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62" r:id="rId2"/>
    <p:sldId id="618" r:id="rId3"/>
    <p:sldId id="619" r:id="rId4"/>
    <p:sldId id="620" r:id="rId5"/>
    <p:sldId id="621" r:id="rId6"/>
    <p:sldId id="622" r:id="rId7"/>
    <p:sldId id="623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63" r:id="rId26"/>
  </p:sldIdLst>
  <p:sldSz cx="14630400" cy="8229600"/>
  <p:notesSz cx="6858000" cy="9144000"/>
  <p:defaultTextStyle>
    <a:defPPr>
      <a:defRPr lang="en-US"/>
    </a:defPPr>
    <a:lvl1pPr algn="l" defTabSz="76070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760703" algn="l" defTabSz="76070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1521407" algn="l" defTabSz="76070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2282108" algn="l" defTabSz="76070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3042812" algn="l" defTabSz="76070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3803515" algn="l" defTabSz="760703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4564217" algn="l" defTabSz="760703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5324921" algn="l" defTabSz="760703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6085622" algn="l" defTabSz="760703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4464" userDrawn="1">
          <p15:clr>
            <a:srgbClr val="A4A3A4"/>
          </p15:clr>
        </p15:guide>
        <p15:guide id="3" orient="horz" pos="865">
          <p15:clr>
            <a:srgbClr val="A4A3A4"/>
          </p15:clr>
        </p15:guide>
        <p15:guide id="4" orient="horz" pos="2591">
          <p15:clr>
            <a:srgbClr val="A4A3A4"/>
          </p15:clr>
        </p15:guide>
        <p15:guide id="5" orient="horz" pos="4325">
          <p15:clr>
            <a:srgbClr val="A4A3A4"/>
          </p15:clr>
        </p15:guide>
        <p15:guide id="6" orient="horz" pos="3460">
          <p15:clr>
            <a:srgbClr val="A4A3A4"/>
          </p15:clr>
        </p15:guide>
        <p15:guide id="7" orient="horz" pos="1723">
          <p15:clr>
            <a:srgbClr val="A4A3A4"/>
          </p15:clr>
        </p15:guide>
        <p15:guide id="8" orient="horz" pos="283">
          <p15:clr>
            <a:srgbClr val="A4A3A4"/>
          </p15:clr>
        </p15:guide>
        <p15:guide id="9" pos="2305">
          <p15:clr>
            <a:srgbClr val="A4A3A4"/>
          </p15:clr>
        </p15:guide>
        <p15:guide id="10" pos="7682">
          <p15:clr>
            <a:srgbClr val="A4A3A4"/>
          </p15:clr>
        </p15:guide>
        <p15:guide id="11" pos="4608">
          <p15:clr>
            <a:srgbClr val="A4A3A4"/>
          </p15:clr>
        </p15:guide>
        <p15:guide id="12" pos="8688" userDrawn="1">
          <p15:clr>
            <a:srgbClr val="A4A3A4"/>
          </p15:clr>
        </p15:guide>
        <p15:guide id="13" pos="528" userDrawn="1">
          <p15:clr>
            <a:srgbClr val="A4A3A4"/>
          </p15:clr>
        </p15:guide>
        <p15:guide id="14" pos="6142">
          <p15:clr>
            <a:srgbClr val="A4A3A4"/>
          </p15:clr>
        </p15:guide>
        <p15:guide id="15" pos="6913">
          <p15:clr>
            <a:srgbClr val="A4A3A4"/>
          </p15:clr>
        </p15:guide>
        <p15:guide id="16" pos="30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413" autoAdjust="0"/>
  </p:normalViewPr>
  <p:slideViewPr>
    <p:cSldViewPr showGuides="1">
      <p:cViewPr varScale="1">
        <p:scale>
          <a:sx n="96" d="100"/>
          <a:sy n="96" d="100"/>
        </p:scale>
        <p:origin x="360" y="96"/>
      </p:cViewPr>
      <p:guideLst>
        <p:guide orient="horz" pos="720"/>
        <p:guide orient="horz" pos="4464"/>
        <p:guide orient="horz" pos="865"/>
        <p:guide orient="horz" pos="2591"/>
        <p:guide orient="horz" pos="4325"/>
        <p:guide orient="horz" pos="3460"/>
        <p:guide orient="horz" pos="1723"/>
        <p:guide orient="horz" pos="283"/>
        <p:guide pos="2305"/>
        <p:guide pos="7682"/>
        <p:guide pos="4608"/>
        <p:guide pos="8688"/>
        <p:guide pos="528"/>
        <p:guide pos="6142"/>
        <p:guide pos="6913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0DB81-0DAC-4EB4-88E8-AF7F2E39826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59E1DE-B8E4-445C-93F0-E0A92E5EA49A}">
      <dgm:prSet phldrT="[Text]" custT="1"/>
      <dgm:spPr/>
      <dgm:t>
        <a:bodyPr/>
        <a:lstStyle/>
        <a:p>
          <a:r>
            <a:rPr lang="en-US" sz="4800" b="1" dirty="0">
              <a:solidFill>
                <a:schemeClr val="accent4"/>
              </a:solidFill>
              <a:latin typeface="+mn-lt"/>
            </a:rPr>
            <a:t>Space</a:t>
          </a:r>
        </a:p>
      </dgm:t>
    </dgm:pt>
    <dgm:pt modelId="{BC168646-6CEA-4444-BA43-628AF9B9198F}" type="parTrans" cxnId="{CD3815EE-2ED9-48C9-BC93-3FD9B02B6819}">
      <dgm:prSet/>
      <dgm:spPr/>
      <dgm:t>
        <a:bodyPr/>
        <a:lstStyle/>
        <a:p>
          <a:endParaRPr lang="en-US"/>
        </a:p>
      </dgm:t>
    </dgm:pt>
    <dgm:pt modelId="{F3D707AB-B6B8-4CB8-90FA-1BEDE6B22197}" type="sibTrans" cxnId="{CD3815EE-2ED9-48C9-BC93-3FD9B02B6819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1A7DEE23-E974-4FBB-B801-AB4E203EB0A4}">
      <dgm:prSet phldrT="[Text]" custT="1"/>
      <dgm:spPr/>
      <dgm:t>
        <a:bodyPr/>
        <a:lstStyle/>
        <a:p>
          <a:r>
            <a:rPr lang="en-US" sz="4800" b="1" dirty="0">
              <a:solidFill>
                <a:schemeClr val="accent1"/>
              </a:solidFill>
              <a:latin typeface="+mn-lt"/>
            </a:rPr>
            <a:t>HR</a:t>
          </a:r>
        </a:p>
      </dgm:t>
    </dgm:pt>
    <dgm:pt modelId="{969DF4AB-0CC5-4BF3-999C-6A5B0CFC1337}" type="parTrans" cxnId="{7FA3FCE6-6499-4C54-AC5E-2130303B57F3}">
      <dgm:prSet/>
      <dgm:spPr/>
      <dgm:t>
        <a:bodyPr/>
        <a:lstStyle/>
        <a:p>
          <a:endParaRPr lang="en-US"/>
        </a:p>
      </dgm:t>
    </dgm:pt>
    <dgm:pt modelId="{84BCD8FB-BA5D-4E95-937D-FF13D6BDF6CA}" type="sibTrans" cxnId="{7FA3FCE6-6499-4C54-AC5E-2130303B57F3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02F73F5D-736E-4095-A263-F0852D542592}">
      <dgm:prSet phldrT="[Text]" custT="1"/>
      <dgm:spPr/>
      <dgm:t>
        <a:bodyPr/>
        <a:lstStyle/>
        <a:p>
          <a:r>
            <a:rPr lang="en-US" sz="4800" b="1" dirty="0">
              <a:solidFill>
                <a:schemeClr val="tx2"/>
              </a:solidFill>
              <a:latin typeface="+mn-lt"/>
            </a:rPr>
            <a:t>IT</a:t>
          </a:r>
        </a:p>
      </dgm:t>
    </dgm:pt>
    <dgm:pt modelId="{32D70718-D5B2-43C5-B475-D714F3A126CD}" type="parTrans" cxnId="{0D85532C-FD29-412B-B85A-8A4B55DB829D}">
      <dgm:prSet/>
      <dgm:spPr/>
      <dgm:t>
        <a:bodyPr/>
        <a:lstStyle/>
        <a:p>
          <a:endParaRPr lang="en-US"/>
        </a:p>
      </dgm:t>
    </dgm:pt>
    <dgm:pt modelId="{1BDDA9C3-6D76-4A5B-A621-A6B0CE605BEB}" type="sibTrans" cxnId="{0D85532C-FD29-412B-B85A-8A4B55DB829D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853B5312-F2CC-4668-8492-168656267DDD}" type="pres">
      <dgm:prSet presAssocID="{A8F0DB81-0DAC-4EB4-88E8-AF7F2E39826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B4D2EA-2779-4BF3-869A-1D307D2B58BF}" type="pres">
      <dgm:prSet presAssocID="{C959E1DE-B8E4-445C-93F0-E0A92E5EA49A}" presName="dummy" presStyleCnt="0"/>
      <dgm:spPr/>
    </dgm:pt>
    <dgm:pt modelId="{EE38BC97-B168-427D-958D-5A12C7B35E7A}" type="pres">
      <dgm:prSet presAssocID="{C959E1DE-B8E4-445C-93F0-E0A92E5EA49A}" presName="node" presStyleLbl="revTx" presStyleIdx="0" presStyleCnt="3" custScaleX="160839" custRadScaleRad="89253" custRadScaleInc="30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A6AF43-89F2-41D2-8E6A-6A6027E9C78E}" type="pres">
      <dgm:prSet presAssocID="{F3D707AB-B6B8-4CB8-90FA-1BEDE6B22197}" presName="sibTrans" presStyleLbl="node1" presStyleIdx="0" presStyleCnt="3" custScaleX="105638"/>
      <dgm:spPr/>
      <dgm:t>
        <a:bodyPr/>
        <a:lstStyle/>
        <a:p>
          <a:endParaRPr lang="en-US"/>
        </a:p>
      </dgm:t>
    </dgm:pt>
    <dgm:pt modelId="{407910A0-E9BE-4D1D-8334-68EF651794FD}" type="pres">
      <dgm:prSet presAssocID="{1A7DEE23-E974-4FBB-B801-AB4E203EB0A4}" presName="dummy" presStyleCnt="0"/>
      <dgm:spPr/>
    </dgm:pt>
    <dgm:pt modelId="{D48E8227-6637-432C-9325-59F7331D55C4}" type="pres">
      <dgm:prSet presAssocID="{1A7DEE23-E974-4FBB-B801-AB4E203EB0A4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D0AA7-2E47-4CE5-A4CC-2D37564EF970}" type="pres">
      <dgm:prSet presAssocID="{84BCD8FB-BA5D-4E95-937D-FF13D6BDF6CA}" presName="sibTrans" presStyleLbl="node1" presStyleIdx="1" presStyleCnt="3"/>
      <dgm:spPr/>
      <dgm:t>
        <a:bodyPr/>
        <a:lstStyle/>
        <a:p>
          <a:endParaRPr lang="en-US"/>
        </a:p>
      </dgm:t>
    </dgm:pt>
    <dgm:pt modelId="{5588325A-82E8-46D5-8DE9-A5A5A5E31CBE}" type="pres">
      <dgm:prSet presAssocID="{02F73F5D-736E-4095-A263-F0852D542592}" presName="dummy" presStyleCnt="0"/>
      <dgm:spPr/>
    </dgm:pt>
    <dgm:pt modelId="{8BCFEF02-FBE3-4510-B22A-12AA711A46DC}" type="pres">
      <dgm:prSet presAssocID="{02F73F5D-736E-4095-A263-F0852D542592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F1F8C-781F-489A-A874-59681BA8621C}" type="pres">
      <dgm:prSet presAssocID="{1BDDA9C3-6D76-4A5B-A621-A6B0CE605BEB}" presName="sibTrans" presStyleLbl="node1" presStyleIdx="2" presStyleCnt="3" custScaleY="103122" custLinFactNeighborX="4320"/>
      <dgm:spPr/>
      <dgm:t>
        <a:bodyPr/>
        <a:lstStyle/>
        <a:p>
          <a:endParaRPr lang="en-US"/>
        </a:p>
      </dgm:t>
    </dgm:pt>
  </dgm:ptLst>
  <dgm:cxnLst>
    <dgm:cxn modelId="{0D85532C-FD29-412B-B85A-8A4B55DB829D}" srcId="{A8F0DB81-0DAC-4EB4-88E8-AF7F2E398269}" destId="{02F73F5D-736E-4095-A263-F0852D542592}" srcOrd="2" destOrd="0" parTransId="{32D70718-D5B2-43C5-B475-D714F3A126CD}" sibTransId="{1BDDA9C3-6D76-4A5B-A621-A6B0CE605BEB}"/>
    <dgm:cxn modelId="{7FA3FCE6-6499-4C54-AC5E-2130303B57F3}" srcId="{A8F0DB81-0DAC-4EB4-88E8-AF7F2E398269}" destId="{1A7DEE23-E974-4FBB-B801-AB4E203EB0A4}" srcOrd="1" destOrd="0" parTransId="{969DF4AB-0CC5-4BF3-999C-6A5B0CFC1337}" sibTransId="{84BCD8FB-BA5D-4E95-937D-FF13D6BDF6CA}"/>
    <dgm:cxn modelId="{41D077F2-E376-4542-A562-B7404D371D3E}" type="presOf" srcId="{F3D707AB-B6B8-4CB8-90FA-1BEDE6B22197}" destId="{98A6AF43-89F2-41D2-8E6A-6A6027E9C78E}" srcOrd="0" destOrd="0" presId="urn:microsoft.com/office/officeart/2005/8/layout/cycle1"/>
    <dgm:cxn modelId="{9D78D18B-11E7-4136-8718-36A74AEBAC10}" type="presOf" srcId="{C959E1DE-B8E4-445C-93F0-E0A92E5EA49A}" destId="{EE38BC97-B168-427D-958D-5A12C7B35E7A}" srcOrd="0" destOrd="0" presId="urn:microsoft.com/office/officeart/2005/8/layout/cycle1"/>
    <dgm:cxn modelId="{CD3815EE-2ED9-48C9-BC93-3FD9B02B6819}" srcId="{A8F0DB81-0DAC-4EB4-88E8-AF7F2E398269}" destId="{C959E1DE-B8E4-445C-93F0-E0A92E5EA49A}" srcOrd="0" destOrd="0" parTransId="{BC168646-6CEA-4444-BA43-628AF9B9198F}" sibTransId="{F3D707AB-B6B8-4CB8-90FA-1BEDE6B22197}"/>
    <dgm:cxn modelId="{49896156-9CFF-4B7A-BA2B-E6DC4C760A4E}" type="presOf" srcId="{02F73F5D-736E-4095-A263-F0852D542592}" destId="{8BCFEF02-FBE3-4510-B22A-12AA711A46DC}" srcOrd="0" destOrd="0" presId="urn:microsoft.com/office/officeart/2005/8/layout/cycle1"/>
    <dgm:cxn modelId="{AFEFC868-54C3-430F-A21D-90500C975465}" type="presOf" srcId="{1A7DEE23-E974-4FBB-B801-AB4E203EB0A4}" destId="{D48E8227-6637-432C-9325-59F7331D55C4}" srcOrd="0" destOrd="0" presId="urn:microsoft.com/office/officeart/2005/8/layout/cycle1"/>
    <dgm:cxn modelId="{9297422C-37FB-4A04-953A-510560AFB43F}" type="presOf" srcId="{A8F0DB81-0DAC-4EB4-88E8-AF7F2E398269}" destId="{853B5312-F2CC-4668-8492-168656267DDD}" srcOrd="0" destOrd="0" presId="urn:microsoft.com/office/officeart/2005/8/layout/cycle1"/>
    <dgm:cxn modelId="{2541BE9A-0E2C-4B9A-8362-2C1B396958CD}" type="presOf" srcId="{1BDDA9C3-6D76-4A5B-A621-A6B0CE605BEB}" destId="{A70F1F8C-781F-489A-A874-59681BA8621C}" srcOrd="0" destOrd="0" presId="urn:microsoft.com/office/officeart/2005/8/layout/cycle1"/>
    <dgm:cxn modelId="{14FE557F-6599-42B4-A973-F56855D775EE}" type="presOf" srcId="{84BCD8FB-BA5D-4E95-937D-FF13D6BDF6CA}" destId="{DB0D0AA7-2E47-4CE5-A4CC-2D37564EF970}" srcOrd="0" destOrd="0" presId="urn:microsoft.com/office/officeart/2005/8/layout/cycle1"/>
    <dgm:cxn modelId="{96A79881-6A03-4DD6-B7BA-1A49B4916E6C}" type="presParOf" srcId="{853B5312-F2CC-4668-8492-168656267DDD}" destId="{64B4D2EA-2779-4BF3-869A-1D307D2B58BF}" srcOrd="0" destOrd="0" presId="urn:microsoft.com/office/officeart/2005/8/layout/cycle1"/>
    <dgm:cxn modelId="{78242333-B0EA-4FB7-B199-B23722F6938A}" type="presParOf" srcId="{853B5312-F2CC-4668-8492-168656267DDD}" destId="{EE38BC97-B168-427D-958D-5A12C7B35E7A}" srcOrd="1" destOrd="0" presId="urn:microsoft.com/office/officeart/2005/8/layout/cycle1"/>
    <dgm:cxn modelId="{F61745EB-DBF3-424A-9F4B-AA768D221564}" type="presParOf" srcId="{853B5312-F2CC-4668-8492-168656267DDD}" destId="{98A6AF43-89F2-41D2-8E6A-6A6027E9C78E}" srcOrd="2" destOrd="0" presId="urn:microsoft.com/office/officeart/2005/8/layout/cycle1"/>
    <dgm:cxn modelId="{60A865DC-2DCF-4B47-BC17-65CAB4AF5E89}" type="presParOf" srcId="{853B5312-F2CC-4668-8492-168656267DDD}" destId="{407910A0-E9BE-4D1D-8334-68EF651794FD}" srcOrd="3" destOrd="0" presId="urn:microsoft.com/office/officeart/2005/8/layout/cycle1"/>
    <dgm:cxn modelId="{049B28FC-C1BF-4C05-A588-D6B3610C3240}" type="presParOf" srcId="{853B5312-F2CC-4668-8492-168656267DDD}" destId="{D48E8227-6637-432C-9325-59F7331D55C4}" srcOrd="4" destOrd="0" presId="urn:microsoft.com/office/officeart/2005/8/layout/cycle1"/>
    <dgm:cxn modelId="{99EFB4FC-E86F-4A75-9D5E-6B060D2587BA}" type="presParOf" srcId="{853B5312-F2CC-4668-8492-168656267DDD}" destId="{DB0D0AA7-2E47-4CE5-A4CC-2D37564EF970}" srcOrd="5" destOrd="0" presId="urn:microsoft.com/office/officeart/2005/8/layout/cycle1"/>
    <dgm:cxn modelId="{259D9D35-759D-436D-B51B-728A35831967}" type="presParOf" srcId="{853B5312-F2CC-4668-8492-168656267DDD}" destId="{5588325A-82E8-46D5-8DE9-A5A5A5E31CBE}" srcOrd="6" destOrd="0" presId="urn:microsoft.com/office/officeart/2005/8/layout/cycle1"/>
    <dgm:cxn modelId="{CFB824DE-B1E4-4CF5-BBCD-4B8F25A247AF}" type="presParOf" srcId="{853B5312-F2CC-4668-8492-168656267DDD}" destId="{8BCFEF02-FBE3-4510-B22A-12AA711A46DC}" srcOrd="7" destOrd="0" presId="urn:microsoft.com/office/officeart/2005/8/layout/cycle1"/>
    <dgm:cxn modelId="{EAA17868-3791-4CFC-B029-5AF43EDB8238}" type="presParOf" srcId="{853B5312-F2CC-4668-8492-168656267DDD}" destId="{A70F1F8C-781F-489A-A874-59681BA8621C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8BC97-B168-427D-958D-5A12C7B35E7A}">
      <dsp:nvSpPr>
        <dsp:cNvPr id="0" name=""/>
        <dsp:cNvSpPr/>
      </dsp:nvSpPr>
      <dsp:spPr>
        <a:xfrm>
          <a:off x="2469476" y="553469"/>
          <a:ext cx="2139225" cy="133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solidFill>
                <a:schemeClr val="accent4"/>
              </a:solidFill>
              <a:latin typeface="+mn-lt"/>
            </a:rPr>
            <a:t>Space</a:t>
          </a:r>
        </a:p>
      </dsp:txBody>
      <dsp:txXfrm>
        <a:off x="2469476" y="553469"/>
        <a:ext cx="2139225" cy="1330041"/>
      </dsp:txXfrm>
    </dsp:sp>
    <dsp:sp modelId="{98A6AF43-89F2-41D2-8E6A-6A6027E9C78E}">
      <dsp:nvSpPr>
        <dsp:cNvPr id="0" name=""/>
        <dsp:cNvSpPr/>
      </dsp:nvSpPr>
      <dsp:spPr>
        <a:xfrm>
          <a:off x="614668" y="118678"/>
          <a:ext cx="3320142" cy="3142942"/>
        </a:xfrm>
        <a:prstGeom prst="circularArrow">
          <a:avLst>
            <a:gd name="adj1" fmla="val 8252"/>
            <a:gd name="adj2" fmla="val 576426"/>
            <a:gd name="adj3" fmla="val 2412933"/>
            <a:gd name="adj4" fmla="val 517038"/>
            <a:gd name="adj5" fmla="val 9627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E8227-6637-432C-9325-59F7331D55C4}">
      <dsp:nvSpPr>
        <dsp:cNvPr id="0" name=""/>
        <dsp:cNvSpPr/>
      </dsp:nvSpPr>
      <dsp:spPr>
        <a:xfrm>
          <a:off x="1777271" y="2195681"/>
          <a:ext cx="1330041" cy="133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solidFill>
                <a:schemeClr val="accent1"/>
              </a:solidFill>
              <a:latin typeface="+mn-lt"/>
            </a:rPr>
            <a:t>HR</a:t>
          </a:r>
        </a:p>
      </dsp:txBody>
      <dsp:txXfrm>
        <a:off x="1777271" y="2195681"/>
        <a:ext cx="1330041" cy="1330041"/>
      </dsp:txXfrm>
    </dsp:sp>
    <dsp:sp modelId="{DB0D0AA7-2E47-4CE5-A4CC-2D37564EF970}">
      <dsp:nvSpPr>
        <dsp:cNvPr id="0" name=""/>
        <dsp:cNvSpPr/>
      </dsp:nvSpPr>
      <dsp:spPr>
        <a:xfrm>
          <a:off x="870820" y="-1269"/>
          <a:ext cx="3142942" cy="3142942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FEF02-FBE3-4510-B22A-12AA711A46DC}">
      <dsp:nvSpPr>
        <dsp:cNvPr id="0" name=""/>
        <dsp:cNvSpPr/>
      </dsp:nvSpPr>
      <dsp:spPr>
        <a:xfrm>
          <a:off x="659665" y="259931"/>
          <a:ext cx="1330041" cy="133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solidFill>
                <a:schemeClr val="tx2"/>
              </a:solidFill>
              <a:latin typeface="+mn-lt"/>
            </a:rPr>
            <a:t>IT</a:t>
          </a:r>
        </a:p>
      </dsp:txBody>
      <dsp:txXfrm>
        <a:off x="659665" y="259931"/>
        <a:ext cx="1330041" cy="1330041"/>
      </dsp:txXfrm>
    </dsp:sp>
    <dsp:sp modelId="{A70F1F8C-781F-489A-A874-59681BA8621C}">
      <dsp:nvSpPr>
        <dsp:cNvPr id="0" name=""/>
        <dsp:cNvSpPr/>
      </dsp:nvSpPr>
      <dsp:spPr>
        <a:xfrm>
          <a:off x="825951" y="2656"/>
          <a:ext cx="3142942" cy="3241065"/>
        </a:xfrm>
        <a:prstGeom prst="circularArrow">
          <a:avLst>
            <a:gd name="adj1" fmla="val 8252"/>
            <a:gd name="adj2" fmla="val 576426"/>
            <a:gd name="adj3" fmla="val 17664301"/>
            <a:gd name="adj4" fmla="val 15470109"/>
            <a:gd name="adj5" fmla="val 9627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CEA480-1B0C-DF4C-8089-C0743C299036}" type="datetime1">
              <a:rPr lang="en-US"/>
              <a:pPr>
                <a:defRPr/>
              </a:pPr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11971-F826-4E44-A3A5-52E8370E1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7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2C458-8575-B649-8517-55CD1915A3FF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5EBD4-EAE9-CE42-BD9D-55EC796B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6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we started…</a:t>
            </a:r>
            <a:r>
              <a:rPr lang="en-US" baseline="0" dirty="0" smtClean="0"/>
              <a:t> open office, but without any focus on collaboration, just an organization method</a:t>
            </a:r>
          </a:p>
          <a:p>
            <a:r>
              <a:rPr lang="en-US" baseline="0" dirty="0" smtClean="0"/>
              <a:t>1950’s – private office as a status symbol</a:t>
            </a:r>
          </a:p>
          <a:p>
            <a:r>
              <a:rPr lang="en-US" baseline="0" dirty="0" smtClean="0"/>
              <a:t>Today – flexible,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 to the visual of the multiple</a:t>
            </a:r>
            <a:r>
              <a:rPr lang="en-US" baseline="0" dirty="0" smtClean="0"/>
              <a:t> space types as presented in the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Speak to the visual of the multiple</a:t>
            </a:r>
            <a:r>
              <a:rPr lang="en-US" baseline="0" dirty="0" smtClean="0"/>
              <a:t> space types as presented in slide 11; these examples are all from healthcare (except the </a:t>
            </a:r>
            <a:r>
              <a:rPr lang="en-US" baseline="0" dirty="0" err="1" smtClean="0"/>
              <a:t>steelcase</a:t>
            </a:r>
            <a:r>
              <a:rPr lang="en-US" baseline="0" dirty="0" smtClean="0"/>
              <a:t> CEO) – talk to the idea that facilities are changing and moving this direction… i.e. it can and is being 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3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why it matters – recruiting and retaining talent. It’s essential to create spaces</a:t>
            </a:r>
            <a:r>
              <a:rPr lang="en-US" baseline="0" dirty="0" smtClean="0"/>
              <a:t> that support this driver, which doesn’t have to be based around office size.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29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Education facilities are collaborative, infused with tech, and students have higher expectations – tie</a:t>
            </a:r>
            <a:r>
              <a:rPr lang="en-US" baseline="0" dirty="0" smtClean="0"/>
              <a:t> back to the idea of generational diversity and the change in the 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4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 to the space impact of different planning</a:t>
            </a:r>
            <a:r>
              <a:rPr lang="en-US" baseline="0" dirty="0" smtClean="0"/>
              <a:t> solutions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7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industries</a:t>
            </a:r>
            <a:r>
              <a:rPr lang="en-US" baseline="0" dirty="0" smtClean="0"/>
              <a:t> are doing this as well and facing the same struggles. Healthcare is behind the times. Generational diversity/expectations play a role in this changing number, which will continue to drop…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57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Offices</a:t>
            </a:r>
            <a:r>
              <a:rPr lang="en-US" baseline="0" dirty="0" smtClean="0"/>
              <a:t> are not utilized efficiently by the majority of users, but space needs should be driven by need/work style (see researcher); concept is to reallocate space by need and provide privacy as required, not a given luxury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FKP</a:t>
            </a:r>
            <a:r>
              <a:rPr lang="en-US" baseline="0" dirty="0" smtClean="0"/>
              <a:t> | CD reviewed 8 adult facilities and 8 leading pediatric </a:t>
            </a:r>
            <a:r>
              <a:rPr lang="en-US" baseline="0" dirty="0" err="1" smtClean="0"/>
              <a:t>facilty</a:t>
            </a:r>
            <a:r>
              <a:rPr lang="en-US" baseline="0" dirty="0" smtClean="0"/>
              <a:t> space allocation standards </a:t>
            </a:r>
            <a:r>
              <a:rPr lang="en-US" baseline="0" dirty="0" smtClean="0">
                <a:sym typeface="Wingdings" panose="05000000000000000000" pitchFamily="2" charset="2"/>
              </a:rPr>
              <a:t> don’t linger here, it’s just to show where we got the averages on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1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Averages from previous slide as compared to</a:t>
            </a:r>
            <a:r>
              <a:rPr lang="en-US" baseline="0" dirty="0" smtClean="0"/>
              <a:t> the space standards from a leading pediatric hospital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Since this is your last big information slide, I would speak to the importance of changing mindsets away from an allocated space standard based on hierarchy, but to a solution based around need, collaboration, flexibility of work types and styles, and providing popular amenities and upgraded 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technology has changed</a:t>
            </a:r>
            <a:r>
              <a:rPr lang="en-US" baseline="0" dirty="0" smtClean="0"/>
              <a:t> and is changing how we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8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we are today – AR/VR… seeing</a:t>
            </a:r>
            <a:r>
              <a:rPr lang="en-US" baseline="0" dirty="0" smtClean="0"/>
              <a:t> the introduction of robotics in healthcare</a:t>
            </a:r>
          </a:p>
          <a:p>
            <a:r>
              <a:rPr lang="en-US" baseline="0" dirty="0" smtClean="0"/>
              <a:t>Constant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9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continuous</a:t>
            </a:r>
            <a:r>
              <a:rPr lang="en-US" baseline="0" dirty="0" smtClean="0"/>
              <a:t> change, we need to build for </a:t>
            </a:r>
            <a:r>
              <a:rPr lang="en-US" baseline="0" dirty="0" err="1" smtClean="0"/>
              <a:t>flexibilty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just</a:t>
            </a:r>
            <a:r>
              <a:rPr lang="en-US" baseline="0" dirty="0" smtClean="0"/>
              <a:t> about </a:t>
            </a:r>
            <a:r>
              <a:rPr lang="en-US" baseline="0" dirty="0" err="1" smtClean="0"/>
              <a:t>milenials</a:t>
            </a:r>
            <a:r>
              <a:rPr lang="en-US" baseline="0" dirty="0" smtClean="0"/>
              <a:t>, but rather understanding that the makeup of the workforce is changing drastically and will continue to do so… again, build for flexibility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2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baseline="0" dirty="0" smtClean="0"/>
              <a:t> typical working environments being facilitated by mobile technology – important to discuss the application to healthcare and the idea of working across a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43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is speaking to remote</a:t>
            </a:r>
            <a:r>
              <a:rPr lang="en-US" baseline="0" dirty="0" smtClean="0"/>
              <a:t> workers, not necessarily docs/clinicians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7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coalition</a:t>
            </a:r>
            <a:r>
              <a:rPr lang="en-US" baseline="0" dirty="0" smtClean="0"/>
              <a:t> is VITAL to making this type of working environment important – without one of them, it fails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many types of work spaces and</a:t>
            </a:r>
            <a:r>
              <a:rPr lang="en-US" baseline="0" dirty="0" smtClean="0"/>
              <a:t> the importance of varied solutions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B5F-4729-4795-B787-CE7149A336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1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753600" y="228600"/>
            <a:ext cx="4724400" cy="754380"/>
          </a:xfrm>
          <a:prstGeom prst="rect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97" y="3520440"/>
            <a:ext cx="859120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5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69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1373187"/>
            <a:ext cx="13716000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1373187"/>
            <a:ext cx="13716000" cy="317182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457200" y="4598987"/>
            <a:ext cx="13716000" cy="3174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 userDrawn="1">
          <p15:clr>
            <a:srgbClr val="FBAE40"/>
          </p15:clr>
        </p15:guide>
        <p15:guide id="2" orient="horz" pos="289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1441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982200" y="1373187"/>
            <a:ext cx="4197350" cy="63992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8788" y="1373187"/>
            <a:ext cx="9066212" cy="6397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55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9" y="457200"/>
            <a:ext cx="906621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982200" y="0"/>
            <a:ext cx="4648200" cy="8229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8788" y="1373187"/>
            <a:ext cx="9066212" cy="6397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Bleed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982200" y="0"/>
            <a:ext cx="4648200" cy="8229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8788" y="457201"/>
            <a:ext cx="9066212" cy="731361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662781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8788" y="1373187"/>
            <a:ext cx="6627812" cy="6397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7543800" y="-1"/>
            <a:ext cx="7086600" cy="40894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2"/>
          </p:nvPr>
        </p:nvSpPr>
        <p:spPr>
          <a:xfrm>
            <a:off x="7543800" y="4140200"/>
            <a:ext cx="7086600" cy="40893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4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76" userDrawn="1">
          <p15:clr>
            <a:srgbClr val="FBAE40"/>
          </p15:clr>
        </p15:guide>
        <p15:guide id="2" orient="horz" pos="260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418941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05400" y="0"/>
            <a:ext cx="9525000" cy="8229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8788" y="1373187"/>
            <a:ext cx="4189412" cy="6397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0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Bleed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05400" y="0"/>
            <a:ext cx="9525000" cy="8229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8788" y="457201"/>
            <a:ext cx="4189412" cy="731361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sz="quarter" idx="13"/>
          </p:nvPr>
        </p:nvSpPr>
        <p:spPr>
          <a:xfrm>
            <a:off x="5105400" y="0"/>
            <a:ext cx="4737100" cy="4089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 userDrawn="1">
            <p:ph sz="quarter" idx="14"/>
          </p:nvPr>
        </p:nvSpPr>
        <p:spPr>
          <a:xfrm>
            <a:off x="458788" y="457201"/>
            <a:ext cx="4189412" cy="731361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 userDrawn="1">
            <p:ph sz="quarter" idx="15"/>
          </p:nvPr>
        </p:nvSpPr>
        <p:spPr>
          <a:xfrm>
            <a:off x="9893808" y="0"/>
            <a:ext cx="4736592" cy="40873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 userDrawn="1">
            <p:ph sz="quarter" idx="17"/>
          </p:nvPr>
        </p:nvSpPr>
        <p:spPr>
          <a:xfrm>
            <a:off x="5105400" y="4135986"/>
            <a:ext cx="4736592" cy="40873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 userDrawn="1">
            <p:ph sz="quarter" idx="18"/>
          </p:nvPr>
        </p:nvSpPr>
        <p:spPr>
          <a:xfrm>
            <a:off x="9893808" y="4135986"/>
            <a:ext cx="4736592" cy="40873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pos="3216" userDrawn="1">
          <p15:clr>
            <a:srgbClr val="FBAE40"/>
          </p15:clr>
        </p15:guide>
        <p15:guide id="2" pos="6200" userDrawn="1">
          <p15:clr>
            <a:srgbClr val="FBAE40"/>
          </p15:clr>
        </p15:guide>
        <p15:guide id="3" pos="6228" userDrawn="1">
          <p15:clr>
            <a:srgbClr val="FBAE40"/>
          </p15:clr>
        </p15:guide>
        <p15:guide id="4" orient="horz" pos="2576" userDrawn="1">
          <p15:clr>
            <a:srgbClr val="FBAE40"/>
          </p15:clr>
        </p15:guide>
        <p15:guide id="5" orient="horz" pos="260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44200" y="0"/>
            <a:ext cx="3886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10716" y="-1846"/>
            <a:ext cx="3139522" cy="27085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8788" y="457201"/>
            <a:ext cx="4189412" cy="731361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5"/>
          </p:nvPr>
        </p:nvSpPr>
        <p:spPr>
          <a:xfrm>
            <a:off x="8302362" y="-1846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6"/>
          </p:nvPr>
        </p:nvSpPr>
        <p:spPr>
          <a:xfrm>
            <a:off x="11494008" y="-2517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17"/>
          </p:nvPr>
        </p:nvSpPr>
        <p:spPr>
          <a:xfrm>
            <a:off x="5110716" y="2761519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8"/>
          </p:nvPr>
        </p:nvSpPr>
        <p:spPr>
          <a:xfrm>
            <a:off x="8302362" y="2760565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9"/>
          </p:nvPr>
        </p:nvSpPr>
        <p:spPr>
          <a:xfrm>
            <a:off x="11494008" y="2760229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quarter" idx="20"/>
          </p:nvPr>
        </p:nvSpPr>
        <p:spPr>
          <a:xfrm>
            <a:off x="5110716" y="5522976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21"/>
          </p:nvPr>
        </p:nvSpPr>
        <p:spPr>
          <a:xfrm>
            <a:off x="8302362" y="5522976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22"/>
          </p:nvPr>
        </p:nvSpPr>
        <p:spPr>
          <a:xfrm>
            <a:off x="11494008" y="5522976"/>
            <a:ext cx="3136392" cy="2706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pos="3219" userDrawn="1">
          <p15:clr>
            <a:srgbClr val="FBAE40"/>
          </p15:clr>
        </p15:guide>
        <p15:guide id="4" pos="5197" userDrawn="1">
          <p15:clr>
            <a:srgbClr val="FBAE40"/>
          </p15:clr>
        </p15:guide>
        <p15:guide id="5" pos="5227" userDrawn="1">
          <p15:clr>
            <a:srgbClr val="FBAE40"/>
          </p15:clr>
        </p15:guide>
        <p15:guide id="6" pos="7206" userDrawn="1">
          <p15:clr>
            <a:srgbClr val="FBAE40"/>
          </p15:clr>
        </p15:guide>
        <p15:guide id="7" pos="7235" userDrawn="1">
          <p15:clr>
            <a:srgbClr val="FBAE40"/>
          </p15:clr>
        </p15:guide>
        <p15:guide id="8" orient="horz" pos="1705" userDrawn="1">
          <p15:clr>
            <a:srgbClr val="FBAE40"/>
          </p15:clr>
        </p15:guide>
        <p15:guide id="9" orient="horz" pos="1736" userDrawn="1">
          <p15:clr>
            <a:srgbClr val="FBAE40"/>
          </p15:clr>
        </p15:guide>
        <p15:guide id="10" orient="horz" pos="3448" userDrawn="1">
          <p15:clr>
            <a:srgbClr val="FBAE40"/>
          </p15:clr>
        </p15:guide>
        <p15:guide id="11" orient="horz" pos="34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97" y="3520440"/>
            <a:ext cx="8591206" cy="118872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2304">
          <p15:clr>
            <a:srgbClr val="FBAE40"/>
          </p15:clr>
        </p15:guide>
        <p15:guide id="4" pos="69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373187"/>
            <a:ext cx="6629400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7543800" y="1373187"/>
            <a:ext cx="6629400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91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022820"/>
            <a:ext cx="6629400" cy="6751167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7543800" y="1022820"/>
            <a:ext cx="6629400" cy="6751167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5315" y="1373187"/>
            <a:ext cx="4269085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9905999" y="1373187"/>
            <a:ext cx="4265315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5"/>
          </p:nvPr>
        </p:nvSpPr>
        <p:spPr>
          <a:xfrm>
            <a:off x="5181600" y="1373187"/>
            <a:ext cx="4267200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85336" y="1373187"/>
            <a:ext cx="4846320" cy="3172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/>
          </p:nvPr>
        </p:nvSpPr>
        <p:spPr>
          <a:xfrm>
            <a:off x="4885971" y="4607220"/>
            <a:ext cx="4846320" cy="3172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9771943" y="1373187"/>
            <a:ext cx="4846320" cy="3172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8"/>
          </p:nvPr>
        </p:nvSpPr>
        <p:spPr>
          <a:xfrm>
            <a:off x="9771943" y="4607220"/>
            <a:ext cx="4846320" cy="3172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9"/>
          </p:nvPr>
        </p:nvSpPr>
        <p:spPr>
          <a:xfrm>
            <a:off x="0" y="1373187"/>
            <a:ext cx="4845049" cy="31765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20"/>
          </p:nvPr>
        </p:nvSpPr>
        <p:spPr>
          <a:xfrm>
            <a:off x="0" y="4607220"/>
            <a:ext cx="4846320" cy="3172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632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6" userDrawn="1">
          <p15:clr>
            <a:srgbClr val="FBAE40"/>
          </p15:clr>
        </p15:guide>
        <p15:guide id="2" orient="horz" pos="2897" userDrawn="1">
          <p15:clr>
            <a:srgbClr val="FBAE40"/>
          </p15:clr>
        </p15:guide>
        <p15:guide id="3" pos="3081" userDrawn="1">
          <p15:clr>
            <a:srgbClr val="FBAE40"/>
          </p15:clr>
        </p15:guide>
        <p15:guide id="4" pos="6133" userDrawn="1">
          <p15:clr>
            <a:srgbClr val="FBAE40"/>
          </p15:clr>
        </p15:guide>
        <p15:guide id="5" pos="3052" userDrawn="1">
          <p15:clr>
            <a:srgbClr val="FBAE40"/>
          </p15:clr>
        </p15:guide>
        <p15:guide id="6" pos="6161" userDrawn="1">
          <p15:clr>
            <a:srgbClr val="FBAE40"/>
          </p15:clr>
        </p15:guide>
        <p15:guide id="7" orient="horz" pos="48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ed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30400" cy="822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3659188" cy="8229600"/>
          </a:xfrm>
          <a:solidFill>
            <a:schemeClr val="tx1">
              <a:alpha val="50000"/>
            </a:schemeClr>
          </a:solidFill>
        </p:spPr>
        <p:txBody>
          <a:bodyPr lIns="274320" tIns="137160" rIns="182880" bIns="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5967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4630400" cy="8229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" y="1014984"/>
            <a:ext cx="12801600" cy="6199632"/>
          </a:xfrm>
          <a:noFill/>
        </p:spPr>
        <p:txBody>
          <a:bodyPr tIns="2103120">
            <a:normAutofit/>
          </a:bodyPr>
          <a:lstStyle>
            <a:lvl1pPr algn="ctr">
              <a:defRPr sz="1680" baseline="0">
                <a:latin typeface="Brandon Text Regular" panose="020B0503020203060203" pitchFamily="34" charset="0"/>
              </a:defRPr>
            </a:lvl1pPr>
          </a:lstStyle>
          <a:p>
            <a:r>
              <a:rPr lang="en-US"/>
              <a:t>Click center icon to insert an image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9A5B-A769-41A4-B743-7ECAF0F286A3}" type="datetime1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4062-DB55-4996-9683-D72FAD609D2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68961" y="343867"/>
            <a:ext cx="13548360" cy="2137296"/>
          </a:xfrm>
          <a:noFill/>
        </p:spPr>
        <p:txBody>
          <a:bodyPr/>
          <a:lstStyle>
            <a:lvl1pPr>
              <a:lnSpc>
                <a:spcPts val="2640"/>
              </a:lnSpc>
              <a:spcAft>
                <a:spcPts val="1440"/>
              </a:spcAft>
              <a:defRPr lang="en-US" sz="2160" b="0" kern="1200" smtClean="0">
                <a:solidFill>
                  <a:schemeClr val="accent4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1pPr>
            <a:lvl2pPr>
              <a:lnSpc>
                <a:spcPts val="2040"/>
              </a:lnSpc>
              <a:spcBef>
                <a:spcPts val="0"/>
              </a:spcBef>
              <a:defRPr sz="1680"/>
            </a:lvl2pPr>
            <a:lvl3pPr marL="0" indent="0">
              <a:lnSpc>
                <a:spcPts val="2040"/>
              </a:lnSpc>
              <a:spcBef>
                <a:spcPts val="0"/>
              </a:spcBef>
              <a:buNone/>
              <a:defRPr sz="1680">
                <a:solidFill>
                  <a:schemeClr val="accent6"/>
                </a:solidFill>
              </a:defRPr>
            </a:lvl3pPr>
            <a:lvl4pPr>
              <a:lnSpc>
                <a:spcPts val="2040"/>
              </a:lnSpc>
              <a:spcBef>
                <a:spcPts val="0"/>
              </a:spcBef>
              <a:defRPr sz="1680">
                <a:solidFill>
                  <a:schemeClr val="accent6"/>
                </a:solidFill>
              </a:defRPr>
            </a:lvl4pPr>
            <a:lvl5pPr>
              <a:lnSpc>
                <a:spcPts val="2040"/>
              </a:lnSpc>
              <a:spcBef>
                <a:spcPts val="0"/>
              </a:spcBef>
              <a:defRPr sz="1680">
                <a:solidFill>
                  <a:schemeClr val="accent6"/>
                </a:solidFill>
              </a:defRPr>
            </a:lvl5pPr>
          </a:lstStyle>
          <a:p>
            <a:pPr marL="0" lvl="0" indent="0" algn="l" defTabSz="1097280" rtl="0" eaLnBrk="1" latinLnBrk="0" hangingPunct="1">
              <a:lnSpc>
                <a:spcPts val="252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673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520" y="7406642"/>
            <a:ext cx="3413760" cy="438150"/>
          </a:xfrm>
          <a:prstGeom prst="rect">
            <a:avLst/>
          </a:prstGeom>
        </p:spPr>
        <p:txBody>
          <a:bodyPr/>
          <a:lstStyle/>
          <a:p>
            <a:fld id="{422E5C4F-6CDF-46F8-BFF2-C061BD6A0E8E}" type="datetimeFigureOut">
              <a:rPr lang="en-US" smtClean="0"/>
              <a:pPr/>
              <a:t>4/25/2018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98720" y="7406642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5120" y="7406642"/>
            <a:ext cx="3413760" cy="438150"/>
          </a:xfrm>
          <a:prstGeom prst="rect">
            <a:avLst/>
          </a:prstGeom>
        </p:spPr>
        <p:txBody>
          <a:bodyPr/>
          <a:lstStyle/>
          <a:p>
            <a:fld id="{84FEC1D7-624B-4D42-AA50-A6ED28D269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5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4114800"/>
            <a:ext cx="13716000" cy="2743200"/>
          </a:xfrm>
        </p:spPr>
        <p:txBody>
          <a:bodyPr anchor="b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143000"/>
            <a:ext cx="14630400" cy="2971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58788" y="1373189"/>
            <a:ext cx="13720762" cy="4119562"/>
          </a:xfrm>
        </p:spPr>
        <p:txBody>
          <a:bodyPr lIns="0" tIns="0" rIns="0" bIns="0" anchor="b" anchorCtr="0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8787" y="5492750"/>
            <a:ext cx="13720763" cy="2278063"/>
          </a:xfrm>
        </p:spPr>
        <p:txBody>
          <a:bodyPr lIns="0" tIns="228600" rIns="0" bIns="0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372600" y="0"/>
            <a:ext cx="5257800" cy="838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20" y="235273"/>
            <a:ext cx="3310128" cy="4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6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829800" y="228600"/>
            <a:ext cx="4724400" cy="685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8788" y="0"/>
            <a:ext cx="13720762" cy="8229600"/>
          </a:xfrm>
        </p:spPr>
        <p:txBody>
          <a:bodyPr tIns="457200" bIns="457200" anchor="ctr"/>
          <a:lstStyle>
            <a:lvl1pPr algn="ctr">
              <a:defRPr b="1">
                <a:solidFill>
                  <a:srgbClr val="FFFFFF"/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856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457201"/>
            <a:ext cx="13716000" cy="7316786"/>
          </a:xfrm>
        </p:spPr>
        <p:txBody>
          <a:bodyPr anchor="ctr"/>
          <a:lstStyle>
            <a:lvl1pPr algn="ctr">
              <a:defRPr b="1"/>
            </a:lvl1pPr>
            <a:lvl2pPr algn="ctr">
              <a:defRPr b="1"/>
            </a:lvl2pPr>
            <a:lvl3pPr algn="ctr">
              <a:defRPr b="1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430000" y="228600"/>
            <a:ext cx="31242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45542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30400" cy="822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8788" y="1373188"/>
            <a:ext cx="13720762" cy="5492750"/>
          </a:xfrm>
        </p:spPr>
        <p:txBody>
          <a:bodyPr anchor="ctr"/>
          <a:lstStyle>
            <a:lvl1pPr algn="ctr">
              <a:defRPr b="1">
                <a:solidFill>
                  <a:srgbClr val="FFFFFF"/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392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8788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77490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096192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414894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3596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2052300" y="138035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5720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204595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77495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9270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741045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728200" y="351636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55296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773998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5092700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411402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9730104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2048808" y="4571206"/>
            <a:ext cx="2127250" cy="212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45370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1204245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277145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508920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740695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3"/>
          </p:nvPr>
        </p:nvSpPr>
        <p:spPr>
          <a:xfrm>
            <a:off x="9724708" y="6707212"/>
            <a:ext cx="2133600" cy="10548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977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45542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788" y="457200"/>
            <a:ext cx="13720762" cy="914400"/>
          </a:xfrm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1373187"/>
            <a:ext cx="13716000" cy="6400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57200"/>
            <a:ext cx="9144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20" y="235273"/>
            <a:ext cx="3310128" cy="4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329567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520" y="1920242"/>
            <a:ext cx="13167360" cy="543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57200"/>
            <a:ext cx="9144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50" y="235273"/>
            <a:ext cx="3306898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99" r:id="rId2"/>
    <p:sldLayoutId id="2147483881" r:id="rId3"/>
    <p:sldLayoutId id="2147483892" r:id="rId4"/>
    <p:sldLayoutId id="2147483871" r:id="rId5"/>
    <p:sldLayoutId id="2147483898" r:id="rId6"/>
    <p:sldLayoutId id="2147483873" r:id="rId7"/>
    <p:sldLayoutId id="2147483874" r:id="rId8"/>
    <p:sldLayoutId id="2147483891" r:id="rId9"/>
    <p:sldLayoutId id="2147483812" r:id="rId10"/>
    <p:sldLayoutId id="2147483904" r:id="rId11"/>
    <p:sldLayoutId id="2147483889" r:id="rId12"/>
    <p:sldLayoutId id="2147483887" r:id="rId13"/>
    <p:sldLayoutId id="2147483903" r:id="rId14"/>
    <p:sldLayoutId id="2147483877" r:id="rId15"/>
    <p:sldLayoutId id="2147483852" r:id="rId16"/>
    <p:sldLayoutId id="2147483902" r:id="rId17"/>
    <p:sldLayoutId id="2147483901" r:id="rId18"/>
    <p:sldLayoutId id="2147483896" r:id="rId19"/>
    <p:sldLayoutId id="2147483885" r:id="rId20"/>
    <p:sldLayoutId id="2147483893" r:id="rId21"/>
    <p:sldLayoutId id="2147483888" r:id="rId22"/>
    <p:sldLayoutId id="2147483890" r:id="rId23"/>
    <p:sldLayoutId id="2147483855" r:id="rId24"/>
    <p:sldLayoutId id="2147483813" r:id="rId25"/>
    <p:sldLayoutId id="2147483905" r:id="rId26"/>
    <p:sldLayoutId id="2147483906" r:id="rId27"/>
  </p:sldLayoutIdLst>
  <p:txStyles>
    <p:titleStyle>
      <a:lvl1pPr algn="l" defTabSz="760703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5pPr>
      <a:lvl6pPr marL="760703"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6pPr>
      <a:lvl7pPr marL="1521407"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7pPr>
      <a:lvl8pPr marL="2282108"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8pPr>
      <a:lvl9pPr marL="3042812" algn="l" defTabSz="760703" rtl="0" eaLnBrk="1" fontAlgn="base" hangingPunct="1">
        <a:spcBef>
          <a:spcPct val="0"/>
        </a:spcBef>
        <a:spcAft>
          <a:spcPct val="0"/>
        </a:spcAft>
        <a:defRPr sz="3300">
          <a:solidFill>
            <a:srgbClr val="595959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90546" indent="-290546" algn="l" defTabSz="760703" rtl="0" eaLnBrk="1" fontAlgn="base" hangingPunct="1">
        <a:lnSpc>
          <a:spcPct val="125000"/>
        </a:lnSpc>
        <a:spcBef>
          <a:spcPts val="500"/>
        </a:spcBef>
        <a:spcAft>
          <a:spcPts val="1000"/>
        </a:spcAft>
        <a:buFont typeface="Arial"/>
        <a:buChar char="•"/>
        <a:defRPr sz="2000" kern="1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568325" indent="-279400" algn="l" defTabSz="760703" rtl="0" eaLnBrk="1" fontAlgn="base" hangingPunct="1">
        <a:lnSpc>
          <a:spcPct val="125000"/>
        </a:lnSpc>
        <a:spcBef>
          <a:spcPts val="500"/>
        </a:spcBef>
        <a:spcAft>
          <a:spcPts val="1000"/>
        </a:spcAft>
        <a:buFont typeface="Arial"/>
        <a:buChar char="•"/>
        <a:defRPr sz="1800" kern="1200">
          <a:solidFill>
            <a:srgbClr val="000000"/>
          </a:solidFill>
          <a:latin typeface="+mn-lt"/>
          <a:ea typeface="ＭＳ Ｐゴシック" charset="-128"/>
          <a:cs typeface="+mn-cs"/>
        </a:defRPr>
      </a:lvl2pPr>
      <a:lvl3pPr marL="857250" indent="-288925" algn="l" defTabSz="760703" rtl="0" eaLnBrk="1" fontAlgn="base" hangingPunct="1">
        <a:lnSpc>
          <a:spcPct val="125000"/>
        </a:lnSpc>
        <a:spcBef>
          <a:spcPts val="500"/>
        </a:spcBef>
        <a:spcAft>
          <a:spcPts val="1000"/>
        </a:spcAft>
        <a:buSzPct val="100000"/>
        <a:buFont typeface="Arial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562089" indent="-279981" algn="l" defTabSz="76070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3328075" indent="-285265" algn="l" defTabSz="760703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4183865" indent="-380350" algn="l" defTabSz="760703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44569" indent="-380350" algn="l" defTabSz="760703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05272" indent="-380350" algn="l" defTabSz="760703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465975" indent="-380350" algn="l" defTabSz="760703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0703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07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2108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2812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3515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64217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24921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85622" algn="l" defTabSz="7607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(null)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(null)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(null)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9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B9FE7C4D-D510-6341-8D34-DAB7EF30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7" y="448963"/>
            <a:ext cx="13720762" cy="914400"/>
          </a:xfrm>
        </p:spPr>
        <p:txBody>
          <a:bodyPr/>
          <a:lstStyle/>
          <a:p>
            <a:r>
              <a:rPr lang="en-US" sz="2160" dirty="0"/>
              <a:t>The Strategic Coalition: Space + HR + IT</a:t>
            </a:r>
            <a:endParaRPr lang="en-US" dirty="0"/>
          </a:p>
        </p:txBody>
      </p:sp>
      <p:sp>
        <p:nvSpPr>
          <p:cNvPr id="5" name="Flowchart: Delay 4"/>
          <p:cNvSpPr/>
          <p:nvPr/>
        </p:nvSpPr>
        <p:spPr>
          <a:xfrm rot="16200000">
            <a:off x="2919042" y="1383124"/>
            <a:ext cx="1581374" cy="1575205"/>
          </a:xfrm>
          <a:prstGeom prst="flowChartDela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2015342" y="3868202"/>
            <a:ext cx="3388776" cy="1575203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Flowchart: Delay 6"/>
          <p:cNvSpPr/>
          <p:nvPr/>
        </p:nvSpPr>
        <p:spPr>
          <a:xfrm rot="5400000">
            <a:off x="2919042" y="6187403"/>
            <a:ext cx="1581374" cy="1575203"/>
          </a:xfrm>
          <a:prstGeom prst="flowChartDela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Flowchart: Delay 8"/>
          <p:cNvSpPr/>
          <p:nvPr/>
        </p:nvSpPr>
        <p:spPr>
          <a:xfrm rot="10800000">
            <a:off x="8081231" y="6186876"/>
            <a:ext cx="1581374" cy="1569188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62605" y="6186876"/>
            <a:ext cx="1898294" cy="156918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elay 10"/>
          <p:cNvSpPr/>
          <p:nvPr/>
        </p:nvSpPr>
        <p:spPr>
          <a:xfrm>
            <a:off x="11560284" y="6186876"/>
            <a:ext cx="1581374" cy="1569188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elay 12"/>
          <p:cNvSpPr/>
          <p:nvPr/>
        </p:nvSpPr>
        <p:spPr>
          <a:xfrm rot="10800000">
            <a:off x="9112482" y="1379207"/>
            <a:ext cx="1581374" cy="1580083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93856" y="1379207"/>
            <a:ext cx="1904176" cy="1580083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Flowchart: Delay 14"/>
          <p:cNvSpPr/>
          <p:nvPr/>
        </p:nvSpPr>
        <p:spPr>
          <a:xfrm>
            <a:off x="12591826" y="1379207"/>
            <a:ext cx="1581374" cy="1580083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/>
          </p:nvPr>
        </p:nvGraphicFramePr>
        <p:xfrm>
          <a:off x="4134175" y="2430381"/>
          <a:ext cx="6347011" cy="423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/>
          <p:cNvSpPr/>
          <p:nvPr/>
        </p:nvSpPr>
        <p:spPr>
          <a:xfrm>
            <a:off x="407750" y="6678219"/>
            <a:ext cx="25004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1600"/>
            </a:pPr>
            <a:r>
              <a:rPr lang="en-US" sz="1440" b="1" dirty="0">
                <a:solidFill>
                  <a:schemeClr val="tx2"/>
                </a:solidFill>
              </a:rPr>
              <a:t>Connectivity </a:t>
            </a:r>
            <a:br>
              <a:rPr lang="en-US" sz="1440" b="1" dirty="0">
                <a:solidFill>
                  <a:schemeClr val="tx2"/>
                </a:solidFill>
              </a:rPr>
            </a:br>
            <a:r>
              <a:rPr lang="en-US" sz="1440" b="1" dirty="0">
                <a:solidFill>
                  <a:schemeClr val="tx2"/>
                </a:solidFill>
              </a:rPr>
              <a:t>(All locations)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42438" y="7783109"/>
            <a:ext cx="11286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1440" b="1" dirty="0">
                <a:solidFill>
                  <a:schemeClr val="accent1"/>
                </a:solidFill>
              </a:rPr>
              <a:t>E-Work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39288" y="7783109"/>
            <a:ext cx="2167580" cy="3139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buSzPts val="1600"/>
              <a:defRPr sz="1200" b="1">
                <a:solidFill>
                  <a:srgbClr val="0070C0"/>
                </a:solidFill>
                <a:latin typeface="Calibri" charset="0"/>
              </a:defRPr>
            </a:lvl1pPr>
          </a:lstStyle>
          <a:p>
            <a:r>
              <a:rPr lang="en-US" sz="1440" dirty="0">
                <a:solidFill>
                  <a:schemeClr val="accent1"/>
                </a:solidFill>
                <a:latin typeface="+mn-lt"/>
              </a:rPr>
              <a:t>Recruit &amp; Retain Talent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9918877" y="6275942"/>
            <a:ext cx="1371600" cy="1371600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1640426" y="6275942"/>
            <a:ext cx="1371600" cy="137160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8185912" y="6275942"/>
            <a:ext cx="1371600" cy="1371600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6048" y="3590325"/>
            <a:ext cx="226212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1600"/>
            </a:pPr>
            <a:r>
              <a:rPr lang="en-US" sz="1440" b="1" dirty="0">
                <a:solidFill>
                  <a:schemeClr val="tx2"/>
                </a:solidFill>
              </a:rPr>
              <a:t>Cloud Based Systems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9447" y="1988411"/>
            <a:ext cx="244872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1600"/>
            </a:pPr>
            <a:r>
              <a:rPr lang="en-US" sz="1440" b="1" dirty="0">
                <a:solidFill>
                  <a:schemeClr val="tx2"/>
                </a:solidFill>
              </a:rPr>
              <a:t>Virtual Collaboration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750" y="5199808"/>
            <a:ext cx="25004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1600"/>
            </a:pPr>
            <a:r>
              <a:rPr lang="en-US" sz="1440" b="1" dirty="0">
                <a:solidFill>
                  <a:schemeClr val="tx2"/>
                </a:solidFill>
              </a:rPr>
              <a:t>Clinical IT Innovations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28493" y="4669711"/>
            <a:ext cx="1371600" cy="1371600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4" t="-2" r="-2026" b="-32632"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27743" y="1470302"/>
            <a:ext cx="1371600" cy="1371600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027743" y="3070007"/>
            <a:ext cx="1371600" cy="13716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10690" y="7783110"/>
            <a:ext cx="225426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1440" b="1" dirty="0">
                <a:solidFill>
                  <a:schemeClr val="accent1"/>
                </a:solidFill>
              </a:rPr>
              <a:t>Policies &amp; Procedures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912967" y="2955702"/>
            <a:ext cx="92044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440" b="1" dirty="0">
                <a:solidFill>
                  <a:schemeClr val="accent4"/>
                </a:solidFill>
              </a:rPr>
              <a:t>Hoteling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06623" y="2955703"/>
            <a:ext cx="204377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1440" b="1" dirty="0">
                <a:solidFill>
                  <a:schemeClr val="accent4"/>
                </a:solidFill>
              </a:rPr>
              <a:t>Work Anywhere/ </a:t>
            </a:r>
            <a:r>
              <a:rPr lang="en-US" sz="1440" b="1" dirty="0" err="1">
                <a:solidFill>
                  <a:schemeClr val="accent4"/>
                </a:solidFill>
              </a:rPr>
              <a:t>Workbar</a:t>
            </a:r>
            <a:endParaRPr lang="en-US" sz="1440" b="1" dirty="0">
              <a:solidFill>
                <a:schemeClr val="accent4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977078" y="2955703"/>
            <a:ext cx="13516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440" b="1" dirty="0">
                <a:solidFill>
                  <a:schemeClr val="accent4"/>
                </a:solidFill>
              </a:rPr>
              <a:t>Collaborative</a:t>
            </a:r>
          </a:p>
          <a:p>
            <a:pPr algn="ctr">
              <a:buSzPts val="1600"/>
            </a:pPr>
            <a:r>
              <a:rPr lang="en-US" sz="1440" b="1" dirty="0">
                <a:solidFill>
                  <a:schemeClr val="accent4"/>
                </a:solidFill>
              </a:rPr>
              <a:t>Workspace</a:t>
            </a: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9239845" y="1471760"/>
            <a:ext cx="1371600" cy="1371600"/>
          </a:xfrm>
          <a:prstGeom prst="ellips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12694360" y="1469477"/>
            <a:ext cx="1371600" cy="1371600"/>
          </a:xfrm>
          <a:prstGeom prst="ellipse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87" b="-699"/>
          <a:stretch/>
        </p:blipFill>
        <p:spPr>
          <a:xfrm>
            <a:off x="10967102" y="1471448"/>
            <a:ext cx="1371600" cy="1371600"/>
          </a:xfrm>
          <a:prstGeom prst="ellipse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  <a:effectLst/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E7A82A99-1FDE-C24B-9209-22C3AA1DB7DB}"/>
              </a:ext>
            </a:extLst>
          </p:cNvPr>
          <p:cNvSpPr>
            <a:spLocks noChangeAspect="1"/>
          </p:cNvSpPr>
          <p:nvPr/>
        </p:nvSpPr>
        <p:spPr>
          <a:xfrm>
            <a:off x="3031842" y="6269417"/>
            <a:ext cx="1371600" cy="1371600"/>
          </a:xfrm>
          <a:prstGeom prst="ellipse">
            <a:avLst/>
          </a:prstGeom>
          <a:blipFill dpi="0" rotWithShape="1">
            <a:blip r:embed="rId17"/>
            <a:srcRect/>
            <a:stretch>
              <a:fillRect l="-54" t="-2"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9728" tIns="109728" rIns="109728" bIns="109728" rtlCol="0" anchor="ctr" anchorCtr="0"/>
          <a:lstStyle/>
          <a:p>
            <a:pPr algn="ctr"/>
            <a:endParaRPr lang="en-US" sz="192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B26025D-64AC-824A-A267-FF50B662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Types of Space within an Office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582" y="7785620"/>
            <a:ext cx="8530268" cy="343478"/>
          </a:xfrm>
          <a:prstGeom prst="rect">
            <a:avLst/>
          </a:prstGeom>
          <a:noFill/>
        </p:spPr>
        <p:txBody>
          <a:bodyPr wrap="square" lIns="175565" tIns="87782" rIns="175565" bIns="87782" rtlCol="0">
            <a:spAutoFit/>
          </a:bodyPr>
          <a:lstStyle/>
          <a:p>
            <a:r>
              <a:rPr lang="en-US" sz="1080" dirty="0"/>
              <a:t>Source:  Knoll, </a:t>
            </a:r>
            <a:r>
              <a:rPr lang="en-US" sz="1080" u="sng" dirty="0"/>
              <a:t>Shaping the Work Experience, Dr. Michael O’Neill, Senior Director, Workplace Research, Knoll, Inc.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8642254" y="7165538"/>
            <a:ext cx="1370888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Conference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56766" y="7165538"/>
            <a:ext cx="1274708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Coffee Bar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6541" y="4898749"/>
            <a:ext cx="161710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Private Office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91374" y="4117406"/>
            <a:ext cx="914033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Huddle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49388" y="1574518"/>
            <a:ext cx="78258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Hotel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7720" y="1574518"/>
            <a:ext cx="311976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Small, Open Meeting Spaces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3869" y="7165538"/>
            <a:ext cx="215725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accent2"/>
                </a:solidFill>
              </a:rPr>
              <a:t>Open Workstations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3A9A97-5282-7248-8CDA-C14B7B38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56" y="1919842"/>
            <a:ext cx="9089032" cy="52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5"/>
          <a:stretch/>
        </p:blipFill>
        <p:spPr>
          <a:xfrm>
            <a:off x="7322444" y="4482976"/>
            <a:ext cx="5809283" cy="332913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CC35E38-36A1-7F4D-B3F8-60FE7A5D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Work Anywhere Options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"/>
          <a:stretch/>
        </p:blipFill>
        <p:spPr>
          <a:xfrm>
            <a:off x="1813671" y="4477279"/>
            <a:ext cx="5396862" cy="333482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20" b="12066"/>
          <a:stretch/>
        </p:blipFill>
        <p:spPr>
          <a:xfrm>
            <a:off x="7318093" y="1290848"/>
            <a:ext cx="5818915" cy="306643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054148" y="3926092"/>
            <a:ext cx="3077579" cy="4120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pPr algn="r"/>
            <a:r>
              <a:rPr lang="en-US" sz="1260" b="1" dirty="0">
                <a:solidFill>
                  <a:schemeClr val="bg1"/>
                </a:solidFill>
                <a:cs typeface="Arial" pitchFamily="34" charset="0"/>
              </a:rPr>
              <a:t>Partners Healthcare - Knoll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2156" y="7370931"/>
            <a:ext cx="1627753" cy="412009"/>
          </a:xfrm>
          <a:prstGeom prst="rect">
            <a:avLst/>
          </a:prstGeom>
          <a:noFill/>
        </p:spPr>
        <p:txBody>
          <a:bodyPr wrap="none" tIns="108000" bIns="108000" rtlCol="0">
            <a:spAutoFit/>
          </a:bodyPr>
          <a:lstStyle/>
          <a:p>
            <a:pPr algn="r"/>
            <a:r>
              <a:rPr lang="en-US" sz="1260" b="1" dirty="0">
                <a:cs typeface="Arial" pitchFamily="34" charset="0"/>
              </a:rPr>
              <a:t>Collaboration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89381" y="7365283"/>
            <a:ext cx="3465374" cy="4120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pPr algn="r"/>
            <a:r>
              <a:rPr lang="en-US" sz="1260" b="1" dirty="0" err="1"/>
              <a:t>ThedaCare</a:t>
            </a:r>
            <a:r>
              <a:rPr lang="en-US" sz="1260" b="1" dirty="0"/>
              <a:t> Regional Cancer Center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1" r="1735" b="1"/>
          <a:stretch/>
        </p:blipFill>
        <p:spPr>
          <a:xfrm>
            <a:off x="1813671" y="1295555"/>
            <a:ext cx="5396862" cy="307308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803106" y="3762024"/>
            <a:ext cx="1838965" cy="605908"/>
          </a:xfrm>
          <a:prstGeom prst="rect">
            <a:avLst/>
          </a:prstGeom>
          <a:noFill/>
        </p:spPr>
        <p:txBody>
          <a:bodyPr wrap="none" tIns="108000" bIns="108000" rtlCol="0">
            <a:spAutoFit/>
          </a:bodyPr>
          <a:lstStyle>
            <a:defPPr>
              <a:defRPr lang="en-US"/>
            </a:defPPr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en-US" sz="1260" b="1" dirty="0">
                <a:solidFill>
                  <a:schemeClr val="bg1"/>
                </a:solidFill>
                <a:latin typeface="+mn-lt"/>
              </a:rPr>
              <a:t>Cincinnati Children’s </a:t>
            </a:r>
            <a:br>
              <a:rPr lang="en-US" sz="1260" b="1" dirty="0">
                <a:solidFill>
                  <a:schemeClr val="bg1"/>
                </a:solidFill>
                <a:latin typeface="+mn-lt"/>
              </a:rPr>
            </a:br>
            <a:r>
              <a:rPr lang="en-US" sz="1260" b="1" dirty="0">
                <a:solidFill>
                  <a:schemeClr val="bg1"/>
                </a:solidFill>
                <a:latin typeface="+mn-lt"/>
              </a:rPr>
              <a:t>by RCF Group</a:t>
            </a:r>
          </a:p>
        </p:txBody>
      </p:sp>
    </p:spTree>
    <p:extLst>
      <p:ext uri="{BB962C8B-B14F-4D97-AF65-F5344CB8AC3E}">
        <p14:creationId xmlns:p14="http://schemas.microsoft.com/office/powerpoint/2010/main" val="26289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1A04EEB-B981-D245-969F-9BC5225E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Primary Workspace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337"/>
          <a:stretch/>
        </p:blipFill>
        <p:spPr>
          <a:xfrm>
            <a:off x="1809865" y="1371600"/>
            <a:ext cx="7666244" cy="6400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88" y="3864975"/>
            <a:ext cx="3217960" cy="251173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  <a:miter lim="800000"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424" y="1371600"/>
            <a:ext cx="3207952" cy="18799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0893" y="3373858"/>
            <a:ext cx="3225014" cy="212828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9630893" y="2806360"/>
            <a:ext cx="3216482" cy="4397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A Leading Health Consortium 6x8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788" y="5935956"/>
            <a:ext cx="1661539" cy="4397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Steelcase VIA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7517" y="7332692"/>
            <a:ext cx="2466719" cy="4397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Steelcase CEO Office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893" y="5624503"/>
            <a:ext cx="3225014" cy="214789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86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2B3A61E-F49E-1D4F-83BC-C3AECE9A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Recruiting and Retaining </a:t>
            </a:r>
            <a:r>
              <a:rPr lang="en-US" sz="2160" dirty="0"/>
              <a:t>Talent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A818A7-40B3-8547-9C7B-7635715A81D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54330" indent="-342900">
              <a:buClr>
                <a:schemeClr val="tx1"/>
              </a:buClr>
            </a:pPr>
            <a:r>
              <a:rPr lang="en-US" sz="2160" dirty="0"/>
              <a:t>The World Health Organization estimates the </a:t>
            </a:r>
            <a:r>
              <a:rPr lang="en-US" sz="2160" b="1" dirty="0">
                <a:solidFill>
                  <a:schemeClr val="accent2"/>
                </a:solidFill>
              </a:rPr>
              <a:t>world needs </a:t>
            </a:r>
            <a:r>
              <a:rPr lang="en-US" sz="2160" dirty="0"/>
              <a:t>an </a:t>
            </a:r>
            <a:r>
              <a:rPr lang="en-US" sz="2160" b="1" dirty="0">
                <a:solidFill>
                  <a:schemeClr val="accent2"/>
                </a:solidFill>
              </a:rPr>
              <a:t>additional 12.9 million skilled health professionals </a:t>
            </a:r>
            <a:r>
              <a:rPr lang="en-US" sz="2160" dirty="0"/>
              <a:t>including midwives, nurses and doctors by </a:t>
            </a:r>
            <a:r>
              <a:rPr lang="en-US" sz="2160" b="1" dirty="0">
                <a:solidFill>
                  <a:schemeClr val="accent2"/>
                </a:solidFill>
              </a:rPr>
              <a:t>2035</a:t>
            </a:r>
            <a:r>
              <a:rPr lang="en-US" sz="2160" b="1" dirty="0"/>
              <a:t>.</a:t>
            </a:r>
          </a:p>
          <a:p>
            <a:pPr marL="354330" indent="-342900">
              <a:buClr>
                <a:schemeClr val="tx1"/>
              </a:buClr>
            </a:pPr>
            <a:r>
              <a:rPr lang="en-US" sz="2160" dirty="0"/>
              <a:t>By 2025, the </a:t>
            </a:r>
            <a:r>
              <a:rPr lang="en-US" sz="2160" b="1" dirty="0">
                <a:solidFill>
                  <a:schemeClr val="accent2"/>
                </a:solidFill>
              </a:rPr>
              <a:t>U.S. alone </a:t>
            </a:r>
            <a:r>
              <a:rPr lang="en-US" sz="2160" dirty="0"/>
              <a:t>will have a </a:t>
            </a:r>
            <a:r>
              <a:rPr lang="en-US" sz="2160" b="1" dirty="0">
                <a:solidFill>
                  <a:schemeClr val="accent2"/>
                </a:solidFill>
              </a:rPr>
              <a:t>shortage</a:t>
            </a:r>
            <a:r>
              <a:rPr lang="en-US" sz="2160" dirty="0"/>
              <a:t> between </a:t>
            </a:r>
            <a:r>
              <a:rPr lang="en-US" sz="2160" b="1" dirty="0">
                <a:solidFill>
                  <a:schemeClr val="accent2"/>
                </a:solidFill>
              </a:rPr>
              <a:t>61,700 - 94,700 doctors</a:t>
            </a:r>
            <a:r>
              <a:rPr lang="en-US" sz="2160" b="1" dirty="0">
                <a:solidFill>
                  <a:srgbClr val="00B0F0"/>
                </a:solidFill>
              </a:rPr>
              <a:t> </a:t>
            </a:r>
            <a:r>
              <a:rPr lang="en-US" sz="2160" dirty="0"/>
              <a:t>per the AAMC.</a:t>
            </a:r>
          </a:p>
          <a:p>
            <a:pPr marL="354330" indent="-342900">
              <a:buClr>
                <a:schemeClr val="tx1"/>
              </a:buClr>
            </a:pPr>
            <a:r>
              <a:rPr lang="en-US" sz="2160" dirty="0"/>
              <a:t>Per Hospitalist, </a:t>
            </a:r>
            <a:r>
              <a:rPr lang="en-US" sz="2160" b="1" dirty="0">
                <a:solidFill>
                  <a:schemeClr val="accent2"/>
                </a:solidFill>
              </a:rPr>
              <a:t>young doctors </a:t>
            </a:r>
            <a:r>
              <a:rPr lang="en-US" sz="2160" dirty="0"/>
              <a:t>moving</a:t>
            </a:r>
            <a:r>
              <a:rPr lang="en-US" sz="2160" b="1" dirty="0">
                <a:solidFill>
                  <a:srgbClr val="00B0F0"/>
                </a:solidFill>
              </a:rPr>
              <a:t> </a:t>
            </a:r>
            <a:r>
              <a:rPr lang="en-US" sz="2160" b="1" dirty="0">
                <a:solidFill>
                  <a:schemeClr val="accent2"/>
                </a:solidFill>
              </a:rPr>
              <a:t>away</a:t>
            </a:r>
            <a:r>
              <a:rPr lang="en-US" sz="2160" b="1" dirty="0">
                <a:solidFill>
                  <a:srgbClr val="00B0F0"/>
                </a:solidFill>
              </a:rPr>
              <a:t> </a:t>
            </a:r>
            <a:r>
              <a:rPr lang="en-US" sz="2160" dirty="0"/>
              <a:t>from</a:t>
            </a:r>
            <a:r>
              <a:rPr lang="en-US" sz="2160" b="1" dirty="0">
                <a:solidFill>
                  <a:srgbClr val="00B0F0"/>
                </a:solidFill>
              </a:rPr>
              <a:t> </a:t>
            </a:r>
            <a:r>
              <a:rPr lang="en-US" sz="2160" b="1" dirty="0">
                <a:solidFill>
                  <a:schemeClr val="accent2"/>
                </a:solidFill>
              </a:rPr>
              <a:t>treating patients </a:t>
            </a:r>
            <a:r>
              <a:rPr lang="en-US" sz="2160" dirty="0"/>
              <a:t>to</a:t>
            </a:r>
            <a:r>
              <a:rPr lang="en-US" sz="2160" b="1" dirty="0">
                <a:solidFill>
                  <a:srgbClr val="00B0F0"/>
                </a:solidFill>
              </a:rPr>
              <a:t> </a:t>
            </a:r>
            <a:r>
              <a:rPr lang="en-US" sz="2160" b="1" dirty="0">
                <a:solidFill>
                  <a:schemeClr val="accent2"/>
                </a:solidFill>
              </a:rPr>
              <a:t>non-clinical roles.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8" y="1384207"/>
            <a:ext cx="5073091" cy="3119010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369678" y="4514234"/>
            <a:ext cx="5073091" cy="297197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700"/>
              </a:lnSpc>
              <a:defRPr sz="1400" kern="1200">
                <a:solidFill>
                  <a:schemeClr val="bg2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dirty="0">
                <a:solidFill>
                  <a:schemeClr val="tx1"/>
                </a:solidFill>
                <a:latin typeface="+mn-lt"/>
              </a:rPr>
              <a:t>Physician Assistant Pediatric Surgical Fellows at Texas Children’s Hospital</a:t>
            </a:r>
          </a:p>
        </p:txBody>
      </p:sp>
    </p:spTree>
    <p:extLst>
      <p:ext uri="{BB962C8B-B14F-4D97-AF65-F5344CB8AC3E}">
        <p14:creationId xmlns:p14="http://schemas.microsoft.com/office/powerpoint/2010/main" val="2420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7FC4064-9E9D-474F-8E96-C621DF2A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Student expectations in the workplace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DD72FF-157B-7745-BCF3-119B5EAEBD4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54330" indent="-342900">
              <a:buClr>
                <a:schemeClr val="tx1"/>
              </a:buClr>
            </a:pPr>
            <a:r>
              <a:rPr lang="en-US" sz="2160" b="1" dirty="0">
                <a:solidFill>
                  <a:srgbClr val="00B0F0"/>
                </a:solidFill>
              </a:rPr>
              <a:t>Collaborative work: </a:t>
            </a:r>
            <a:r>
              <a:rPr lang="en-US" sz="2160" dirty="0"/>
              <a:t>Students learning in Team Based Care Models in Medical School, Social collaboration technology</a:t>
            </a:r>
          </a:p>
          <a:p>
            <a:pPr marL="354330" indent="-342900">
              <a:buClr>
                <a:schemeClr val="tx1"/>
              </a:buClr>
            </a:pPr>
            <a:r>
              <a:rPr lang="en-US" sz="2160" b="1" dirty="0">
                <a:solidFill>
                  <a:srgbClr val="00B0F0"/>
                </a:solidFill>
              </a:rPr>
              <a:t>Advanced technology: </a:t>
            </a:r>
            <a:r>
              <a:rPr lang="en-US" sz="2160" dirty="0"/>
              <a:t>Virtual clinics, IBM Watson, smart phones and trackers</a:t>
            </a:r>
            <a:endParaRPr lang="en-US" sz="2160" dirty="0">
              <a:solidFill>
                <a:srgbClr val="00B0F0"/>
              </a:solidFill>
            </a:endParaRPr>
          </a:p>
          <a:p>
            <a:pPr marL="354330" indent="-342900">
              <a:buClr>
                <a:schemeClr val="tx1"/>
              </a:buClr>
            </a:pPr>
            <a:r>
              <a:rPr lang="en-US" sz="2160" b="1" dirty="0">
                <a:solidFill>
                  <a:srgbClr val="00B0F0"/>
                </a:solidFill>
              </a:rPr>
              <a:t>Flexibility: </a:t>
            </a:r>
            <a:r>
              <a:rPr lang="en-US" sz="2160" dirty="0"/>
              <a:t>Work anywhere, work/life balance. Per Bentley University, 77% of Millennials say flexibility in the workplace would create more productivity for employees their age.</a:t>
            </a:r>
          </a:p>
          <a:p>
            <a:pPr marL="0" indent="0">
              <a:buNone/>
            </a:pPr>
            <a:endParaRPr lang="en-US" sz="216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9" b="10430"/>
          <a:stretch/>
        </p:blipFill>
        <p:spPr>
          <a:xfrm>
            <a:off x="461332" y="1371601"/>
            <a:ext cx="6075360" cy="3362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854" y="4414240"/>
            <a:ext cx="4325395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20" b="1" dirty="0" err="1">
                <a:solidFill>
                  <a:schemeClr val="bg1"/>
                </a:solidFill>
              </a:rPr>
              <a:t>Wavebreakmedia</a:t>
            </a:r>
            <a:r>
              <a:rPr lang="en-US" sz="1320" b="1" dirty="0">
                <a:solidFill>
                  <a:schemeClr val="bg1"/>
                </a:solidFill>
              </a:rPr>
              <a:t> / Getty Images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1" b="12106"/>
          <a:stretch/>
        </p:blipFill>
        <p:spPr>
          <a:xfrm>
            <a:off x="471090" y="4734277"/>
            <a:ext cx="6065602" cy="3038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7456881"/>
            <a:ext cx="488029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b="1" dirty="0">
                <a:solidFill>
                  <a:schemeClr val="bg1"/>
                </a:solidFill>
              </a:rPr>
              <a:t>Stanford Neurosurgical Simulation Lab </a:t>
            </a:r>
          </a:p>
        </p:txBody>
      </p:sp>
    </p:spTree>
    <p:extLst>
      <p:ext uri="{BB962C8B-B14F-4D97-AF65-F5344CB8AC3E}">
        <p14:creationId xmlns:p14="http://schemas.microsoft.com/office/powerpoint/2010/main" val="265619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Benchmarking Data</a:t>
            </a:r>
          </a:p>
        </p:txBody>
      </p:sp>
    </p:spTree>
    <p:extLst>
      <p:ext uri="{BB962C8B-B14F-4D97-AF65-F5344CB8AC3E}">
        <p14:creationId xmlns:p14="http://schemas.microsoft.com/office/powerpoint/2010/main" val="918325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1" y="1826127"/>
          <a:ext cx="13726086" cy="4716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8752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Privat</a:t>
                      </a:r>
                      <a:r>
                        <a:rPr lang="en-US" sz="1900" b="1" baseline="0" dirty="0">
                          <a:solidFill>
                            <a:schemeClr val="tx1"/>
                          </a:solidFill>
                        </a:rPr>
                        <a:t>e Office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142074" marR="142074" marT="71038" marB="7103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Open Plan</a:t>
                      </a:r>
                    </a:p>
                  </a:txBody>
                  <a:tcPr marL="142074" marR="142074" marT="71038" marB="710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Activity</a:t>
                      </a:r>
                      <a:r>
                        <a:rPr lang="en-US" sz="1900" b="1" baseline="0" dirty="0">
                          <a:solidFill>
                            <a:schemeClr val="tx1"/>
                          </a:solidFill>
                        </a:rPr>
                        <a:t>-Based Plan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142074" marR="142074" marT="71038" marB="71038" anchor="ctr">
                    <a:solidFill>
                      <a:schemeClr val="accent2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Hybrid Mobility</a:t>
                      </a:r>
                    </a:p>
                  </a:txBody>
                  <a:tcPr marL="142074" marR="142074" marT="71038" marB="71038" anchor="ctr">
                    <a:solidFill>
                      <a:schemeClr val="accent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Full Mobility</a:t>
                      </a:r>
                    </a:p>
                  </a:txBody>
                  <a:tcPr marL="142074" marR="142074" marT="71038" marB="7103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638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Fully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assigned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offices and/or high partition workstations</a:t>
                      </a:r>
                    </a:p>
                  </a:txBody>
                  <a:tcPr marL="142074" marR="142074" marT="71038" marB="7103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Fully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assigned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open plan workstations</a:t>
                      </a:r>
                    </a:p>
                  </a:txBody>
                  <a:tcPr marL="142074" marR="142074" marT="71038" marB="710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Fully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assigned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open plan workstations and support space</a:t>
                      </a:r>
                    </a:p>
                  </a:txBody>
                  <a:tcPr marL="142074" marR="142074" marT="71038" marB="71038"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Mix of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unassigned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and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assigned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workstations and support spaces</a:t>
                      </a:r>
                    </a:p>
                  </a:txBody>
                  <a:tcPr marL="142074" marR="142074" marT="71038" marB="71038" anchor="ctr"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Fully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unassigned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workstations and support spaces</a:t>
                      </a:r>
                    </a:p>
                  </a:txBody>
                  <a:tcPr marL="142074" marR="142074" marT="71038" marB="71038"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3710">
                <a:tc>
                  <a:txBody>
                    <a:bodyPr/>
                    <a:lstStyle/>
                    <a:p>
                      <a:pPr algn="ctr"/>
                      <a:endParaRPr lang="en-US" sz="2900" dirty="0"/>
                    </a:p>
                  </a:txBody>
                  <a:tcPr marL="142074" marR="142074" marT="71038" marB="71038">
                    <a:blipFill dpi="0" rotWithShape="1">
                      <a:blip r:embed="rId3"/>
                      <a:srcRect/>
                      <a:stretch>
                        <a:fillRect t="-5000" r="-201000" b="-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/>
                    </a:p>
                  </a:txBody>
                  <a:tcPr marL="142074" marR="142074" marT="71038" marB="71038">
                    <a:blipFill dpi="0" rotWithShape="1">
                      <a:blip r:embed="rId3"/>
                      <a:srcRect/>
                      <a:stretch>
                        <a:fillRect l="-121000" t="-5000" r="-112000" b="-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/>
                    </a:p>
                  </a:txBody>
                  <a:tcPr marL="142074" marR="142074" marT="71038" marB="71038">
                    <a:blipFill dpi="0" rotWithShape="1">
                      <a:blip r:embed="rId3"/>
                      <a:srcRect/>
                      <a:stretch>
                        <a:fillRect l="-257000" t="-5000" r="-10000" b="-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/>
                    </a:p>
                  </a:txBody>
                  <a:tcPr marL="142074" marR="142074" marT="71038" marB="71038">
                    <a:blipFill dpi="0" rotWithShape="1">
                      <a:blip r:embed="rId4"/>
                      <a:srcRect/>
                      <a:stretch>
                        <a:fillRect t="-5000" r="-115000" b="-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/>
                    </a:p>
                  </a:txBody>
                  <a:tcPr marL="142074" marR="142074" marT="71038" marB="71038">
                    <a:blipFill dpi="0" rotWithShape="1">
                      <a:blip r:embed="rId4"/>
                      <a:srcRect/>
                      <a:stretch>
                        <a:fillRect l="-111000" t="-5000" b="-5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58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&gt;250 </a:t>
                      </a:r>
                      <a:r>
                        <a:rPr lang="en-US" sz="23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dgsf</a:t>
                      </a:r>
                      <a:endParaRPr lang="en-US" sz="2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 person</a:t>
                      </a:r>
                    </a:p>
                  </a:txBody>
                  <a:tcPr marL="142074" marR="142074" marT="71038" marB="71038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200-250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dgsf</a:t>
                      </a:r>
                      <a:endParaRPr lang="en-US" sz="2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person</a:t>
                      </a:r>
                    </a:p>
                  </a:txBody>
                  <a:tcPr marL="142074" marR="142074" marT="71038" marB="71038"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150 </a:t>
                      </a:r>
                      <a:r>
                        <a:rPr lang="en-US" sz="23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dgsf</a:t>
                      </a:r>
                      <a:endParaRPr lang="en-US" sz="2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 person</a:t>
                      </a:r>
                    </a:p>
                  </a:txBody>
                  <a:tcPr marL="142074" marR="142074" marT="71038" marB="71038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100-150 </a:t>
                      </a:r>
                      <a:r>
                        <a:rPr lang="en-US" sz="23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dgsf</a:t>
                      </a:r>
                      <a:endParaRPr lang="en-US" sz="2300" b="1" dirty="0">
                        <a:solidFill>
                          <a:schemeClr val="tx2"/>
                        </a:solidFill>
                        <a:cs typeface="Arial" pitchFamily="34" charset="0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 person</a:t>
                      </a:r>
                    </a:p>
                  </a:txBody>
                  <a:tcPr marL="142074" marR="142074" marT="71038" marB="71038"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50-100 </a:t>
                      </a:r>
                      <a:r>
                        <a:rPr lang="en-US" sz="23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dgsf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per person</a:t>
                      </a:r>
                    </a:p>
                  </a:txBody>
                  <a:tcPr marL="142074" marR="142074" marT="71038" marB="71038">
                    <a:solidFill>
                      <a:schemeClr val="accent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8751" y="7767282"/>
            <a:ext cx="1823576" cy="402775"/>
          </a:xfrm>
          <a:prstGeom prst="rect">
            <a:avLst/>
          </a:prstGeom>
          <a:noFill/>
        </p:spPr>
        <p:txBody>
          <a:bodyPr wrap="none" lIns="0" tIns="108000" bIns="108000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*Images  provided by JLL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17806" y="6542813"/>
            <a:ext cx="3147015" cy="402775"/>
          </a:xfrm>
          <a:prstGeom prst="rect">
            <a:avLst/>
          </a:prstGeom>
          <a:noFill/>
        </p:spPr>
        <p:txBody>
          <a:bodyPr wrap="none" tIns="108000" bIns="108000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dgsf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=Department Gross Square Footage</a:t>
            </a:r>
          </a:p>
        </p:txBody>
      </p:sp>
    </p:spTree>
    <p:extLst>
      <p:ext uri="{BB962C8B-B14F-4D97-AF65-F5344CB8AC3E}">
        <p14:creationId xmlns:p14="http://schemas.microsoft.com/office/powerpoint/2010/main" val="541817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33" r="3367"/>
          <a:stretch/>
        </p:blipFill>
        <p:spPr>
          <a:xfrm>
            <a:off x="12396901" y="1371601"/>
            <a:ext cx="1777831" cy="264920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456657" y="1264623"/>
            <a:ext cx="4060873" cy="2742829"/>
            <a:chOff x="199984" y="557126"/>
            <a:chExt cx="3384061" cy="2285691"/>
          </a:xfrm>
        </p:grpSpPr>
        <p:sp>
          <p:nvSpPr>
            <p:cNvPr id="17" name="Rectangle 16"/>
            <p:cNvSpPr/>
            <p:nvPr/>
          </p:nvSpPr>
          <p:spPr>
            <a:xfrm>
              <a:off x="199984" y="557126"/>
              <a:ext cx="3384061" cy="323165"/>
            </a:xfrm>
            <a:prstGeom prst="rect">
              <a:avLst/>
            </a:prstGeom>
          </p:spPr>
          <p:txBody>
            <a:bodyPr wrap="square" lIns="219456">
              <a:spAutoFit/>
            </a:bodyPr>
            <a:lstStyle/>
            <a:p>
              <a:pPr algn="ctr"/>
              <a:r>
                <a:rPr lang="en-US" sz="1920" b="1" dirty="0">
                  <a:solidFill>
                    <a:schemeClr val="tx2"/>
                  </a:solidFill>
                </a:rPr>
                <a:t>Technology Companies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66193" y="948174"/>
              <a:ext cx="1600674" cy="1894643"/>
              <a:chOff x="826694" y="3962365"/>
              <a:chExt cx="1816242" cy="159082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26694" y="4163450"/>
                <a:ext cx="796758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74 sf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26694" y="3962365"/>
                <a:ext cx="517740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47 sf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26694" y="4565894"/>
                <a:ext cx="962609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92 sf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26694" y="4364809"/>
                <a:ext cx="946998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88 sf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26694" y="4966220"/>
                <a:ext cx="1129431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104 sf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826694" y="4765135"/>
                <a:ext cx="1054312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97 sf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26694" y="5368664"/>
                <a:ext cx="1816242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170 sf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26694" y="5167580"/>
                <a:ext cx="1177723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109 sf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663677" y="967105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Mobile Worker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3677" y="1209442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Call Center Agent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3677" y="1451779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Ind. Contractor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3677" y="1686364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Admin Support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7076" y="1920949"/>
              <a:ext cx="156155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Technician / Professional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3677" y="2155534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Mid-level </a:t>
              </a:r>
              <a:r>
                <a:rPr lang="en-US" sz="960" b="1" dirty="0" err="1"/>
                <a:t>Mgr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3677" y="2390119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 err="1"/>
                <a:t>Sr</a:t>
              </a:r>
              <a:r>
                <a:rPr lang="en-US" sz="960" b="1" dirty="0"/>
                <a:t> </a:t>
              </a:r>
              <a:r>
                <a:rPr lang="en-US" sz="960" b="1" dirty="0" err="1"/>
                <a:t>Mgr</a:t>
              </a:r>
              <a:r>
                <a:rPr lang="en-US" sz="960" b="1" dirty="0"/>
                <a:t> / Director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3677" y="2624702"/>
              <a:ext cx="12649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Exec. Mgt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3109" y="6340093"/>
            <a:ext cx="207596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Mid-level </a:t>
            </a:r>
            <a:r>
              <a:rPr lang="en-US" sz="960" b="1" dirty="0" err="1"/>
              <a:t>Mgr</a:t>
            </a:r>
            <a:r>
              <a:rPr lang="en-US" sz="960" b="1" dirty="0"/>
              <a:t>/Attorney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3024" y="4467566"/>
            <a:ext cx="2933126" cy="387798"/>
          </a:xfrm>
          <a:prstGeom prst="rect">
            <a:avLst/>
          </a:prstGeom>
        </p:spPr>
        <p:txBody>
          <a:bodyPr wrap="square" lIns="219456">
            <a:spAutoFit/>
          </a:bodyPr>
          <a:lstStyle/>
          <a:p>
            <a:pPr algn="ctr"/>
            <a:r>
              <a:rPr lang="en-US" sz="1920" b="1" dirty="0">
                <a:solidFill>
                  <a:schemeClr val="tx2"/>
                </a:solidFill>
              </a:rPr>
              <a:t>Law Firms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50968" y="5197480"/>
            <a:ext cx="656762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53 sf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50968" y="4910093"/>
            <a:ext cx="605725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51 sf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50968" y="5772645"/>
            <a:ext cx="1138795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98 sf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450968" y="5485258"/>
            <a:ext cx="842084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70 sf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450968" y="6344783"/>
            <a:ext cx="1530090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147 sf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450968" y="6057397"/>
            <a:ext cx="1223858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105 sf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50968" y="6919948"/>
            <a:ext cx="2596226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227 sf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50968" y="6632563"/>
            <a:ext cx="2046145" cy="263718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" tIns="109728" rIns="0" bIns="109728" rtlCol="0" anchor="ctr" anchorCtr="0"/>
          <a:lstStyle/>
          <a:p>
            <a:r>
              <a:rPr lang="en-US" sz="1440" b="1" dirty="0">
                <a:solidFill>
                  <a:schemeClr val="bg1"/>
                </a:solidFill>
                <a:cs typeface="Arial" pitchFamily="34" charset="0"/>
              </a:rPr>
              <a:t>177 sf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47344" y="4919839"/>
            <a:ext cx="187172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Mobile Worker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7344" y="5188463"/>
            <a:ext cx="187172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Call Center Agent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7101" y="5777830"/>
            <a:ext cx="187172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Ind. Contractor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7344" y="5495141"/>
            <a:ext cx="187172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Admin Support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7344" y="6055518"/>
            <a:ext cx="187172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Jr Attorney / Paralegal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37577" y="6637468"/>
            <a:ext cx="198149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 err="1"/>
              <a:t>Sr</a:t>
            </a:r>
            <a:r>
              <a:rPr lang="en-US" sz="960" b="1" dirty="0"/>
              <a:t> </a:t>
            </a:r>
            <a:r>
              <a:rPr lang="en-US" sz="960" b="1" dirty="0" err="1"/>
              <a:t>Mgr</a:t>
            </a:r>
            <a:r>
              <a:rPr lang="en-US" sz="960" b="1" dirty="0"/>
              <a:t>/ Attorney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57316" y="6934842"/>
            <a:ext cx="166175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Exec. Mgt/ Partner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152593" y="1260081"/>
            <a:ext cx="4216266" cy="2733061"/>
            <a:chOff x="2523789" y="564146"/>
            <a:chExt cx="3513555" cy="2277551"/>
          </a:xfrm>
        </p:grpSpPr>
        <p:sp>
          <p:nvSpPr>
            <p:cNvPr id="71" name="Rectangle 70"/>
            <p:cNvSpPr/>
            <p:nvPr/>
          </p:nvSpPr>
          <p:spPr>
            <a:xfrm>
              <a:off x="2523789" y="564146"/>
              <a:ext cx="3320429" cy="323165"/>
            </a:xfrm>
            <a:prstGeom prst="rect">
              <a:avLst/>
            </a:prstGeom>
          </p:spPr>
          <p:txBody>
            <a:bodyPr wrap="square" lIns="219456">
              <a:spAutoFit/>
            </a:bodyPr>
            <a:lstStyle/>
            <a:p>
              <a:pPr algn="ctr"/>
              <a:r>
                <a:rPr lang="en-US" sz="1920" b="1" dirty="0">
                  <a:solidFill>
                    <a:schemeClr val="tx2"/>
                  </a:solidFill>
                </a:rPr>
                <a:t>Financial Companies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171824" y="947054"/>
              <a:ext cx="1865520" cy="1894643"/>
              <a:chOff x="5329356" y="3961284"/>
              <a:chExt cx="2116755" cy="1590823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5329356" y="4162369"/>
                <a:ext cx="442656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320" b="1" dirty="0">
                    <a:solidFill>
                      <a:schemeClr val="bg1"/>
                    </a:solidFill>
                    <a:cs typeface="Arial" pitchFamily="34" charset="0"/>
                  </a:rPr>
                  <a:t>36 sf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329356" y="3961284"/>
                <a:ext cx="369421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080" b="1" dirty="0">
                    <a:solidFill>
                      <a:schemeClr val="bg1"/>
                    </a:solidFill>
                    <a:cs typeface="Arial" pitchFamily="34" charset="0"/>
                  </a:rPr>
                  <a:t>32 sf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329356" y="4564813"/>
                <a:ext cx="700210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57 sf</a:t>
                </a: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29356" y="4363728"/>
                <a:ext cx="535271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41 sf</a:t>
                </a: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329356" y="4965139"/>
                <a:ext cx="984592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88 sf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329356" y="4764054"/>
                <a:ext cx="780465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60 sf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329356" y="5367583"/>
                <a:ext cx="2116755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196 sf</a:t>
                </a: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329356" y="5166499"/>
                <a:ext cx="1215318" cy="18452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54864" tIns="109728" rIns="0" bIns="109728" rtlCol="0" anchor="ctr" anchorCtr="0"/>
              <a:lstStyle/>
              <a:p>
                <a:r>
                  <a:rPr lang="en-US" sz="1440" b="1" dirty="0">
                    <a:solidFill>
                      <a:schemeClr val="bg1"/>
                    </a:solidFill>
                    <a:cs typeface="Arial" pitchFamily="34" charset="0"/>
                  </a:rPr>
                  <a:t>124 sf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892021" y="948937"/>
              <a:ext cx="133006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Mobile Worker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892021" y="1429935"/>
              <a:ext cx="133006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Call Center Agent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892021" y="1193312"/>
              <a:ext cx="133006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Ind. Contractor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892021" y="1674310"/>
              <a:ext cx="133006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Admin Support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93887" y="1910933"/>
              <a:ext cx="152819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Technicians / Professionals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83563" y="2147556"/>
              <a:ext cx="143852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Mid-level </a:t>
              </a:r>
              <a:r>
                <a:rPr lang="en-US" sz="960" b="1" dirty="0" err="1"/>
                <a:t>Mgr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135556" y="2384179"/>
              <a:ext cx="108652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 err="1"/>
                <a:t>Sr</a:t>
              </a:r>
              <a:r>
                <a:rPr lang="en-US" sz="960" b="1" dirty="0"/>
                <a:t> </a:t>
              </a:r>
              <a:r>
                <a:rPr lang="en-US" sz="960" b="1" dirty="0" err="1"/>
                <a:t>Mgr</a:t>
              </a:r>
              <a:r>
                <a:rPr lang="en-US" sz="960" b="1" dirty="0"/>
                <a:t> / Directors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06712" y="2620801"/>
              <a:ext cx="81537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n-US" sz="960" b="1" dirty="0"/>
                <a:t>Exec. Mgt</a:t>
              </a:r>
              <a:endParaRPr lang="en-US" sz="96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6685575" y="4457429"/>
            <a:ext cx="2935030" cy="387798"/>
          </a:xfrm>
          <a:prstGeom prst="rect">
            <a:avLst/>
          </a:prstGeom>
        </p:spPr>
        <p:txBody>
          <a:bodyPr wrap="square" lIns="219456">
            <a:spAutoFit/>
          </a:bodyPr>
          <a:lstStyle/>
          <a:p>
            <a:pPr algn="ctr"/>
            <a:r>
              <a:rPr lang="en-US" sz="1920" b="1" dirty="0">
                <a:solidFill>
                  <a:schemeClr val="tx2"/>
                </a:solidFill>
              </a:rPr>
              <a:t>Energy Companies</a:t>
            </a:r>
            <a:endParaRPr lang="en-US" b="1" dirty="0">
              <a:solidFill>
                <a:schemeClr val="tx2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8131812" y="4910093"/>
            <a:ext cx="3869441" cy="2273578"/>
            <a:chOff x="2776131" y="3962363"/>
            <a:chExt cx="3658791" cy="1590826"/>
          </a:xfrm>
        </p:grpSpPr>
        <p:sp>
          <p:nvSpPr>
            <p:cNvPr id="108" name="Rectangle 107"/>
            <p:cNvSpPr/>
            <p:nvPr/>
          </p:nvSpPr>
          <p:spPr>
            <a:xfrm>
              <a:off x="2776131" y="4163448"/>
              <a:ext cx="732712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66 sf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776131" y="3962363"/>
              <a:ext cx="68335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64 sf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776132" y="4565892"/>
              <a:ext cx="87749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74 sf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776132" y="4364806"/>
              <a:ext cx="778432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68 sf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776132" y="4966217"/>
              <a:ext cx="148709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148 sf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776132" y="4765134"/>
              <a:ext cx="122039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111 sf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776131" y="5368665"/>
              <a:ext cx="365879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383 sf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776131" y="5167580"/>
              <a:ext cx="2256711" cy="18452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" tIns="109728" rIns="0" bIns="109728" rtlCol="0" anchor="ctr" anchorCtr="0"/>
            <a:lstStyle/>
            <a:p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213 sf</a:t>
              </a: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6816732" y="4907734"/>
            <a:ext cx="1375961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Mobile Worker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692939" y="5202643"/>
            <a:ext cx="149975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Call Center Agent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93182" y="5783159"/>
            <a:ext cx="149951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Ind. Contractor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683007" y="5497553"/>
            <a:ext cx="15096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Admin Support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597851" y="6068765"/>
            <a:ext cx="159484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Jr Attorney / Paralegal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534268" y="6354371"/>
            <a:ext cx="165842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Mid-level </a:t>
            </a:r>
            <a:r>
              <a:rPr lang="en-US" sz="960" b="1" dirty="0" err="1"/>
              <a:t>Mgr</a:t>
            </a:r>
            <a:r>
              <a:rPr lang="en-US" sz="960" b="1" dirty="0"/>
              <a:t> / Attorney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692939" y="6639977"/>
            <a:ext cx="149975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 err="1"/>
              <a:t>Sr</a:t>
            </a:r>
            <a:r>
              <a:rPr lang="en-US" sz="960" b="1" dirty="0"/>
              <a:t> </a:t>
            </a:r>
            <a:r>
              <a:rPr lang="en-US" sz="960" b="1" dirty="0" err="1"/>
              <a:t>Mgr</a:t>
            </a:r>
            <a:r>
              <a:rPr lang="en-US" sz="960" b="1" dirty="0"/>
              <a:t> / Attorney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692940" y="6925579"/>
            <a:ext cx="149975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960" b="1" dirty="0"/>
              <a:t>Exec Mgt/ Partner</a:t>
            </a:r>
            <a:endParaRPr lang="en-US" sz="96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83550" y="7772400"/>
            <a:ext cx="2181046" cy="402775"/>
          </a:xfrm>
          <a:prstGeom prst="rect">
            <a:avLst/>
          </a:prstGeom>
          <a:noFill/>
        </p:spPr>
        <p:txBody>
          <a:bodyPr wrap="none" lIns="0" tIns="108000" bIns="108000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*Information provided by Knoll.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2BBA57-4CFC-4D4E-B934-F7D0F2D4008F}"/>
              </a:ext>
            </a:extLst>
          </p:cNvPr>
          <p:cNvGrpSpPr/>
          <p:nvPr/>
        </p:nvGrpSpPr>
        <p:grpSpPr>
          <a:xfrm>
            <a:off x="5034997" y="1624072"/>
            <a:ext cx="955650" cy="2333714"/>
            <a:chOff x="5020655" y="1085819"/>
            <a:chExt cx="796375" cy="1944762"/>
          </a:xfrm>
        </p:grpSpPr>
        <p:sp>
          <p:nvSpPr>
            <p:cNvPr id="144" name="Rectangle 110">
              <a:extLst>
                <a:ext uri="{FF2B5EF4-FFF2-40B4-BE49-F238E27FC236}">
                  <a16:creationId xmlns:a16="http://schemas.microsoft.com/office/drawing/2014/main" id="{FB932E3B-3C01-9746-9077-92E872FC9DD9}"/>
                </a:ext>
              </a:extLst>
            </p:cNvPr>
            <p:cNvSpPr/>
            <p:nvPr/>
          </p:nvSpPr>
          <p:spPr>
            <a:xfrm>
              <a:off x="5190243" y="1255390"/>
              <a:ext cx="457198" cy="457199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45%</a:t>
              </a:r>
            </a:p>
          </p:txBody>
        </p:sp>
        <p:sp>
          <p:nvSpPr>
            <p:cNvPr id="145" name="Rectangle 111">
              <a:extLst>
                <a:ext uri="{FF2B5EF4-FFF2-40B4-BE49-F238E27FC236}">
                  <a16:creationId xmlns:a16="http://schemas.microsoft.com/office/drawing/2014/main" id="{CFF3231F-F82E-EA42-BC00-88F65A8E08A2}"/>
                </a:ext>
              </a:extLst>
            </p:cNvPr>
            <p:cNvSpPr/>
            <p:nvPr/>
          </p:nvSpPr>
          <p:spPr>
            <a:xfrm>
              <a:off x="5190243" y="1914386"/>
              <a:ext cx="457198" cy="457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35%</a:t>
              </a:r>
            </a:p>
          </p:txBody>
        </p:sp>
        <p:sp>
          <p:nvSpPr>
            <p:cNvPr id="146" name="Rectangle 112">
              <a:extLst>
                <a:ext uri="{FF2B5EF4-FFF2-40B4-BE49-F238E27FC236}">
                  <a16:creationId xmlns:a16="http://schemas.microsoft.com/office/drawing/2014/main" id="{4D27C805-2C54-704B-A209-C754036044CC}"/>
                </a:ext>
              </a:extLst>
            </p:cNvPr>
            <p:cNvSpPr/>
            <p:nvPr/>
          </p:nvSpPr>
          <p:spPr>
            <a:xfrm>
              <a:off x="5190243" y="2573382"/>
              <a:ext cx="457198" cy="45719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20%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F4D78E2-47BF-134C-8CBA-1ED8576E0655}"/>
                </a:ext>
              </a:extLst>
            </p:cNvPr>
            <p:cNvSpPr/>
            <p:nvPr/>
          </p:nvSpPr>
          <p:spPr>
            <a:xfrm>
              <a:off x="5020655" y="1085819"/>
              <a:ext cx="796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3"/>
                  </a:solidFill>
                </a:rPr>
                <a:t>Millennials</a:t>
              </a:r>
              <a:endParaRPr lang="en-US" sz="960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9DEF5D-B50C-764E-9D6E-574454596103}"/>
                </a:ext>
              </a:extLst>
            </p:cNvPr>
            <p:cNvSpPr/>
            <p:nvPr/>
          </p:nvSpPr>
          <p:spPr>
            <a:xfrm>
              <a:off x="5176192" y="1745378"/>
              <a:ext cx="49960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1"/>
                  </a:solidFill>
                </a:rPr>
                <a:t>Gen X</a:t>
              </a:r>
              <a:endParaRPr lang="en-US" sz="96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2043E1C-7DFF-914C-9B33-50E1CCB7282B}"/>
                </a:ext>
              </a:extLst>
            </p:cNvPr>
            <p:cNvSpPr/>
            <p:nvPr/>
          </p:nvSpPr>
          <p:spPr>
            <a:xfrm>
              <a:off x="5112552" y="2403811"/>
              <a:ext cx="61258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2"/>
                  </a:solidFill>
                </a:rPr>
                <a:t>Boomers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4B80E86-2470-B14E-9D11-897181248B4B}"/>
              </a:ext>
            </a:extLst>
          </p:cNvPr>
          <p:cNvGrpSpPr/>
          <p:nvPr/>
        </p:nvGrpSpPr>
        <p:grpSpPr>
          <a:xfrm>
            <a:off x="11061650" y="1616523"/>
            <a:ext cx="955650" cy="2333714"/>
            <a:chOff x="5020655" y="1085819"/>
            <a:chExt cx="796375" cy="1944762"/>
          </a:xfrm>
        </p:grpSpPr>
        <p:sp>
          <p:nvSpPr>
            <p:cNvPr id="151" name="Rectangle 110">
              <a:extLst>
                <a:ext uri="{FF2B5EF4-FFF2-40B4-BE49-F238E27FC236}">
                  <a16:creationId xmlns:a16="http://schemas.microsoft.com/office/drawing/2014/main" id="{1693A082-852E-BA4B-957C-C53AE1392DC9}"/>
                </a:ext>
              </a:extLst>
            </p:cNvPr>
            <p:cNvSpPr/>
            <p:nvPr/>
          </p:nvSpPr>
          <p:spPr>
            <a:xfrm>
              <a:off x="5190243" y="1255390"/>
              <a:ext cx="457198" cy="457199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45%</a:t>
              </a:r>
            </a:p>
          </p:txBody>
        </p:sp>
        <p:sp>
          <p:nvSpPr>
            <p:cNvPr id="152" name="Rectangle 111">
              <a:extLst>
                <a:ext uri="{FF2B5EF4-FFF2-40B4-BE49-F238E27FC236}">
                  <a16:creationId xmlns:a16="http://schemas.microsoft.com/office/drawing/2014/main" id="{3EBE3530-B2D2-D64A-B990-2A37B7A0C11E}"/>
                </a:ext>
              </a:extLst>
            </p:cNvPr>
            <p:cNvSpPr/>
            <p:nvPr/>
          </p:nvSpPr>
          <p:spPr>
            <a:xfrm>
              <a:off x="5190243" y="1914386"/>
              <a:ext cx="457198" cy="457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29%</a:t>
              </a:r>
            </a:p>
          </p:txBody>
        </p:sp>
        <p:sp>
          <p:nvSpPr>
            <p:cNvPr id="153" name="Rectangle 112">
              <a:extLst>
                <a:ext uri="{FF2B5EF4-FFF2-40B4-BE49-F238E27FC236}">
                  <a16:creationId xmlns:a16="http://schemas.microsoft.com/office/drawing/2014/main" id="{B86DBF44-BC05-0D41-A9D0-2244EFF9DBFE}"/>
                </a:ext>
              </a:extLst>
            </p:cNvPr>
            <p:cNvSpPr/>
            <p:nvPr/>
          </p:nvSpPr>
          <p:spPr>
            <a:xfrm>
              <a:off x="5190243" y="2573382"/>
              <a:ext cx="457198" cy="45719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26%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F910F44-8E19-D24A-8C68-02B8C0E4F954}"/>
                </a:ext>
              </a:extLst>
            </p:cNvPr>
            <p:cNvSpPr/>
            <p:nvPr/>
          </p:nvSpPr>
          <p:spPr>
            <a:xfrm>
              <a:off x="5020655" y="1085819"/>
              <a:ext cx="796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3"/>
                  </a:solidFill>
                </a:rPr>
                <a:t>Millennials</a:t>
              </a:r>
              <a:endParaRPr lang="en-US" sz="960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1E12A63-1220-E74C-844F-5A5AE75797C1}"/>
                </a:ext>
              </a:extLst>
            </p:cNvPr>
            <p:cNvSpPr/>
            <p:nvPr/>
          </p:nvSpPr>
          <p:spPr>
            <a:xfrm>
              <a:off x="5155080" y="1745378"/>
              <a:ext cx="53488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1"/>
                  </a:solidFill>
                </a:rPr>
                <a:t>Gen X</a:t>
              </a:r>
              <a:endParaRPr lang="en-US" sz="96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6861ACD-9923-BF40-9D74-7C174B99CB6C}"/>
                </a:ext>
              </a:extLst>
            </p:cNvPr>
            <p:cNvSpPr/>
            <p:nvPr/>
          </p:nvSpPr>
          <p:spPr>
            <a:xfrm>
              <a:off x="5112552" y="2403811"/>
              <a:ext cx="61258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2"/>
                  </a:solidFill>
                </a:rPr>
                <a:t>Boomers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8B673DB-4CEF-784A-A130-6A4A71991CF7}"/>
              </a:ext>
            </a:extLst>
          </p:cNvPr>
          <p:cNvGrpSpPr/>
          <p:nvPr/>
        </p:nvGrpSpPr>
        <p:grpSpPr>
          <a:xfrm>
            <a:off x="11988197" y="4805706"/>
            <a:ext cx="955650" cy="2333714"/>
            <a:chOff x="5020655" y="1085819"/>
            <a:chExt cx="796375" cy="1944762"/>
          </a:xfrm>
        </p:grpSpPr>
        <p:sp>
          <p:nvSpPr>
            <p:cNvPr id="158" name="Rectangle 110">
              <a:extLst>
                <a:ext uri="{FF2B5EF4-FFF2-40B4-BE49-F238E27FC236}">
                  <a16:creationId xmlns:a16="http://schemas.microsoft.com/office/drawing/2014/main" id="{E6AD6C61-525D-0244-8837-9E24A46F3230}"/>
                </a:ext>
              </a:extLst>
            </p:cNvPr>
            <p:cNvSpPr/>
            <p:nvPr/>
          </p:nvSpPr>
          <p:spPr>
            <a:xfrm>
              <a:off x="5190243" y="1255390"/>
              <a:ext cx="457198" cy="457199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39%</a:t>
              </a:r>
            </a:p>
          </p:txBody>
        </p:sp>
        <p:sp>
          <p:nvSpPr>
            <p:cNvPr id="159" name="Rectangle 111">
              <a:extLst>
                <a:ext uri="{FF2B5EF4-FFF2-40B4-BE49-F238E27FC236}">
                  <a16:creationId xmlns:a16="http://schemas.microsoft.com/office/drawing/2014/main" id="{53E5F8E5-70FD-324E-B26D-97B393C40D28}"/>
                </a:ext>
              </a:extLst>
            </p:cNvPr>
            <p:cNvSpPr/>
            <p:nvPr/>
          </p:nvSpPr>
          <p:spPr>
            <a:xfrm>
              <a:off x="5190243" y="1914386"/>
              <a:ext cx="457198" cy="457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32%</a:t>
              </a:r>
            </a:p>
          </p:txBody>
        </p:sp>
        <p:sp>
          <p:nvSpPr>
            <p:cNvPr id="160" name="Rectangle 112">
              <a:extLst>
                <a:ext uri="{FF2B5EF4-FFF2-40B4-BE49-F238E27FC236}">
                  <a16:creationId xmlns:a16="http://schemas.microsoft.com/office/drawing/2014/main" id="{B691C832-7126-D54D-A011-2B8F3E79B7B4}"/>
                </a:ext>
              </a:extLst>
            </p:cNvPr>
            <p:cNvSpPr/>
            <p:nvPr/>
          </p:nvSpPr>
          <p:spPr>
            <a:xfrm>
              <a:off x="5190243" y="2573382"/>
              <a:ext cx="457198" cy="45719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29%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500239B-E228-DF4A-816F-B3FC334DDF25}"/>
                </a:ext>
              </a:extLst>
            </p:cNvPr>
            <p:cNvSpPr/>
            <p:nvPr/>
          </p:nvSpPr>
          <p:spPr>
            <a:xfrm>
              <a:off x="5020655" y="1085819"/>
              <a:ext cx="796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3"/>
                  </a:solidFill>
                </a:rPr>
                <a:t>Millennials</a:t>
              </a:r>
              <a:endParaRPr lang="en-US" sz="960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13864E0-8980-4E49-A82A-FAF12FAFBF5B}"/>
                </a:ext>
              </a:extLst>
            </p:cNvPr>
            <p:cNvSpPr/>
            <p:nvPr/>
          </p:nvSpPr>
          <p:spPr>
            <a:xfrm>
              <a:off x="5155080" y="1745378"/>
              <a:ext cx="53488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1"/>
                  </a:solidFill>
                </a:rPr>
                <a:t>Gen X</a:t>
              </a:r>
              <a:endParaRPr lang="en-US" sz="96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44A48F-03C0-7C4F-AFA0-AB94A6C27DA6}"/>
                </a:ext>
              </a:extLst>
            </p:cNvPr>
            <p:cNvSpPr/>
            <p:nvPr/>
          </p:nvSpPr>
          <p:spPr>
            <a:xfrm>
              <a:off x="5112552" y="2403811"/>
              <a:ext cx="61258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2"/>
                  </a:solidFill>
                </a:rPr>
                <a:t>Boomers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E50FAE8-91B6-1C43-AC79-AE8EF2988F0C}"/>
              </a:ext>
            </a:extLst>
          </p:cNvPr>
          <p:cNvGrpSpPr/>
          <p:nvPr/>
        </p:nvGrpSpPr>
        <p:grpSpPr>
          <a:xfrm>
            <a:off x="5036617" y="4758508"/>
            <a:ext cx="955650" cy="2333714"/>
            <a:chOff x="5020655" y="1085819"/>
            <a:chExt cx="796375" cy="1944762"/>
          </a:xfrm>
        </p:grpSpPr>
        <p:sp>
          <p:nvSpPr>
            <p:cNvPr id="165" name="Rectangle 110">
              <a:extLst>
                <a:ext uri="{FF2B5EF4-FFF2-40B4-BE49-F238E27FC236}">
                  <a16:creationId xmlns:a16="http://schemas.microsoft.com/office/drawing/2014/main" id="{766A2CD6-80B2-584A-B712-13AD4C08E81F}"/>
                </a:ext>
              </a:extLst>
            </p:cNvPr>
            <p:cNvSpPr/>
            <p:nvPr/>
          </p:nvSpPr>
          <p:spPr>
            <a:xfrm>
              <a:off x="5190243" y="1255390"/>
              <a:ext cx="457198" cy="457199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35%</a:t>
              </a:r>
            </a:p>
          </p:txBody>
        </p:sp>
        <p:sp>
          <p:nvSpPr>
            <p:cNvPr id="166" name="Rectangle 111">
              <a:extLst>
                <a:ext uri="{FF2B5EF4-FFF2-40B4-BE49-F238E27FC236}">
                  <a16:creationId xmlns:a16="http://schemas.microsoft.com/office/drawing/2014/main" id="{5534A46D-DA94-AF4C-B75D-918AC884FA16}"/>
                </a:ext>
              </a:extLst>
            </p:cNvPr>
            <p:cNvSpPr/>
            <p:nvPr/>
          </p:nvSpPr>
          <p:spPr>
            <a:xfrm>
              <a:off x="5190243" y="1914386"/>
              <a:ext cx="457198" cy="457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33%</a:t>
              </a:r>
            </a:p>
          </p:txBody>
        </p:sp>
        <p:sp>
          <p:nvSpPr>
            <p:cNvPr id="167" name="Rectangle 112">
              <a:extLst>
                <a:ext uri="{FF2B5EF4-FFF2-40B4-BE49-F238E27FC236}">
                  <a16:creationId xmlns:a16="http://schemas.microsoft.com/office/drawing/2014/main" id="{CE1A679E-E851-8A4B-8A6C-184F43AD96EE}"/>
                </a:ext>
              </a:extLst>
            </p:cNvPr>
            <p:cNvSpPr/>
            <p:nvPr/>
          </p:nvSpPr>
          <p:spPr>
            <a:xfrm>
              <a:off x="5190243" y="2573382"/>
              <a:ext cx="457198" cy="45719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32%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FD4B719-5479-1E4B-B567-D210FACCD1C9}"/>
                </a:ext>
              </a:extLst>
            </p:cNvPr>
            <p:cNvSpPr/>
            <p:nvPr/>
          </p:nvSpPr>
          <p:spPr>
            <a:xfrm>
              <a:off x="5020655" y="1085819"/>
              <a:ext cx="796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3"/>
                  </a:solidFill>
                </a:rPr>
                <a:t>Millennials</a:t>
              </a:r>
              <a:endParaRPr lang="en-US" sz="960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A9FB731-0E23-2D49-B7C3-E4D803219090}"/>
                </a:ext>
              </a:extLst>
            </p:cNvPr>
            <p:cNvSpPr/>
            <p:nvPr/>
          </p:nvSpPr>
          <p:spPr>
            <a:xfrm>
              <a:off x="5155080" y="1745378"/>
              <a:ext cx="53488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1"/>
                  </a:solidFill>
                </a:rPr>
                <a:t>Gen X</a:t>
              </a:r>
              <a:endParaRPr lang="en-US" sz="96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ED1CA2F-EC91-5144-9B74-BF27544171CC}"/>
                </a:ext>
              </a:extLst>
            </p:cNvPr>
            <p:cNvSpPr/>
            <p:nvPr/>
          </p:nvSpPr>
          <p:spPr>
            <a:xfrm>
              <a:off x="5112552" y="2403811"/>
              <a:ext cx="61258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960" b="1" dirty="0">
                  <a:solidFill>
                    <a:schemeClr val="accent2"/>
                  </a:solidFill>
                </a:rPr>
                <a:t>Boomers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47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2974623-EBB0-A743-B01F-C25E4581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Healthcare Workplace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CB65-2F6C-BA42-B3D8-22CA29D2B50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1430" indent="0">
              <a:buClr>
                <a:srgbClr val="00B0F0"/>
              </a:buClr>
              <a:buNone/>
            </a:pPr>
            <a:r>
              <a:rPr lang="en-US" dirty="0"/>
              <a:t>Offices are utilized 23% of the time during a typical work day.</a:t>
            </a:r>
          </a:p>
          <a:p>
            <a:pPr>
              <a:buClr>
                <a:srgbClr val="00B0F0"/>
              </a:buClr>
            </a:pPr>
            <a:endParaRPr lang="en-US" dirty="0"/>
          </a:p>
          <a:p>
            <a:pPr marL="548640" indent="-342900">
              <a:buClr>
                <a:srgbClr val="00B0F0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548640" indent="-342900">
              <a:buClr>
                <a:srgbClr val="00B0F0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548640" indent="-342900">
              <a:buClr>
                <a:srgbClr val="00B0F0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548640" indent="-342900">
              <a:buClr>
                <a:srgbClr val="00B0F0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Clr>
                <a:srgbClr val="00B0F0"/>
              </a:buClr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Clr>
                <a:srgbClr val="00B0F0"/>
              </a:buClr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11430" indent="0">
              <a:buClr>
                <a:srgbClr val="00B0F0"/>
              </a:buClr>
              <a:buNone/>
            </a:pPr>
            <a:r>
              <a:rPr lang="en-US" dirty="0">
                <a:solidFill>
                  <a:schemeClr val="accent2"/>
                </a:solidFill>
              </a:rPr>
              <a:t>Privacy on demand rather than privacy as a luxury.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56" y="1371600"/>
            <a:ext cx="4758095" cy="26764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1" y="3342124"/>
            <a:ext cx="993020" cy="3843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US" sz="1080" dirty="0">
                <a:solidFill>
                  <a:schemeClr val="bg1"/>
                </a:solidFill>
                <a:cs typeface="Arial" pitchFamily="34" charset="0"/>
              </a:rPr>
              <a:t>Steelcase</a:t>
            </a: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7537451" y="7392202"/>
            <a:ext cx="5618827" cy="378611"/>
          </a:xfrm>
          <a:prstGeom prst="rect">
            <a:avLst/>
          </a:prstGeom>
        </p:spPr>
        <p:txBody>
          <a:bodyPr vert="horz" lIns="0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700"/>
              </a:lnSpc>
              <a:defRPr sz="1400" kern="1200">
                <a:solidFill>
                  <a:schemeClr val="bg2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dirty="0">
                <a:solidFill>
                  <a:schemeClr val="tx1"/>
                </a:solidFill>
                <a:latin typeface="+mn-lt"/>
              </a:rPr>
              <a:t>*Information by Herman Miller, UCSF School of Medicine Workplace Research Study Mission Hall by Perkins and Will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3726432"/>
            <a:ext cx="4763359" cy="404438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537451" y="2706377"/>
          <a:ext cx="4748176" cy="31233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3711">
                  <a:extLst>
                    <a:ext uri="{9D8B030D-6E8A-4147-A177-3AD203B41FA5}">
                      <a16:colId xmlns:a16="http://schemas.microsoft.com/office/drawing/2014/main" val="285190045"/>
                    </a:ext>
                  </a:extLst>
                </a:gridCol>
                <a:gridCol w="2184464">
                  <a:extLst>
                    <a:ext uri="{9D8B030D-6E8A-4147-A177-3AD203B41FA5}">
                      <a16:colId xmlns:a16="http://schemas.microsoft.com/office/drawing/2014/main" val="692036603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Job Type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Occupancy 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0152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Clinical Faculty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12%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6508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Clinical Fellow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13%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22112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Research</a:t>
                      </a:r>
                      <a:r>
                        <a:rPr lang="en-US" sz="2200" baseline="0" dirty="0"/>
                        <a:t> Faculty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22%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6875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Researcher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26%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1156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Staff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57%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51115"/>
                  </a:ext>
                </a:extLst>
              </a:tr>
              <a:tr h="48988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Student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17%</a:t>
                      </a:r>
                      <a:endParaRPr lang="en-US" sz="2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solidFill>
                      <a:schemeClr val="accent2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46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74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Workplace Evolution</a:t>
            </a:r>
          </a:p>
        </p:txBody>
      </p:sp>
    </p:spTree>
    <p:extLst>
      <p:ext uri="{BB962C8B-B14F-4D97-AF65-F5344CB8AC3E}">
        <p14:creationId xmlns:p14="http://schemas.microsoft.com/office/powerpoint/2010/main" val="368401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D94A039-3745-024A-9268-3D32E362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7" y="457200"/>
            <a:ext cx="13720762" cy="914400"/>
          </a:xfrm>
        </p:spPr>
        <p:txBody>
          <a:bodyPr/>
          <a:lstStyle/>
          <a:p>
            <a:r>
              <a:rPr lang="en-US" sz="2160" dirty="0"/>
              <a:t>Healthcare Facilities Benchmarking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1260" y="1223602"/>
          <a:ext cx="13738289" cy="3533245"/>
        </p:xfrm>
        <a:graphic>
          <a:graphicData uri="http://schemas.openxmlformats.org/drawingml/2006/table">
            <a:tbl>
              <a:tblPr/>
              <a:tblGrid>
                <a:gridCol w="327967">
                  <a:extLst>
                    <a:ext uri="{9D8B030D-6E8A-4147-A177-3AD203B41FA5}">
                      <a16:colId xmlns:a16="http://schemas.microsoft.com/office/drawing/2014/main" val="2033694244"/>
                    </a:ext>
                  </a:extLst>
                </a:gridCol>
                <a:gridCol w="98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77663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586074">
                <a:tc>
                  <a:txBody>
                    <a:bodyPr/>
                    <a:lstStyle/>
                    <a:p>
                      <a:pPr marL="57150" lvl="0" indent="0" algn="ctr" fontAlgn="b"/>
                      <a:endParaRPr lang="en-US" sz="12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Exec.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Chiefs / Deans / </a:t>
                      </a:r>
                      <a:b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Dept. Chairs  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Physician / 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Faculty Lead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Faculty / Tenure / Professor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Fellows / Residents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Directors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Managers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Staff</a:t>
                      </a:r>
                    </a:p>
                  </a:txBody>
                  <a:tcPr marL="109728" marR="109728" marT="109728" marB="109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96">
                <a:tc rowSpan="8">
                  <a:txBody>
                    <a:bodyPr/>
                    <a:lstStyle/>
                    <a:p>
                      <a:pPr marL="5715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Pediatric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100-160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30-135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100-160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PO/SH/ 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80-135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 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60-100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125-160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leadership</a:t>
                      </a:r>
                    </a:p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SO/WS/DI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leadership</a:t>
                      </a:r>
                    </a:p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SO/WS/DI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36-48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SO/WS/DI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36-48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SO/WS/DI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36-48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36-48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200-300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120-275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PO/SO/</a:t>
                      </a:r>
                    </a:p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 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25-45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PO/SO/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25-60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96">
                <a:tc vMerge="1">
                  <a:txBody>
                    <a:bodyPr/>
                    <a:lstStyle/>
                    <a:p>
                      <a:pPr marL="57150" lvl="0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57150" lvl="0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200-300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SO/WS/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41263" y="7772400"/>
            <a:ext cx="9114502" cy="2585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"/>
            <a:r>
              <a:rPr lang="en-US" sz="1080" b="1" dirty="0"/>
              <a:t>PO</a:t>
            </a:r>
            <a:r>
              <a:rPr lang="en-US" sz="1080" dirty="0"/>
              <a:t> – Private Office, </a:t>
            </a:r>
            <a:r>
              <a:rPr lang="en-US" sz="1080" b="1" dirty="0"/>
              <a:t>SO</a:t>
            </a:r>
            <a:r>
              <a:rPr lang="en-US" sz="1080" dirty="0"/>
              <a:t> – Shared Office, </a:t>
            </a:r>
            <a:r>
              <a:rPr lang="en-US" sz="1080" b="1" dirty="0"/>
              <a:t>WS</a:t>
            </a:r>
            <a:r>
              <a:rPr lang="en-US" sz="1080" dirty="0"/>
              <a:t> – Workstation, </a:t>
            </a:r>
            <a:r>
              <a:rPr lang="en-US" sz="1080" b="1" dirty="0"/>
              <a:t>DI</a:t>
            </a:r>
            <a:r>
              <a:rPr lang="en-US" sz="1080" dirty="0"/>
              <a:t> – Drop-in/</a:t>
            </a:r>
            <a:r>
              <a:rPr lang="en-US" sz="1080" dirty="0" err="1"/>
              <a:t>Dayuse</a:t>
            </a:r>
            <a:r>
              <a:rPr lang="en-US" sz="1080" dirty="0"/>
              <a:t>, </a:t>
            </a:r>
            <a:r>
              <a:rPr lang="en-US" sz="1080" b="1" dirty="0"/>
              <a:t>SS</a:t>
            </a:r>
            <a:r>
              <a:rPr lang="en-US" sz="1080" dirty="0"/>
              <a:t> – Shared Space, </a:t>
            </a:r>
            <a:r>
              <a:rPr lang="en-US" sz="1080" b="1" dirty="0"/>
              <a:t>WR</a:t>
            </a:r>
            <a:r>
              <a:rPr lang="en-US" sz="1080" dirty="0"/>
              <a:t> – Workroom</a:t>
            </a:r>
            <a:endParaRPr lang="en-US" sz="108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41260" y="4829635"/>
          <a:ext cx="13740689" cy="2942765"/>
        </p:xfrm>
        <a:graphic>
          <a:graphicData uri="http://schemas.openxmlformats.org/drawingml/2006/table">
            <a:tbl>
              <a:tblPr/>
              <a:tblGrid>
                <a:gridCol w="327967">
                  <a:extLst>
                    <a:ext uri="{9D8B030D-6E8A-4147-A177-3AD203B41FA5}">
                      <a16:colId xmlns:a16="http://schemas.microsoft.com/office/drawing/2014/main" val="139497547"/>
                    </a:ext>
                  </a:extLst>
                </a:gridCol>
                <a:gridCol w="98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67846">
                <a:tc rowSpan="8">
                  <a:txBody>
                    <a:bodyPr/>
                    <a:lstStyle/>
                    <a:p>
                      <a:pPr marL="60325" indent="0"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Adult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48-80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70-75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70-75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70-75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15-400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150-240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SO/WS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40-100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846">
                <a:tc vMerge="1">
                  <a:txBody>
                    <a:bodyPr/>
                    <a:lstStyle/>
                    <a:p>
                      <a:pPr marL="60325" indent="0"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Hospital 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PO/ 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100-120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36-64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591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2F9C6D9F-0AA7-A742-B2BE-19C90EC6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Healthcare Facilities Benchmarking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3547" y="3170263"/>
          <a:ext cx="13716005" cy="2442854"/>
        </p:xfrm>
        <a:graphic>
          <a:graphicData uri="http://schemas.openxmlformats.org/drawingml/2006/table">
            <a:tbl>
              <a:tblPr/>
              <a:tblGrid>
                <a:gridCol w="202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3756509172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46109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10714">
                <a:tc>
                  <a:txBody>
                    <a:bodyPr/>
                    <a:lstStyle/>
                    <a:p>
                      <a:pPr marL="0" marR="0" lvl="0" indent="57150" algn="ctr" defTabSz="8604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accent2"/>
                          </a:solidFill>
                          <a:cs typeface="Arial" pitchFamily="34" charset="0"/>
                        </a:rPr>
                        <a:t>Location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Exec.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Chiefs / Deans / Dept. Chairs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Physician / </a:t>
                      </a:r>
                    </a:p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Faculty Lead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Faculty / Tenure/</a:t>
                      </a:r>
                    </a:p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Professor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Fellows / Residents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Directors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Managers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3389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Staff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05595"/>
                  </a:ext>
                </a:extLst>
              </a:tr>
              <a:tr h="610714">
                <a:tc>
                  <a:txBody>
                    <a:bodyPr/>
                    <a:lstStyle/>
                    <a:p>
                      <a:pPr marL="0" marR="0" lvl="0" indent="57150" algn="ctr" defTabSz="8604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cs typeface="Arial" pitchFamily="34" charset="0"/>
                        </a:rPr>
                        <a:t>Pediatric Averages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187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182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87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634389"/>
                  </a:ext>
                </a:extLst>
              </a:tr>
              <a:tr h="610714">
                <a:tc>
                  <a:txBody>
                    <a:bodyPr/>
                    <a:lstStyle/>
                    <a:p>
                      <a:pPr marL="0" marR="0" lvl="0" indent="57150" algn="ctr" defTabSz="8604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cs typeface="Arial" pitchFamily="34" charset="0"/>
                        </a:rPr>
                        <a:t>Adult Averages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203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213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126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74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56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96863"/>
                  </a:ext>
                </a:extLst>
              </a:tr>
              <a:tr h="610714">
                <a:tc>
                  <a:txBody>
                    <a:bodyPr/>
                    <a:lstStyle/>
                    <a:p>
                      <a:pPr marL="0" lvl="0" indent="57150" algn="ctr" defTabSz="860425" fontAlgn="b"/>
                      <a:r>
                        <a:rPr lang="en-US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Case Study 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200-300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200-275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55-120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25-45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55-120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25-60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249474" y="7411782"/>
            <a:ext cx="4124134" cy="360326"/>
            <a:chOff x="1905000" y="5883417"/>
            <a:chExt cx="2257863" cy="330759"/>
          </a:xfrm>
        </p:grpSpPr>
        <p:sp>
          <p:nvSpPr>
            <p:cNvPr id="25" name="Rectangle 24"/>
            <p:cNvSpPr/>
            <p:nvPr/>
          </p:nvSpPr>
          <p:spPr>
            <a:xfrm>
              <a:off x="1905000" y="5883417"/>
              <a:ext cx="746256" cy="33075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High End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51256" y="5883417"/>
              <a:ext cx="765351" cy="3307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Medium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16607" y="5883417"/>
              <a:ext cx="746256" cy="330759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09728" rIns="0" bIns="109728" rtlCol="0" anchor="ctr" anchorCtr="0"/>
            <a:lstStyle/>
            <a:p>
              <a:pPr algn="ctr"/>
              <a:r>
                <a:rPr lang="en-US" sz="1440" b="1" dirty="0">
                  <a:solidFill>
                    <a:schemeClr val="bg1"/>
                  </a:solidFill>
                  <a:cs typeface="Arial" pitchFamily="34" charset="0"/>
                </a:rPr>
                <a:t>Low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833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Strategic Thoughts</a:t>
            </a:r>
          </a:p>
        </p:txBody>
      </p:sp>
    </p:spTree>
    <p:extLst>
      <p:ext uri="{BB962C8B-B14F-4D97-AF65-F5344CB8AC3E}">
        <p14:creationId xmlns:p14="http://schemas.microsoft.com/office/powerpoint/2010/main" val="238832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6972083" y="5344931"/>
            <a:ext cx="3949697" cy="1097280"/>
          </a:xfrm>
          <a:custGeom>
            <a:avLst/>
            <a:gdLst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0 w 3419855"/>
              <a:gd name="connsiteY4" fmla="*/ 0 h 914400"/>
              <a:gd name="connsiteX0" fmla="*/ 9145 w 3429000"/>
              <a:gd name="connsiteY0" fmla="*/ 0 h 914400"/>
              <a:gd name="connsiteX1" fmla="*/ 3429000 w 3429000"/>
              <a:gd name="connsiteY1" fmla="*/ 0 h 914400"/>
              <a:gd name="connsiteX2" fmla="*/ 3429000 w 3429000"/>
              <a:gd name="connsiteY2" fmla="*/ 914400 h 914400"/>
              <a:gd name="connsiteX3" fmla="*/ 9145 w 3429000"/>
              <a:gd name="connsiteY3" fmla="*/ 914400 h 914400"/>
              <a:gd name="connsiteX4" fmla="*/ 0 w 3429000"/>
              <a:gd name="connsiteY4" fmla="*/ 527294 h 914400"/>
              <a:gd name="connsiteX5" fmla="*/ 9145 w 3429000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26209 w 3419855"/>
              <a:gd name="connsiteY4" fmla="*/ 444998 h 914400"/>
              <a:gd name="connsiteX5" fmla="*/ 0 w 3419855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9855" h="914400">
                <a:moveTo>
                  <a:pt x="0" y="0"/>
                </a:moveTo>
                <a:lnTo>
                  <a:pt x="3419855" y="0"/>
                </a:lnTo>
                <a:lnTo>
                  <a:pt x="3419855" y="914400"/>
                </a:lnTo>
                <a:lnTo>
                  <a:pt x="0" y="914400"/>
                </a:lnTo>
                <a:cubicBezTo>
                  <a:pt x="277368" y="821941"/>
                  <a:pt x="359153" y="756913"/>
                  <a:pt x="426209" y="444998"/>
                </a:cubicBezTo>
                <a:cubicBezTo>
                  <a:pt x="350009" y="196081"/>
                  <a:pt x="323088" y="13004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23233" y="5410597"/>
            <a:ext cx="221195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SUPPORT</a:t>
            </a:r>
          </a:p>
          <a:p>
            <a:r>
              <a:rPr lang="en-US" dirty="0">
                <a:solidFill>
                  <a:schemeClr val="bg1"/>
                </a:solidFill>
              </a:rPr>
              <a:t>the move</a:t>
            </a:r>
          </a:p>
        </p:txBody>
      </p:sp>
      <p:sp>
        <p:nvSpPr>
          <p:cNvPr id="8" name="Bent Arrow 7"/>
          <p:cNvSpPr/>
          <p:nvPr/>
        </p:nvSpPr>
        <p:spPr>
          <a:xfrm rot="10800000" flipH="1">
            <a:off x="3527010" y="5005145"/>
            <a:ext cx="2774228" cy="1215706"/>
          </a:xfrm>
          <a:prstGeom prst="bentArrow">
            <a:avLst>
              <a:gd name="adj1" fmla="val 25000"/>
              <a:gd name="adj2" fmla="val 26458"/>
              <a:gd name="adj3" fmla="val 25000"/>
              <a:gd name="adj4" fmla="val 4375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5437" y="5733761"/>
            <a:ext cx="2264359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MOVE IN</a:t>
            </a:r>
            <a:endParaRPr lang="en-US" sz="1920" b="1" dirty="0">
              <a:solidFill>
                <a:schemeClr val="tx1">
                  <a:lumMod val="95000"/>
                  <a:lumOff val="5000"/>
                </a:schemeClr>
              </a:solidFill>
              <a:latin typeface="ArcherPro Book" panose="02000000000000000000" pitchFamily="50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972083" y="2680374"/>
            <a:ext cx="3949697" cy="1097280"/>
          </a:xfrm>
          <a:custGeom>
            <a:avLst/>
            <a:gdLst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0 w 3419855"/>
              <a:gd name="connsiteY4" fmla="*/ 0 h 914400"/>
              <a:gd name="connsiteX0" fmla="*/ 9145 w 3429000"/>
              <a:gd name="connsiteY0" fmla="*/ 0 h 914400"/>
              <a:gd name="connsiteX1" fmla="*/ 3429000 w 3429000"/>
              <a:gd name="connsiteY1" fmla="*/ 0 h 914400"/>
              <a:gd name="connsiteX2" fmla="*/ 3429000 w 3429000"/>
              <a:gd name="connsiteY2" fmla="*/ 914400 h 914400"/>
              <a:gd name="connsiteX3" fmla="*/ 9145 w 3429000"/>
              <a:gd name="connsiteY3" fmla="*/ 914400 h 914400"/>
              <a:gd name="connsiteX4" fmla="*/ 0 w 3429000"/>
              <a:gd name="connsiteY4" fmla="*/ 527294 h 914400"/>
              <a:gd name="connsiteX5" fmla="*/ 9145 w 3429000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15247 w 3419855"/>
              <a:gd name="connsiteY4" fmla="*/ 444998 h 914400"/>
              <a:gd name="connsiteX5" fmla="*/ 0 w 3419855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9855" h="914400">
                <a:moveTo>
                  <a:pt x="0" y="0"/>
                </a:moveTo>
                <a:lnTo>
                  <a:pt x="3419855" y="0"/>
                </a:lnTo>
                <a:lnTo>
                  <a:pt x="3419855" y="914400"/>
                </a:lnTo>
                <a:lnTo>
                  <a:pt x="0" y="914400"/>
                </a:lnTo>
                <a:cubicBezTo>
                  <a:pt x="277368" y="821941"/>
                  <a:pt x="348191" y="756913"/>
                  <a:pt x="415247" y="444998"/>
                </a:cubicBezTo>
                <a:cubicBezTo>
                  <a:pt x="339047" y="196081"/>
                  <a:pt x="323088" y="13004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34205" y="2748884"/>
            <a:ext cx="3387574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TAKE THE PULSE</a:t>
            </a:r>
          </a:p>
          <a:p>
            <a:r>
              <a:rPr lang="en-US" dirty="0">
                <a:solidFill>
                  <a:schemeClr val="bg1"/>
                </a:solidFill>
              </a:rPr>
              <a:t>of the organization</a:t>
            </a:r>
          </a:p>
        </p:txBody>
      </p:sp>
      <p:sp>
        <p:nvSpPr>
          <p:cNvPr id="14" name="Bent Arrow 13"/>
          <p:cNvSpPr/>
          <p:nvPr/>
        </p:nvSpPr>
        <p:spPr>
          <a:xfrm rot="10800000" flipH="1">
            <a:off x="3516038" y="2333786"/>
            <a:ext cx="2774228" cy="1215706"/>
          </a:xfrm>
          <a:prstGeom prst="bentArrow">
            <a:avLst>
              <a:gd name="adj1" fmla="val 25000"/>
              <a:gd name="adj2" fmla="val 26458"/>
              <a:gd name="adj3" fmla="val 25000"/>
              <a:gd name="adj4" fmla="val 43750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1143" y="3073757"/>
            <a:ext cx="2264359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3-6 MONTHS BEFORE</a:t>
            </a:r>
            <a:endParaRPr lang="en-US" sz="1920" b="1" dirty="0">
              <a:solidFill>
                <a:schemeClr val="tx1">
                  <a:lumMod val="95000"/>
                  <a:lumOff val="5000"/>
                </a:schemeClr>
              </a:solidFill>
              <a:latin typeface="ArcherPro Book" panose="02000000000000000000" pitchFamily="50" charset="0"/>
            </a:endParaRPr>
          </a:p>
        </p:txBody>
      </p:sp>
      <p:sp>
        <p:nvSpPr>
          <p:cNvPr id="16" name="Rectangle 10"/>
          <p:cNvSpPr/>
          <p:nvPr/>
        </p:nvSpPr>
        <p:spPr>
          <a:xfrm>
            <a:off x="6972083" y="6678065"/>
            <a:ext cx="3949697" cy="1097280"/>
          </a:xfrm>
          <a:custGeom>
            <a:avLst/>
            <a:gdLst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0 w 3419855"/>
              <a:gd name="connsiteY4" fmla="*/ 0 h 914400"/>
              <a:gd name="connsiteX0" fmla="*/ 9145 w 3429000"/>
              <a:gd name="connsiteY0" fmla="*/ 0 h 914400"/>
              <a:gd name="connsiteX1" fmla="*/ 3429000 w 3429000"/>
              <a:gd name="connsiteY1" fmla="*/ 0 h 914400"/>
              <a:gd name="connsiteX2" fmla="*/ 3429000 w 3429000"/>
              <a:gd name="connsiteY2" fmla="*/ 914400 h 914400"/>
              <a:gd name="connsiteX3" fmla="*/ 9145 w 3429000"/>
              <a:gd name="connsiteY3" fmla="*/ 914400 h 914400"/>
              <a:gd name="connsiteX4" fmla="*/ 0 w 3429000"/>
              <a:gd name="connsiteY4" fmla="*/ 527294 h 914400"/>
              <a:gd name="connsiteX5" fmla="*/ 9145 w 3429000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33025 w 3419855"/>
              <a:gd name="connsiteY4" fmla="*/ 444998 h 914400"/>
              <a:gd name="connsiteX5" fmla="*/ 0 w 3419855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9855" h="914400">
                <a:moveTo>
                  <a:pt x="0" y="0"/>
                </a:moveTo>
                <a:lnTo>
                  <a:pt x="3419855" y="0"/>
                </a:lnTo>
                <a:lnTo>
                  <a:pt x="3419855" y="914400"/>
                </a:lnTo>
                <a:lnTo>
                  <a:pt x="0" y="914400"/>
                </a:lnTo>
                <a:cubicBezTo>
                  <a:pt x="277368" y="821941"/>
                  <a:pt x="365969" y="756913"/>
                  <a:pt x="433025" y="444998"/>
                </a:cubicBezTo>
                <a:cubicBezTo>
                  <a:pt x="356825" y="196081"/>
                  <a:pt x="323088" y="130045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/>
          <p:cNvSpPr/>
          <p:nvPr/>
        </p:nvSpPr>
        <p:spPr>
          <a:xfrm>
            <a:off x="6972083" y="4014552"/>
            <a:ext cx="3949697" cy="1097280"/>
          </a:xfrm>
          <a:custGeom>
            <a:avLst/>
            <a:gdLst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0 w 3419855"/>
              <a:gd name="connsiteY4" fmla="*/ 0 h 914400"/>
              <a:gd name="connsiteX0" fmla="*/ 9145 w 3429000"/>
              <a:gd name="connsiteY0" fmla="*/ 0 h 914400"/>
              <a:gd name="connsiteX1" fmla="*/ 3429000 w 3429000"/>
              <a:gd name="connsiteY1" fmla="*/ 0 h 914400"/>
              <a:gd name="connsiteX2" fmla="*/ 3429000 w 3429000"/>
              <a:gd name="connsiteY2" fmla="*/ 914400 h 914400"/>
              <a:gd name="connsiteX3" fmla="*/ 9145 w 3429000"/>
              <a:gd name="connsiteY3" fmla="*/ 914400 h 914400"/>
              <a:gd name="connsiteX4" fmla="*/ 0 w 3429000"/>
              <a:gd name="connsiteY4" fmla="*/ 527294 h 914400"/>
              <a:gd name="connsiteX5" fmla="*/ 9145 w 3429000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33106 w 3419855"/>
              <a:gd name="connsiteY4" fmla="*/ 444998 h 914400"/>
              <a:gd name="connsiteX5" fmla="*/ 0 w 3419855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9855" h="914400">
                <a:moveTo>
                  <a:pt x="0" y="0"/>
                </a:moveTo>
                <a:lnTo>
                  <a:pt x="3419855" y="0"/>
                </a:lnTo>
                <a:lnTo>
                  <a:pt x="3419855" y="914400"/>
                </a:lnTo>
                <a:lnTo>
                  <a:pt x="0" y="914400"/>
                </a:lnTo>
                <a:cubicBezTo>
                  <a:pt x="277368" y="821941"/>
                  <a:pt x="366050" y="756913"/>
                  <a:pt x="433106" y="444998"/>
                </a:cubicBezTo>
                <a:cubicBezTo>
                  <a:pt x="356906" y="196081"/>
                  <a:pt x="323088" y="130045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/>
          <p:nvPr/>
        </p:nvSpPr>
        <p:spPr>
          <a:xfrm>
            <a:off x="6972083" y="1345532"/>
            <a:ext cx="3949697" cy="1097280"/>
          </a:xfrm>
          <a:custGeom>
            <a:avLst/>
            <a:gdLst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0 w 3419855"/>
              <a:gd name="connsiteY4" fmla="*/ 0 h 914400"/>
              <a:gd name="connsiteX0" fmla="*/ 9145 w 3429000"/>
              <a:gd name="connsiteY0" fmla="*/ 0 h 914400"/>
              <a:gd name="connsiteX1" fmla="*/ 3429000 w 3429000"/>
              <a:gd name="connsiteY1" fmla="*/ 0 h 914400"/>
              <a:gd name="connsiteX2" fmla="*/ 3429000 w 3429000"/>
              <a:gd name="connsiteY2" fmla="*/ 914400 h 914400"/>
              <a:gd name="connsiteX3" fmla="*/ 9145 w 3429000"/>
              <a:gd name="connsiteY3" fmla="*/ 914400 h 914400"/>
              <a:gd name="connsiteX4" fmla="*/ 0 w 3429000"/>
              <a:gd name="connsiteY4" fmla="*/ 527294 h 914400"/>
              <a:gd name="connsiteX5" fmla="*/ 9145 w 3429000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8055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75487 w 3419855"/>
              <a:gd name="connsiteY4" fmla="*/ 444998 h 914400"/>
              <a:gd name="connsiteX5" fmla="*/ 0 w 3419855"/>
              <a:gd name="connsiteY5" fmla="*/ 0 h 914400"/>
              <a:gd name="connsiteX0" fmla="*/ 0 w 3419855"/>
              <a:gd name="connsiteY0" fmla="*/ 0 h 914400"/>
              <a:gd name="connsiteX1" fmla="*/ 3419855 w 3419855"/>
              <a:gd name="connsiteY1" fmla="*/ 0 h 914400"/>
              <a:gd name="connsiteX2" fmla="*/ 3419855 w 3419855"/>
              <a:gd name="connsiteY2" fmla="*/ 914400 h 914400"/>
              <a:gd name="connsiteX3" fmla="*/ 0 w 3419855"/>
              <a:gd name="connsiteY3" fmla="*/ 914400 h 914400"/>
              <a:gd name="connsiteX4" fmla="*/ 441711 w 3419855"/>
              <a:gd name="connsiteY4" fmla="*/ 435854 h 914400"/>
              <a:gd name="connsiteX5" fmla="*/ 0 w 3419855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9855" h="914400">
                <a:moveTo>
                  <a:pt x="0" y="0"/>
                </a:moveTo>
                <a:lnTo>
                  <a:pt x="3419855" y="0"/>
                </a:lnTo>
                <a:lnTo>
                  <a:pt x="3419855" y="914400"/>
                </a:lnTo>
                <a:lnTo>
                  <a:pt x="0" y="914400"/>
                </a:lnTo>
                <a:cubicBezTo>
                  <a:pt x="277368" y="821941"/>
                  <a:pt x="374655" y="747769"/>
                  <a:pt x="441711" y="435854"/>
                </a:cubicBezTo>
                <a:cubicBezTo>
                  <a:pt x="365511" y="186937"/>
                  <a:pt x="323088" y="1300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6"/>
          <p:cNvSpPr/>
          <p:nvPr/>
        </p:nvSpPr>
        <p:spPr>
          <a:xfrm>
            <a:off x="3515649" y="1582975"/>
            <a:ext cx="2774615" cy="622394"/>
          </a:xfrm>
          <a:custGeom>
            <a:avLst/>
            <a:gdLst>
              <a:gd name="connsiteX0" fmla="*/ 0 w 3808143"/>
              <a:gd name="connsiteY0" fmla="*/ 1019620 h 1019620"/>
              <a:gd name="connsiteX1" fmla="*/ 0 w 3808143"/>
              <a:gd name="connsiteY1" fmla="*/ 573536 h 1019620"/>
              <a:gd name="connsiteX2" fmla="*/ 446084 w 3808143"/>
              <a:gd name="connsiteY2" fmla="*/ 127452 h 1019620"/>
              <a:gd name="connsiteX3" fmla="*/ 3553238 w 3808143"/>
              <a:gd name="connsiteY3" fmla="*/ 127453 h 1019620"/>
              <a:gd name="connsiteX4" fmla="*/ 3553238 w 3808143"/>
              <a:gd name="connsiteY4" fmla="*/ 0 h 1019620"/>
              <a:gd name="connsiteX5" fmla="*/ 3808143 w 3808143"/>
              <a:gd name="connsiteY5" fmla="*/ 254905 h 1019620"/>
              <a:gd name="connsiteX6" fmla="*/ 3553238 w 3808143"/>
              <a:gd name="connsiteY6" fmla="*/ 509810 h 1019620"/>
              <a:gd name="connsiteX7" fmla="*/ 3553238 w 3808143"/>
              <a:gd name="connsiteY7" fmla="*/ 382358 h 1019620"/>
              <a:gd name="connsiteX8" fmla="*/ 446084 w 3808143"/>
              <a:gd name="connsiteY8" fmla="*/ 382358 h 1019620"/>
              <a:gd name="connsiteX9" fmla="*/ 254905 w 3808143"/>
              <a:gd name="connsiteY9" fmla="*/ 573537 h 1019620"/>
              <a:gd name="connsiteX10" fmla="*/ 254905 w 3808143"/>
              <a:gd name="connsiteY10" fmla="*/ 1019620 h 1019620"/>
              <a:gd name="connsiteX11" fmla="*/ 0 w 3808143"/>
              <a:gd name="connsiteY11" fmla="*/ 1019620 h 1019620"/>
              <a:gd name="connsiteX0" fmla="*/ 254905 w 3808143"/>
              <a:gd name="connsiteY0" fmla="*/ 1019620 h 1019620"/>
              <a:gd name="connsiteX1" fmla="*/ 0 w 3808143"/>
              <a:gd name="connsiteY1" fmla="*/ 573536 h 1019620"/>
              <a:gd name="connsiteX2" fmla="*/ 446084 w 3808143"/>
              <a:gd name="connsiteY2" fmla="*/ 127452 h 1019620"/>
              <a:gd name="connsiteX3" fmla="*/ 3553238 w 3808143"/>
              <a:gd name="connsiteY3" fmla="*/ 127453 h 1019620"/>
              <a:gd name="connsiteX4" fmla="*/ 3553238 w 3808143"/>
              <a:gd name="connsiteY4" fmla="*/ 0 h 1019620"/>
              <a:gd name="connsiteX5" fmla="*/ 3808143 w 3808143"/>
              <a:gd name="connsiteY5" fmla="*/ 254905 h 1019620"/>
              <a:gd name="connsiteX6" fmla="*/ 3553238 w 3808143"/>
              <a:gd name="connsiteY6" fmla="*/ 509810 h 1019620"/>
              <a:gd name="connsiteX7" fmla="*/ 3553238 w 3808143"/>
              <a:gd name="connsiteY7" fmla="*/ 382358 h 1019620"/>
              <a:gd name="connsiteX8" fmla="*/ 446084 w 3808143"/>
              <a:gd name="connsiteY8" fmla="*/ 382358 h 1019620"/>
              <a:gd name="connsiteX9" fmla="*/ 254905 w 3808143"/>
              <a:gd name="connsiteY9" fmla="*/ 573537 h 1019620"/>
              <a:gd name="connsiteX10" fmla="*/ 254905 w 3808143"/>
              <a:gd name="connsiteY10" fmla="*/ 1019620 h 1019620"/>
              <a:gd name="connsiteX0" fmla="*/ 254905 w 3808143"/>
              <a:gd name="connsiteY0" fmla="*/ 573537 h 573537"/>
              <a:gd name="connsiteX1" fmla="*/ 0 w 3808143"/>
              <a:gd name="connsiteY1" fmla="*/ 573536 h 573537"/>
              <a:gd name="connsiteX2" fmla="*/ 446084 w 3808143"/>
              <a:gd name="connsiteY2" fmla="*/ 127452 h 573537"/>
              <a:gd name="connsiteX3" fmla="*/ 3553238 w 3808143"/>
              <a:gd name="connsiteY3" fmla="*/ 127453 h 573537"/>
              <a:gd name="connsiteX4" fmla="*/ 3553238 w 3808143"/>
              <a:gd name="connsiteY4" fmla="*/ 0 h 573537"/>
              <a:gd name="connsiteX5" fmla="*/ 3808143 w 3808143"/>
              <a:gd name="connsiteY5" fmla="*/ 254905 h 573537"/>
              <a:gd name="connsiteX6" fmla="*/ 3553238 w 3808143"/>
              <a:gd name="connsiteY6" fmla="*/ 509810 h 573537"/>
              <a:gd name="connsiteX7" fmla="*/ 3553238 w 3808143"/>
              <a:gd name="connsiteY7" fmla="*/ 382358 h 573537"/>
              <a:gd name="connsiteX8" fmla="*/ 446084 w 3808143"/>
              <a:gd name="connsiteY8" fmla="*/ 382358 h 573537"/>
              <a:gd name="connsiteX9" fmla="*/ 254905 w 3808143"/>
              <a:gd name="connsiteY9" fmla="*/ 573537 h 573537"/>
              <a:gd name="connsiteX0" fmla="*/ 0 w 3553238"/>
              <a:gd name="connsiteY0" fmla="*/ 573537 h 573537"/>
              <a:gd name="connsiteX1" fmla="*/ 191179 w 3553238"/>
              <a:gd name="connsiteY1" fmla="*/ 127452 h 573537"/>
              <a:gd name="connsiteX2" fmla="*/ 3298333 w 3553238"/>
              <a:gd name="connsiteY2" fmla="*/ 127453 h 573537"/>
              <a:gd name="connsiteX3" fmla="*/ 3298333 w 3553238"/>
              <a:gd name="connsiteY3" fmla="*/ 0 h 573537"/>
              <a:gd name="connsiteX4" fmla="*/ 3553238 w 3553238"/>
              <a:gd name="connsiteY4" fmla="*/ 254905 h 573537"/>
              <a:gd name="connsiteX5" fmla="*/ 3298333 w 3553238"/>
              <a:gd name="connsiteY5" fmla="*/ 509810 h 573537"/>
              <a:gd name="connsiteX6" fmla="*/ 3298333 w 3553238"/>
              <a:gd name="connsiteY6" fmla="*/ 382358 h 573537"/>
              <a:gd name="connsiteX7" fmla="*/ 191179 w 3553238"/>
              <a:gd name="connsiteY7" fmla="*/ 382358 h 573537"/>
              <a:gd name="connsiteX8" fmla="*/ 0 w 3553238"/>
              <a:gd name="connsiteY8" fmla="*/ 573537 h 573537"/>
              <a:gd name="connsiteX0" fmla="*/ 388394 w 3750453"/>
              <a:gd name="connsiteY0" fmla="*/ 382358 h 509810"/>
              <a:gd name="connsiteX1" fmla="*/ 388394 w 3750453"/>
              <a:gd name="connsiteY1" fmla="*/ 127452 h 509810"/>
              <a:gd name="connsiteX2" fmla="*/ 3495548 w 3750453"/>
              <a:gd name="connsiteY2" fmla="*/ 127453 h 509810"/>
              <a:gd name="connsiteX3" fmla="*/ 3495548 w 3750453"/>
              <a:gd name="connsiteY3" fmla="*/ 0 h 509810"/>
              <a:gd name="connsiteX4" fmla="*/ 3750453 w 3750453"/>
              <a:gd name="connsiteY4" fmla="*/ 254905 h 509810"/>
              <a:gd name="connsiteX5" fmla="*/ 3495548 w 3750453"/>
              <a:gd name="connsiteY5" fmla="*/ 509810 h 509810"/>
              <a:gd name="connsiteX6" fmla="*/ 3495548 w 3750453"/>
              <a:gd name="connsiteY6" fmla="*/ 382358 h 509810"/>
              <a:gd name="connsiteX7" fmla="*/ 388394 w 3750453"/>
              <a:gd name="connsiteY7" fmla="*/ 382358 h 509810"/>
              <a:gd name="connsiteX0" fmla="*/ 229418 w 3591477"/>
              <a:gd name="connsiteY0" fmla="*/ 382358 h 509810"/>
              <a:gd name="connsiteX1" fmla="*/ 229418 w 3591477"/>
              <a:gd name="connsiteY1" fmla="*/ 127452 h 509810"/>
              <a:gd name="connsiteX2" fmla="*/ 3336572 w 3591477"/>
              <a:gd name="connsiteY2" fmla="*/ 127453 h 509810"/>
              <a:gd name="connsiteX3" fmla="*/ 3336572 w 3591477"/>
              <a:gd name="connsiteY3" fmla="*/ 0 h 509810"/>
              <a:gd name="connsiteX4" fmla="*/ 3591477 w 3591477"/>
              <a:gd name="connsiteY4" fmla="*/ 254905 h 509810"/>
              <a:gd name="connsiteX5" fmla="*/ 3336572 w 3591477"/>
              <a:gd name="connsiteY5" fmla="*/ 509810 h 509810"/>
              <a:gd name="connsiteX6" fmla="*/ 3336572 w 3591477"/>
              <a:gd name="connsiteY6" fmla="*/ 382358 h 509810"/>
              <a:gd name="connsiteX7" fmla="*/ 229418 w 3591477"/>
              <a:gd name="connsiteY7" fmla="*/ 382358 h 509810"/>
              <a:gd name="connsiteX0" fmla="*/ 0 w 3362059"/>
              <a:gd name="connsiteY0" fmla="*/ 382358 h 509810"/>
              <a:gd name="connsiteX1" fmla="*/ 0 w 3362059"/>
              <a:gd name="connsiteY1" fmla="*/ 127452 h 509810"/>
              <a:gd name="connsiteX2" fmla="*/ 3107154 w 3362059"/>
              <a:gd name="connsiteY2" fmla="*/ 127453 h 509810"/>
              <a:gd name="connsiteX3" fmla="*/ 3107154 w 3362059"/>
              <a:gd name="connsiteY3" fmla="*/ 0 h 509810"/>
              <a:gd name="connsiteX4" fmla="*/ 3362059 w 3362059"/>
              <a:gd name="connsiteY4" fmla="*/ 254905 h 509810"/>
              <a:gd name="connsiteX5" fmla="*/ 3107154 w 3362059"/>
              <a:gd name="connsiteY5" fmla="*/ 509810 h 509810"/>
              <a:gd name="connsiteX6" fmla="*/ 3107154 w 3362059"/>
              <a:gd name="connsiteY6" fmla="*/ 382358 h 509810"/>
              <a:gd name="connsiteX7" fmla="*/ 0 w 3362059"/>
              <a:gd name="connsiteY7" fmla="*/ 382358 h 509810"/>
              <a:gd name="connsiteX0" fmla="*/ 0 w 3362059"/>
              <a:gd name="connsiteY0" fmla="*/ 382358 h 509810"/>
              <a:gd name="connsiteX1" fmla="*/ 0 w 3362059"/>
              <a:gd name="connsiteY1" fmla="*/ 127452 h 509810"/>
              <a:gd name="connsiteX2" fmla="*/ 1493571 w 3362059"/>
              <a:gd name="connsiteY2" fmla="*/ 117552 h 509810"/>
              <a:gd name="connsiteX3" fmla="*/ 3107154 w 3362059"/>
              <a:gd name="connsiteY3" fmla="*/ 127453 h 509810"/>
              <a:gd name="connsiteX4" fmla="*/ 3107154 w 3362059"/>
              <a:gd name="connsiteY4" fmla="*/ 0 h 509810"/>
              <a:gd name="connsiteX5" fmla="*/ 3362059 w 3362059"/>
              <a:gd name="connsiteY5" fmla="*/ 254905 h 509810"/>
              <a:gd name="connsiteX6" fmla="*/ 3107154 w 3362059"/>
              <a:gd name="connsiteY6" fmla="*/ 509810 h 509810"/>
              <a:gd name="connsiteX7" fmla="*/ 3107154 w 3362059"/>
              <a:gd name="connsiteY7" fmla="*/ 382358 h 509810"/>
              <a:gd name="connsiteX8" fmla="*/ 0 w 3362059"/>
              <a:gd name="connsiteY8" fmla="*/ 382358 h 509810"/>
              <a:gd name="connsiteX0" fmla="*/ 0 w 3362059"/>
              <a:gd name="connsiteY0" fmla="*/ 382358 h 509810"/>
              <a:gd name="connsiteX1" fmla="*/ 0 w 3362059"/>
              <a:gd name="connsiteY1" fmla="*/ 127452 h 509810"/>
              <a:gd name="connsiteX2" fmla="*/ 1493571 w 3362059"/>
              <a:gd name="connsiteY2" fmla="*/ 117552 h 509810"/>
              <a:gd name="connsiteX3" fmla="*/ 3107154 w 3362059"/>
              <a:gd name="connsiteY3" fmla="*/ 127453 h 509810"/>
              <a:gd name="connsiteX4" fmla="*/ 3107154 w 3362059"/>
              <a:gd name="connsiteY4" fmla="*/ 0 h 509810"/>
              <a:gd name="connsiteX5" fmla="*/ 3362059 w 3362059"/>
              <a:gd name="connsiteY5" fmla="*/ 254905 h 509810"/>
              <a:gd name="connsiteX6" fmla="*/ 3107154 w 3362059"/>
              <a:gd name="connsiteY6" fmla="*/ 509810 h 509810"/>
              <a:gd name="connsiteX7" fmla="*/ 3107154 w 3362059"/>
              <a:gd name="connsiteY7" fmla="*/ 382358 h 509810"/>
              <a:gd name="connsiteX8" fmla="*/ 0 w 3362059"/>
              <a:gd name="connsiteY8" fmla="*/ 382358 h 509810"/>
              <a:gd name="connsiteX0" fmla="*/ 0 w 3362059"/>
              <a:gd name="connsiteY0" fmla="*/ 382358 h 509810"/>
              <a:gd name="connsiteX1" fmla="*/ 0 w 3362059"/>
              <a:gd name="connsiteY1" fmla="*/ 127452 h 509810"/>
              <a:gd name="connsiteX2" fmla="*/ 1493571 w 3362059"/>
              <a:gd name="connsiteY2" fmla="*/ 117552 h 509810"/>
              <a:gd name="connsiteX3" fmla="*/ 3107154 w 3362059"/>
              <a:gd name="connsiteY3" fmla="*/ 127453 h 509810"/>
              <a:gd name="connsiteX4" fmla="*/ 3107154 w 3362059"/>
              <a:gd name="connsiteY4" fmla="*/ 0 h 509810"/>
              <a:gd name="connsiteX5" fmla="*/ 3362059 w 3362059"/>
              <a:gd name="connsiteY5" fmla="*/ 254905 h 509810"/>
              <a:gd name="connsiteX6" fmla="*/ 3107154 w 3362059"/>
              <a:gd name="connsiteY6" fmla="*/ 509810 h 509810"/>
              <a:gd name="connsiteX7" fmla="*/ 3107154 w 3362059"/>
              <a:gd name="connsiteY7" fmla="*/ 382358 h 509810"/>
              <a:gd name="connsiteX8" fmla="*/ 0 w 3362059"/>
              <a:gd name="connsiteY8" fmla="*/ 382358 h 509810"/>
              <a:gd name="connsiteX0" fmla="*/ 0 w 3362059"/>
              <a:gd name="connsiteY0" fmla="*/ 382358 h 509810"/>
              <a:gd name="connsiteX1" fmla="*/ 0 w 3362059"/>
              <a:gd name="connsiteY1" fmla="*/ 127452 h 509810"/>
              <a:gd name="connsiteX2" fmla="*/ 1493571 w 3362059"/>
              <a:gd name="connsiteY2" fmla="*/ 117552 h 509810"/>
              <a:gd name="connsiteX3" fmla="*/ 3107154 w 3362059"/>
              <a:gd name="connsiteY3" fmla="*/ 127453 h 509810"/>
              <a:gd name="connsiteX4" fmla="*/ 3107154 w 3362059"/>
              <a:gd name="connsiteY4" fmla="*/ 0 h 509810"/>
              <a:gd name="connsiteX5" fmla="*/ 3362059 w 3362059"/>
              <a:gd name="connsiteY5" fmla="*/ 254905 h 509810"/>
              <a:gd name="connsiteX6" fmla="*/ 3107154 w 3362059"/>
              <a:gd name="connsiteY6" fmla="*/ 509810 h 509810"/>
              <a:gd name="connsiteX7" fmla="*/ 3107154 w 3362059"/>
              <a:gd name="connsiteY7" fmla="*/ 382358 h 509810"/>
              <a:gd name="connsiteX8" fmla="*/ 0 w 3362059"/>
              <a:gd name="connsiteY8" fmla="*/ 382358 h 509810"/>
              <a:gd name="connsiteX0" fmla="*/ 37587 w 3399646"/>
              <a:gd name="connsiteY0" fmla="*/ 382358 h 509810"/>
              <a:gd name="connsiteX1" fmla="*/ 1531158 w 3399646"/>
              <a:gd name="connsiteY1" fmla="*/ 117552 h 509810"/>
              <a:gd name="connsiteX2" fmla="*/ 3144741 w 3399646"/>
              <a:gd name="connsiteY2" fmla="*/ 127453 h 509810"/>
              <a:gd name="connsiteX3" fmla="*/ 3144741 w 3399646"/>
              <a:gd name="connsiteY3" fmla="*/ 0 h 509810"/>
              <a:gd name="connsiteX4" fmla="*/ 3399646 w 3399646"/>
              <a:gd name="connsiteY4" fmla="*/ 254905 h 509810"/>
              <a:gd name="connsiteX5" fmla="*/ 3144741 w 3399646"/>
              <a:gd name="connsiteY5" fmla="*/ 509810 h 509810"/>
              <a:gd name="connsiteX6" fmla="*/ 3144741 w 3399646"/>
              <a:gd name="connsiteY6" fmla="*/ 382358 h 509810"/>
              <a:gd name="connsiteX7" fmla="*/ 37587 w 3399646"/>
              <a:gd name="connsiteY7" fmla="*/ 382358 h 509810"/>
              <a:gd name="connsiteX0" fmla="*/ 302566 w 2170286"/>
              <a:gd name="connsiteY0" fmla="*/ 382358 h 509810"/>
              <a:gd name="connsiteX1" fmla="*/ 301798 w 2170286"/>
              <a:gd name="connsiteY1" fmla="*/ 117552 h 509810"/>
              <a:gd name="connsiteX2" fmla="*/ 1915381 w 2170286"/>
              <a:gd name="connsiteY2" fmla="*/ 127453 h 509810"/>
              <a:gd name="connsiteX3" fmla="*/ 1915381 w 2170286"/>
              <a:gd name="connsiteY3" fmla="*/ 0 h 509810"/>
              <a:gd name="connsiteX4" fmla="*/ 2170286 w 2170286"/>
              <a:gd name="connsiteY4" fmla="*/ 254905 h 509810"/>
              <a:gd name="connsiteX5" fmla="*/ 1915381 w 2170286"/>
              <a:gd name="connsiteY5" fmla="*/ 509810 h 509810"/>
              <a:gd name="connsiteX6" fmla="*/ 1915381 w 2170286"/>
              <a:gd name="connsiteY6" fmla="*/ 382358 h 509810"/>
              <a:gd name="connsiteX7" fmla="*/ 302566 w 2170286"/>
              <a:gd name="connsiteY7" fmla="*/ 382358 h 509810"/>
              <a:gd name="connsiteX0" fmla="*/ 230544 w 2098264"/>
              <a:gd name="connsiteY0" fmla="*/ 382358 h 509810"/>
              <a:gd name="connsiteX1" fmla="*/ 229776 w 2098264"/>
              <a:gd name="connsiteY1" fmla="*/ 117552 h 509810"/>
              <a:gd name="connsiteX2" fmla="*/ 1843359 w 2098264"/>
              <a:gd name="connsiteY2" fmla="*/ 127453 h 509810"/>
              <a:gd name="connsiteX3" fmla="*/ 1843359 w 2098264"/>
              <a:gd name="connsiteY3" fmla="*/ 0 h 509810"/>
              <a:gd name="connsiteX4" fmla="*/ 2098264 w 2098264"/>
              <a:gd name="connsiteY4" fmla="*/ 254905 h 509810"/>
              <a:gd name="connsiteX5" fmla="*/ 1843359 w 2098264"/>
              <a:gd name="connsiteY5" fmla="*/ 509810 h 509810"/>
              <a:gd name="connsiteX6" fmla="*/ 1843359 w 2098264"/>
              <a:gd name="connsiteY6" fmla="*/ 382358 h 509810"/>
              <a:gd name="connsiteX7" fmla="*/ 230544 w 2098264"/>
              <a:gd name="connsiteY7" fmla="*/ 382358 h 509810"/>
              <a:gd name="connsiteX0" fmla="*/ 768 w 1868488"/>
              <a:gd name="connsiteY0" fmla="*/ 382358 h 509810"/>
              <a:gd name="connsiteX1" fmla="*/ 0 w 1868488"/>
              <a:gd name="connsiteY1" fmla="*/ 117552 h 509810"/>
              <a:gd name="connsiteX2" fmla="*/ 1613583 w 1868488"/>
              <a:gd name="connsiteY2" fmla="*/ 127453 h 509810"/>
              <a:gd name="connsiteX3" fmla="*/ 1613583 w 1868488"/>
              <a:gd name="connsiteY3" fmla="*/ 0 h 509810"/>
              <a:gd name="connsiteX4" fmla="*/ 1868488 w 1868488"/>
              <a:gd name="connsiteY4" fmla="*/ 254905 h 509810"/>
              <a:gd name="connsiteX5" fmla="*/ 1613583 w 1868488"/>
              <a:gd name="connsiteY5" fmla="*/ 509810 h 509810"/>
              <a:gd name="connsiteX6" fmla="*/ 1613583 w 1868488"/>
              <a:gd name="connsiteY6" fmla="*/ 382358 h 509810"/>
              <a:gd name="connsiteX7" fmla="*/ 768 w 1868488"/>
              <a:gd name="connsiteY7" fmla="*/ 382358 h 509810"/>
              <a:gd name="connsiteX0" fmla="*/ 383613 w 2251333"/>
              <a:gd name="connsiteY0" fmla="*/ 382358 h 509810"/>
              <a:gd name="connsiteX1" fmla="*/ 0 w 2251333"/>
              <a:gd name="connsiteY1" fmla="*/ 117552 h 509810"/>
              <a:gd name="connsiteX2" fmla="*/ 1996428 w 2251333"/>
              <a:gd name="connsiteY2" fmla="*/ 127453 h 509810"/>
              <a:gd name="connsiteX3" fmla="*/ 1996428 w 2251333"/>
              <a:gd name="connsiteY3" fmla="*/ 0 h 509810"/>
              <a:gd name="connsiteX4" fmla="*/ 2251333 w 2251333"/>
              <a:gd name="connsiteY4" fmla="*/ 254905 h 509810"/>
              <a:gd name="connsiteX5" fmla="*/ 1996428 w 2251333"/>
              <a:gd name="connsiteY5" fmla="*/ 509810 h 509810"/>
              <a:gd name="connsiteX6" fmla="*/ 1996428 w 2251333"/>
              <a:gd name="connsiteY6" fmla="*/ 382358 h 509810"/>
              <a:gd name="connsiteX7" fmla="*/ 383613 w 2251333"/>
              <a:gd name="connsiteY7" fmla="*/ 382358 h 509810"/>
              <a:gd name="connsiteX0" fmla="*/ 9672 w 2251333"/>
              <a:gd name="connsiteY0" fmla="*/ 382358 h 509810"/>
              <a:gd name="connsiteX1" fmla="*/ 0 w 2251333"/>
              <a:gd name="connsiteY1" fmla="*/ 117552 h 509810"/>
              <a:gd name="connsiteX2" fmla="*/ 1996428 w 2251333"/>
              <a:gd name="connsiteY2" fmla="*/ 127453 h 509810"/>
              <a:gd name="connsiteX3" fmla="*/ 1996428 w 2251333"/>
              <a:gd name="connsiteY3" fmla="*/ 0 h 509810"/>
              <a:gd name="connsiteX4" fmla="*/ 2251333 w 2251333"/>
              <a:gd name="connsiteY4" fmla="*/ 254905 h 509810"/>
              <a:gd name="connsiteX5" fmla="*/ 1996428 w 2251333"/>
              <a:gd name="connsiteY5" fmla="*/ 509810 h 509810"/>
              <a:gd name="connsiteX6" fmla="*/ 1996428 w 2251333"/>
              <a:gd name="connsiteY6" fmla="*/ 382358 h 509810"/>
              <a:gd name="connsiteX7" fmla="*/ 9672 w 2251333"/>
              <a:gd name="connsiteY7" fmla="*/ 382358 h 509810"/>
              <a:gd name="connsiteX0" fmla="*/ 9672 w 2251333"/>
              <a:gd name="connsiteY0" fmla="*/ 382358 h 509810"/>
              <a:gd name="connsiteX1" fmla="*/ 0 w 2251333"/>
              <a:gd name="connsiteY1" fmla="*/ 117552 h 509810"/>
              <a:gd name="connsiteX2" fmla="*/ 1996428 w 2251333"/>
              <a:gd name="connsiteY2" fmla="*/ 127453 h 509810"/>
              <a:gd name="connsiteX3" fmla="*/ 1996428 w 2251333"/>
              <a:gd name="connsiteY3" fmla="*/ 0 h 509810"/>
              <a:gd name="connsiteX4" fmla="*/ 2251333 w 2251333"/>
              <a:gd name="connsiteY4" fmla="*/ 254905 h 509810"/>
              <a:gd name="connsiteX5" fmla="*/ 1996428 w 2251333"/>
              <a:gd name="connsiteY5" fmla="*/ 509810 h 509810"/>
              <a:gd name="connsiteX6" fmla="*/ 1996428 w 2251333"/>
              <a:gd name="connsiteY6" fmla="*/ 382358 h 509810"/>
              <a:gd name="connsiteX7" fmla="*/ 9672 w 2251333"/>
              <a:gd name="connsiteY7" fmla="*/ 382358 h 509810"/>
              <a:gd name="connsiteX0" fmla="*/ 0 w 2268372"/>
              <a:gd name="connsiteY0" fmla="*/ 382358 h 509810"/>
              <a:gd name="connsiteX1" fmla="*/ 17039 w 2268372"/>
              <a:gd name="connsiteY1" fmla="*/ 117552 h 509810"/>
              <a:gd name="connsiteX2" fmla="*/ 2013467 w 2268372"/>
              <a:gd name="connsiteY2" fmla="*/ 127453 h 509810"/>
              <a:gd name="connsiteX3" fmla="*/ 2013467 w 2268372"/>
              <a:gd name="connsiteY3" fmla="*/ 0 h 509810"/>
              <a:gd name="connsiteX4" fmla="*/ 2268372 w 2268372"/>
              <a:gd name="connsiteY4" fmla="*/ 254905 h 509810"/>
              <a:gd name="connsiteX5" fmla="*/ 2013467 w 2268372"/>
              <a:gd name="connsiteY5" fmla="*/ 509810 h 509810"/>
              <a:gd name="connsiteX6" fmla="*/ 2013467 w 2268372"/>
              <a:gd name="connsiteY6" fmla="*/ 382358 h 509810"/>
              <a:gd name="connsiteX7" fmla="*/ 0 w 2268372"/>
              <a:gd name="connsiteY7" fmla="*/ 382358 h 509810"/>
              <a:gd name="connsiteX0" fmla="*/ 4810 w 2251333"/>
              <a:gd name="connsiteY0" fmla="*/ 387871 h 509810"/>
              <a:gd name="connsiteX1" fmla="*/ 0 w 2251333"/>
              <a:gd name="connsiteY1" fmla="*/ 117552 h 509810"/>
              <a:gd name="connsiteX2" fmla="*/ 1996428 w 2251333"/>
              <a:gd name="connsiteY2" fmla="*/ 127453 h 509810"/>
              <a:gd name="connsiteX3" fmla="*/ 1996428 w 2251333"/>
              <a:gd name="connsiteY3" fmla="*/ 0 h 509810"/>
              <a:gd name="connsiteX4" fmla="*/ 2251333 w 2251333"/>
              <a:gd name="connsiteY4" fmla="*/ 254905 h 509810"/>
              <a:gd name="connsiteX5" fmla="*/ 1996428 w 2251333"/>
              <a:gd name="connsiteY5" fmla="*/ 509810 h 509810"/>
              <a:gd name="connsiteX6" fmla="*/ 1996428 w 2251333"/>
              <a:gd name="connsiteY6" fmla="*/ 382358 h 509810"/>
              <a:gd name="connsiteX7" fmla="*/ 4810 w 2251333"/>
              <a:gd name="connsiteY7" fmla="*/ 387871 h 5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1333" h="509810">
                <a:moveTo>
                  <a:pt x="4810" y="387871"/>
                </a:moveTo>
                <a:cubicBezTo>
                  <a:pt x="5647" y="180315"/>
                  <a:pt x="2406" y="343886"/>
                  <a:pt x="0" y="117552"/>
                </a:cubicBezTo>
                <a:lnTo>
                  <a:pt x="1996428" y="127453"/>
                </a:lnTo>
                <a:lnTo>
                  <a:pt x="1996428" y="0"/>
                </a:lnTo>
                <a:lnTo>
                  <a:pt x="2251333" y="254905"/>
                </a:lnTo>
                <a:lnTo>
                  <a:pt x="1996428" y="509810"/>
                </a:lnTo>
                <a:lnTo>
                  <a:pt x="1996428" y="382358"/>
                </a:lnTo>
                <a:lnTo>
                  <a:pt x="4810" y="387871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18263" y="1414042"/>
            <a:ext cx="3228461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the 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BIG MESSAGE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77783" y="1737206"/>
            <a:ext cx="231772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12-18 MONTHS BEFORE</a:t>
            </a:r>
            <a:endParaRPr lang="en-US" sz="1920" b="1" dirty="0">
              <a:solidFill>
                <a:schemeClr val="tx1">
                  <a:lumMod val="95000"/>
                  <a:lumOff val="5000"/>
                </a:schemeClr>
              </a:solidFill>
              <a:latin typeface="ArcherPro Book" panose="02000000000000000000" pitchFamily="50" charset="0"/>
            </a:endParaRPr>
          </a:p>
        </p:txBody>
      </p:sp>
      <p:sp>
        <p:nvSpPr>
          <p:cNvPr id="25" name="Bent Arrow 24"/>
          <p:cNvSpPr/>
          <p:nvPr/>
        </p:nvSpPr>
        <p:spPr>
          <a:xfrm rot="10800000" flipH="1">
            <a:off x="3516039" y="3682224"/>
            <a:ext cx="2774228" cy="1215706"/>
          </a:xfrm>
          <a:prstGeom prst="bentArrow">
            <a:avLst>
              <a:gd name="adj1" fmla="val 25000"/>
              <a:gd name="adj2" fmla="val 26458"/>
              <a:gd name="adj3" fmla="val 25000"/>
              <a:gd name="adj4" fmla="val 43750"/>
            </a:avLst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12259" y="4064595"/>
            <a:ext cx="2222926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DELIVER</a:t>
            </a:r>
          </a:p>
          <a:p>
            <a:r>
              <a:rPr lang="en-US" dirty="0">
                <a:solidFill>
                  <a:schemeClr val="bg1"/>
                </a:solidFill>
              </a:rPr>
              <a:t>the message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34206" y="6746575"/>
            <a:ext cx="2379607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EVALUATE</a:t>
            </a:r>
          </a:p>
          <a:p>
            <a:r>
              <a:rPr lang="en-US" dirty="0">
                <a:solidFill>
                  <a:schemeClr val="bg1"/>
                </a:solidFill>
              </a:rPr>
              <a:t>the process</a:t>
            </a:r>
          </a:p>
        </p:txBody>
      </p:sp>
      <p:sp>
        <p:nvSpPr>
          <p:cNvPr id="30" name="Bent Arrow 29"/>
          <p:cNvSpPr/>
          <p:nvPr/>
        </p:nvSpPr>
        <p:spPr>
          <a:xfrm rot="10800000" flipH="1">
            <a:off x="3527008" y="6339037"/>
            <a:ext cx="2774228" cy="1215706"/>
          </a:xfrm>
          <a:prstGeom prst="bentArrow">
            <a:avLst>
              <a:gd name="adj1" fmla="val 25000"/>
              <a:gd name="adj2" fmla="val 26458"/>
              <a:gd name="adj3" fmla="val 25000"/>
              <a:gd name="adj4" fmla="val 4375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88756" y="7069739"/>
            <a:ext cx="2264359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3-6 MONTHS AFTER</a:t>
            </a:r>
            <a:endParaRPr lang="en-US" sz="1920" b="1" dirty="0">
              <a:solidFill>
                <a:schemeClr val="tx1">
                  <a:lumMod val="95000"/>
                  <a:lumOff val="5000"/>
                </a:schemeClr>
              </a:solidFill>
              <a:latin typeface="ArcherPro Book" panose="02000000000000000000" pitchFamily="50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22649" y="7774494"/>
            <a:ext cx="226435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*Information from Knoll</a:t>
            </a:r>
            <a:endParaRPr lang="en-US" sz="1320" b="1" dirty="0">
              <a:solidFill>
                <a:schemeClr val="tx1">
                  <a:lumMod val="95000"/>
                  <a:lumOff val="5000"/>
                </a:schemeClr>
              </a:solidFill>
              <a:latin typeface="ArcherPro Book" panose="02000000000000000000" pitchFamily="50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4881BD2C-1827-4443-B1D1-930ECCB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28"/>
            <a:ext cx="13720762" cy="914400"/>
          </a:xfrm>
        </p:spPr>
        <p:txBody>
          <a:bodyPr/>
          <a:lstStyle/>
          <a:p>
            <a:r>
              <a:rPr lang="en-US" sz="2160" dirty="0"/>
              <a:t>Workplace Change Management</a:t>
            </a: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1CE30D-51EE-C941-8CA8-9BDCAD9EF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2" y="1345532"/>
            <a:ext cx="1097280" cy="10972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3811D7-76A4-AE4C-B6C9-666C3E73D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2" y="2680374"/>
            <a:ext cx="1097280" cy="10972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E42843-D44A-2B45-BDC3-26520C675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2" y="4014552"/>
            <a:ext cx="1097280" cy="10972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5B2F1DF-DB9C-974B-A592-FAEBA86BF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2" y="5342087"/>
            <a:ext cx="1097280" cy="1097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6AE5A94-6B0B-7647-8C81-2D2A14DA7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2" y="6678065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2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5305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9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7532B-9711-5342-B0E5-B286825AD5E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140715" y="3721053"/>
            <a:ext cx="0" cy="7938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00E03D-9700-1646-A8F2-C19750557D29}"/>
              </a:ext>
            </a:extLst>
          </p:cNvPr>
          <p:cNvCxnSpPr>
            <a:cxnSpLocks/>
          </p:cNvCxnSpPr>
          <p:nvPr/>
        </p:nvCxnSpPr>
        <p:spPr>
          <a:xfrm flipV="1">
            <a:off x="5640716" y="4538215"/>
            <a:ext cx="0" cy="9208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8FA12A-1887-364C-AB58-E3D837B0A7DF}"/>
              </a:ext>
            </a:extLst>
          </p:cNvPr>
          <p:cNvCxnSpPr>
            <a:cxnSpLocks/>
            <a:stCxn id="21" idx="0"/>
            <a:endCxn id="11" idx="2"/>
          </p:cNvCxnSpPr>
          <p:nvPr/>
        </p:nvCxnSpPr>
        <p:spPr>
          <a:xfrm flipV="1">
            <a:off x="7960501" y="3778150"/>
            <a:ext cx="15097" cy="7159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5C192A-F40A-0248-973F-DE47CF3E9BCD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10580274" y="4501280"/>
            <a:ext cx="11434" cy="948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0D538E-1721-4242-97BD-188F6DED060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12870159" y="3778151"/>
            <a:ext cx="1195" cy="72306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F5D1D7-0695-5D45-B785-28E4EA1D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Workplace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0" b="16094"/>
          <a:stretch/>
        </p:blipFill>
        <p:spPr>
          <a:xfrm>
            <a:off x="6384541" y="1831865"/>
            <a:ext cx="3182112" cy="19462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48268" y="1387898"/>
            <a:ext cx="362411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Open Office Workspaces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1332" y="7410870"/>
            <a:ext cx="477876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Universal Office &amp; Office as Status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84541" y="1387898"/>
            <a:ext cx="318211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First Cubicle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6"/>
          <a:stretch/>
        </p:blipFill>
        <p:spPr>
          <a:xfrm>
            <a:off x="457200" y="1816083"/>
            <a:ext cx="3181457" cy="190497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b="8453"/>
          <a:stretch/>
        </p:blipFill>
        <p:spPr>
          <a:xfrm>
            <a:off x="4049660" y="5459102"/>
            <a:ext cx="3182112" cy="19438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" t="7646" r="6398" b="20875"/>
          <a:stretch/>
        </p:blipFill>
        <p:spPr>
          <a:xfrm>
            <a:off x="9000650" y="5449757"/>
            <a:ext cx="3182112" cy="19472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457201" y="4526280"/>
            <a:ext cx="13716001" cy="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892302" y="7415789"/>
            <a:ext cx="338139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Flexible / Collaborative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994590" y="1387898"/>
            <a:ext cx="317861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Cubicles / Open Office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96"/>
          <a:stretch/>
        </p:blipFill>
        <p:spPr>
          <a:xfrm>
            <a:off x="10997437" y="1816083"/>
            <a:ext cx="3182112" cy="19475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10997438" y="3476433"/>
            <a:ext cx="113204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</a:rPr>
              <a:t>Google Dublin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94283" y="7109646"/>
            <a:ext cx="217616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</a:rPr>
              <a:t>Herman Miller Action Office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7744" y="4514891"/>
            <a:ext cx="865942" cy="387798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1920s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07745" y="4095015"/>
            <a:ext cx="865942" cy="387798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1950s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95656" y="4494086"/>
            <a:ext cx="729687" cy="387798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1964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589180" y="4095016"/>
            <a:ext cx="1982188" cy="387798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1980s / 1990s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981847" y="4501218"/>
            <a:ext cx="1779013" cy="387798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2000s / Today</a:t>
            </a:r>
          </a:p>
        </p:txBody>
      </p:sp>
    </p:spTree>
    <p:extLst>
      <p:ext uri="{BB962C8B-B14F-4D97-AF65-F5344CB8AC3E}">
        <p14:creationId xmlns:p14="http://schemas.microsoft.com/office/powerpoint/2010/main" val="36142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cxnSpLocks/>
          </p:cNvCxnSpPr>
          <p:nvPr/>
        </p:nvCxnSpPr>
        <p:spPr>
          <a:xfrm>
            <a:off x="457200" y="4526280"/>
            <a:ext cx="13716000" cy="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81618" y="1079516"/>
            <a:ext cx="267297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/>
            <a:r>
              <a:rPr lang="en-US" sz="1920" b="1" dirty="0">
                <a:solidFill>
                  <a:schemeClr val="accent2"/>
                </a:solidFill>
              </a:rPr>
              <a:t>Electric Typewriter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4139" y="455511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1914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3332" y="7682531"/>
            <a:ext cx="212962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First Computer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39463" y="406768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1946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17577" y="455511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1963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7947" y="406768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1981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263844" y="1079516"/>
            <a:ext cx="100540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IPhone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041012" y="406768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2007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1760975" y="7682531"/>
            <a:ext cx="258761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Cloud Computing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3150697" y="4555111"/>
            <a:ext cx="72968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1"/>
                </a:solidFill>
              </a:rPr>
              <a:t>2008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550089" y="7682531"/>
            <a:ext cx="100540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Laptop</a:t>
            </a:r>
          </a:p>
        </p:txBody>
      </p:sp>
      <p:sp>
        <p:nvSpPr>
          <p:cNvPr id="54" name="AutoShape 4" descr="Image result for image of cloud computing"/>
          <p:cNvSpPr>
            <a:spLocks noChangeAspect="1" noChangeArrowheads="1"/>
          </p:cNvSpPr>
          <p:nvPr/>
        </p:nvSpPr>
        <p:spPr bwMode="auto">
          <a:xfrm>
            <a:off x="1860528" y="1905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961364" y="1079516"/>
            <a:ext cx="241720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Computer Mouse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616180" y="2904578"/>
            <a:ext cx="0" cy="164592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flipV="1">
            <a:off x="14006005" y="4518914"/>
            <a:ext cx="0" cy="1645920"/>
          </a:xfrm>
          <a:prstGeom prst="line">
            <a:avLst/>
          </a:prstGeom>
          <a:ln w="25400" cap="flat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flipV="1">
            <a:off x="4707796" y="4526280"/>
            <a:ext cx="0" cy="164592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 flipV="1">
            <a:off x="10039066" y="4512238"/>
            <a:ext cx="0" cy="164592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444" y="1555624"/>
            <a:ext cx="798756" cy="1481328"/>
          </a:xfrm>
          <a:prstGeom prst="rect">
            <a:avLst/>
          </a:prstGeom>
          <a:ln w="25400">
            <a:noFill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1208" y="6164834"/>
            <a:ext cx="2221992" cy="14813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930" y="6152363"/>
            <a:ext cx="2117731" cy="15265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84" y="1424847"/>
            <a:ext cx="2033458" cy="148486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987" y="1393411"/>
            <a:ext cx="1835963" cy="148486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181" y="6152365"/>
            <a:ext cx="2343220" cy="1511048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D3D4EDC-B73D-944D-B605-B104B162CAF4}"/>
              </a:ext>
            </a:extLst>
          </p:cNvPr>
          <p:cNvCxnSpPr>
            <a:cxnSpLocks/>
          </p:cNvCxnSpPr>
          <p:nvPr/>
        </p:nvCxnSpPr>
        <p:spPr>
          <a:xfrm flipV="1">
            <a:off x="7169969" y="2893193"/>
            <a:ext cx="0" cy="164592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7A02C4-3272-6C4A-AF4D-CCDADA9F1432}"/>
              </a:ext>
            </a:extLst>
          </p:cNvPr>
          <p:cNvCxnSpPr>
            <a:cxnSpLocks/>
          </p:cNvCxnSpPr>
          <p:nvPr/>
        </p:nvCxnSpPr>
        <p:spPr>
          <a:xfrm flipH="1" flipV="1">
            <a:off x="13855210" y="3145537"/>
            <a:ext cx="17760" cy="1393578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75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38040" y="2026217"/>
            <a:ext cx="2468880" cy="14813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57200" y="4526280"/>
            <a:ext cx="13716000" cy="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22881" y="7034517"/>
            <a:ext cx="103265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accent2"/>
                </a:solidFill>
              </a:rPr>
              <a:t>Drones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60509" y="1613573"/>
            <a:ext cx="271094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Augmented Reality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33704" y="7026343"/>
            <a:ext cx="211173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 algn="ctr"/>
            <a:r>
              <a:rPr lang="en-US" sz="1920" b="1" dirty="0">
                <a:solidFill>
                  <a:schemeClr val="accent2"/>
                </a:solidFill>
              </a:rPr>
              <a:t>Virtual Reality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9044" y="1613573"/>
            <a:ext cx="103265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accent2"/>
                </a:solidFill>
              </a:rPr>
              <a:t>Robots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8042" y="3249012"/>
            <a:ext cx="246888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" b="1" dirty="0" err="1">
                <a:solidFill>
                  <a:schemeClr val="bg1"/>
                </a:solidFill>
              </a:rPr>
              <a:t>Nic</a:t>
            </a:r>
            <a:r>
              <a:rPr lang="en-US" sz="960" b="1" dirty="0">
                <a:solidFill>
                  <a:schemeClr val="bg1"/>
                </a:solidFill>
              </a:rPr>
              <a:t> Delves- Broughton/PA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5715983" y="3520305"/>
            <a:ext cx="0" cy="1018736"/>
          </a:xfrm>
          <a:prstGeom prst="line">
            <a:avLst/>
          </a:prstGeom>
          <a:ln w="25400" cap="flat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5"/>
          <a:stretch/>
        </p:blipFill>
        <p:spPr>
          <a:xfrm>
            <a:off x="1226816" y="5545016"/>
            <a:ext cx="3031150" cy="14813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578" y="5545015"/>
            <a:ext cx="2221993" cy="14813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102" y="2026217"/>
            <a:ext cx="2221992" cy="14813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80735" y="1365576"/>
            <a:ext cx="3337987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840" b="1" dirty="0">
                <a:solidFill>
                  <a:schemeClr val="accent2"/>
                </a:solidFill>
              </a:rPr>
              <a:t>Industrial Revolution 4.0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3196FA0-8BA6-F04C-AF62-D040E5EDE28C}"/>
              </a:ext>
            </a:extLst>
          </p:cNvPr>
          <p:cNvCxnSpPr>
            <a:cxnSpLocks/>
          </p:cNvCxnSpPr>
          <p:nvPr/>
        </p:nvCxnSpPr>
        <p:spPr>
          <a:xfrm flipV="1">
            <a:off x="2742391" y="4526281"/>
            <a:ext cx="0" cy="1018736"/>
          </a:xfrm>
          <a:prstGeom prst="line">
            <a:avLst/>
          </a:prstGeom>
          <a:ln w="25400" cap="flat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4BE93C5-BBFA-9145-A52A-795EEC9C8681}"/>
              </a:ext>
            </a:extLst>
          </p:cNvPr>
          <p:cNvCxnSpPr>
            <a:cxnSpLocks/>
          </p:cNvCxnSpPr>
          <p:nvPr/>
        </p:nvCxnSpPr>
        <p:spPr>
          <a:xfrm flipV="1">
            <a:off x="8689574" y="4526280"/>
            <a:ext cx="0" cy="1018736"/>
          </a:xfrm>
          <a:prstGeom prst="line">
            <a:avLst/>
          </a:prstGeom>
          <a:ln w="25400" cap="flat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5EBA48-BF6E-324B-A2C3-29FA8C90F448}"/>
              </a:ext>
            </a:extLst>
          </p:cNvPr>
          <p:cNvCxnSpPr>
            <a:cxnSpLocks/>
          </p:cNvCxnSpPr>
          <p:nvPr/>
        </p:nvCxnSpPr>
        <p:spPr>
          <a:xfrm flipV="1">
            <a:off x="11663166" y="3507546"/>
            <a:ext cx="0" cy="1018736"/>
          </a:xfrm>
          <a:prstGeom prst="line">
            <a:avLst/>
          </a:prstGeom>
          <a:ln w="25400" cap="flat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9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BBB867-8EA4-0041-BF23-EA742565C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57" y="2604702"/>
            <a:ext cx="10667162" cy="400904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21757" y="6998527"/>
            <a:ext cx="180194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"/>
            <a:r>
              <a:rPr lang="en-US" sz="1920" b="1" dirty="0">
                <a:solidFill>
                  <a:schemeClr val="bg2">
                    <a:lumMod val="50000"/>
                  </a:schemeClr>
                </a:solidFill>
              </a:rPr>
              <a:t>Workspace</a:t>
            </a:r>
          </a:p>
          <a:p>
            <a:pPr indent="-26"/>
            <a:r>
              <a:rPr lang="en-US" sz="1920" dirty="0">
                <a:solidFill>
                  <a:schemeClr val="bg2">
                    <a:lumMod val="50000"/>
                  </a:schemeClr>
                </a:solidFill>
              </a:rPr>
              <a:t>10 Years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05743" y="6867007"/>
            <a:ext cx="139692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bg2">
                    <a:lumMod val="50000"/>
                  </a:schemeClr>
                </a:solidFill>
              </a:rPr>
              <a:t>Workforce</a:t>
            </a:r>
          </a:p>
          <a:p>
            <a:pPr indent="-26"/>
            <a:r>
              <a:rPr lang="en-US" sz="1920" dirty="0">
                <a:solidFill>
                  <a:schemeClr val="bg2">
                    <a:lumMod val="50000"/>
                  </a:schemeClr>
                </a:solidFill>
              </a:rPr>
              <a:t>8 Years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54325" y="2257055"/>
            <a:ext cx="1689886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bg2">
                    <a:lumMod val="50000"/>
                  </a:schemeClr>
                </a:solidFill>
              </a:rPr>
              <a:t>Organization</a:t>
            </a:r>
          </a:p>
          <a:p>
            <a:pPr indent="-26"/>
            <a:r>
              <a:rPr lang="en-US" sz="1920" dirty="0">
                <a:solidFill>
                  <a:schemeClr val="bg2">
                    <a:lumMod val="50000"/>
                  </a:schemeClr>
                </a:solidFill>
              </a:rPr>
              <a:t>3 Years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62997" y="7101022"/>
            <a:ext cx="2334293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bg2">
                    <a:lumMod val="50000"/>
                  </a:schemeClr>
                </a:solidFill>
              </a:rPr>
              <a:t>Building Envelope</a:t>
            </a:r>
          </a:p>
          <a:p>
            <a:pPr indent="-26"/>
            <a:r>
              <a:rPr lang="en-US" sz="1920" dirty="0">
                <a:solidFill>
                  <a:schemeClr val="bg2">
                    <a:lumMod val="50000"/>
                  </a:schemeClr>
                </a:solidFill>
              </a:rPr>
              <a:t>40 Years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747000" y="1256090"/>
            <a:ext cx="154818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6"/>
            <a:r>
              <a:rPr lang="en-US" sz="1920" b="1" dirty="0">
                <a:solidFill>
                  <a:schemeClr val="bg2">
                    <a:lumMod val="50000"/>
                  </a:schemeClr>
                </a:solidFill>
              </a:rPr>
              <a:t>Technology</a:t>
            </a:r>
          </a:p>
          <a:p>
            <a:pPr indent="-26"/>
            <a:r>
              <a:rPr lang="en-US" sz="1920" dirty="0">
                <a:solidFill>
                  <a:schemeClr val="bg2">
                    <a:lumMod val="50000"/>
                  </a:schemeClr>
                </a:solidFill>
              </a:rPr>
              <a:t>1.5 Years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64665" y="3479707"/>
            <a:ext cx="370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D4D4F"/>
                </a:solidFill>
              </a:rPr>
              <a:t>Rate of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9AA3B-583A-6B46-AAFB-EF2111913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98" y="4483809"/>
            <a:ext cx="2468880" cy="2718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D7FA4-5305-2048-A8C1-5CA070BB4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762" y="5359039"/>
            <a:ext cx="2468880" cy="1639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592AE-BA58-4E48-B0F0-233605E15C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260" y="5442689"/>
            <a:ext cx="1920240" cy="1555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C80ED-6386-7047-A55B-DE2F7AA76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905" y="1715599"/>
            <a:ext cx="2194560" cy="1378458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F27135-93C1-8B46-AE57-0DA7B8BBF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051" y="1018921"/>
            <a:ext cx="2194560" cy="183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D27774-2736-E448-9622-93CC352E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dirty="0"/>
              <a:t>The Importance of Generational Diversity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1CFA0-5FDB-2A4B-8111-726336D3CDA1}"/>
              </a:ext>
            </a:extLst>
          </p:cNvPr>
          <p:cNvSpPr txBox="1"/>
          <p:nvPr/>
        </p:nvSpPr>
        <p:spPr>
          <a:xfrm>
            <a:off x="457201" y="1933066"/>
            <a:ext cx="5281571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solidFill>
                  <a:schemeClr val="tx2"/>
                </a:solidFill>
              </a:rPr>
              <a:t>88% </a:t>
            </a:r>
            <a:r>
              <a:rPr lang="en-US" dirty="0"/>
              <a:t>of millennials wish they could have greater opportunity to start and finish work when/where they choose</a:t>
            </a:r>
          </a:p>
          <a:p>
            <a:endParaRPr lang="en-US" sz="1320" dirty="0"/>
          </a:p>
          <a:p>
            <a:r>
              <a:rPr lang="en-US" sz="1320" dirty="0"/>
              <a:t>Deloitte Millennial Survey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6699C-81EC-6640-AB8B-78462CBC58E9}"/>
              </a:ext>
            </a:extLst>
          </p:cNvPr>
          <p:cNvSpPr txBox="1"/>
          <p:nvPr/>
        </p:nvSpPr>
        <p:spPr>
          <a:xfrm>
            <a:off x="457201" y="4208011"/>
            <a:ext cx="528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Millennials Dominating the Workforce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39583-C5AE-414D-9921-E978EDE8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4854006"/>
            <a:ext cx="13714412" cy="29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EMOJI OF A HOUSE"/>
          <p:cNvSpPr>
            <a:spLocks noChangeAspect="1" noChangeArrowheads="1"/>
          </p:cNvSpPr>
          <p:nvPr/>
        </p:nvSpPr>
        <p:spPr bwMode="auto">
          <a:xfrm>
            <a:off x="4537097" y="271175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1188" y="1275491"/>
            <a:ext cx="784189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Home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76481" y="1275491"/>
            <a:ext cx="797013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9253" y="1275491"/>
            <a:ext cx="1571263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Collaboration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14033" y="1275491"/>
            <a:ext cx="121539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Anywhere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941403" y="4305205"/>
            <a:ext cx="8588266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endCxn id="12" idx="0"/>
          </p:cNvCxnSpPr>
          <p:nvPr/>
        </p:nvCxnSpPr>
        <p:spPr>
          <a:xfrm flipH="1">
            <a:off x="7324691" y="5526839"/>
            <a:ext cx="3994" cy="26433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41403" y="3493844"/>
            <a:ext cx="0" cy="82296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61829" y="3465790"/>
            <a:ext cx="0" cy="82296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24720" y="3493844"/>
            <a:ext cx="0" cy="1310518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29668" y="3493844"/>
            <a:ext cx="0" cy="822960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2044964" y="1628306"/>
            <a:ext cx="1920240" cy="192024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324871" y="1628306"/>
            <a:ext cx="1920240" cy="192024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81723" y="7772401"/>
            <a:ext cx="211795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Mobile Technology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644" y="1435858"/>
            <a:ext cx="2489467" cy="23572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57543" y="4738897"/>
            <a:ext cx="603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Evolving Workplace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0602200" y="1636462"/>
            <a:ext cx="1920240" cy="192024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05623" y="1275491"/>
            <a:ext cx="176522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600"/>
            </a:pPr>
            <a:r>
              <a:rPr lang="en-US" sz="1680" b="1" dirty="0">
                <a:solidFill>
                  <a:schemeClr val="bg2">
                    <a:lumMod val="75000"/>
                  </a:schemeClr>
                </a:solidFill>
              </a:rPr>
              <a:t>Clinical Spaces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421828" y="3470166"/>
            <a:ext cx="0" cy="82296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708" y="1636462"/>
            <a:ext cx="1920240" cy="192024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894" y="5925006"/>
            <a:ext cx="2032277" cy="1441022"/>
          </a:xfrm>
          <a:prstGeom prst="ellipse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6373616" y="5791169"/>
            <a:ext cx="1902149" cy="1902149"/>
          </a:xfrm>
          <a:prstGeom prst="ellipse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10 Small Home Office Ideas - This desk tucked under the stairs features a wrap around desk, two wall mounted shelves, and a small filing cabinet - all the essentials you need for a functional home offic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2272" y="4799593"/>
            <a:ext cx="1909541" cy="29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google sydne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111" y="4983085"/>
            <a:ext cx="4178162" cy="27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9836" y="7221892"/>
            <a:ext cx="6158268" cy="550508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080" dirty="0">
                <a:latin typeface="+mj-lt"/>
                <a:cs typeface="Arial" pitchFamily="34" charset="0"/>
              </a:rPr>
              <a:t>*Information provided by Bankrate &amp; Global Workplace Analytics. </a:t>
            </a:r>
            <a:br>
              <a:rPr lang="en-US" sz="1080" dirty="0">
                <a:latin typeface="+mj-lt"/>
                <a:cs typeface="Arial" pitchFamily="34" charset="0"/>
              </a:rPr>
            </a:br>
            <a:r>
              <a:rPr lang="en-US" sz="1080" dirty="0">
                <a:latin typeface="+mj-lt"/>
                <a:cs typeface="Arial" pitchFamily="34" charset="0"/>
              </a:rPr>
              <a:t>  The State of Telework in the U.S.</a:t>
            </a:r>
          </a:p>
        </p:txBody>
      </p:sp>
      <p:pic>
        <p:nvPicPr>
          <p:cNvPr id="7" name="Picture 2" descr="Image result for google offi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111" y="1371601"/>
            <a:ext cx="6069702" cy="36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950" y="4602013"/>
            <a:ext cx="1550788" cy="3843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Google Cambridge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950" y="7388092"/>
            <a:ext cx="1288640" cy="384309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pPr algn="r"/>
            <a:r>
              <a:rPr lang="en-US" sz="108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Google Sydney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386" y="7214019"/>
            <a:ext cx="1894376" cy="550508"/>
          </a:xfrm>
          <a:prstGeom prst="rect">
            <a:avLst/>
          </a:prstGeom>
          <a:noFill/>
        </p:spPr>
        <p:txBody>
          <a:bodyPr wrap="square" tIns="108000" bIns="108000" rtlCol="0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Home Office, </a:t>
            </a:r>
            <a:br>
              <a:rPr lang="en-US" sz="108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US" sz="108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HJR Architects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DD379F2-8878-D544-8AAB-D753D2AE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160" dirty="0"/>
              <a:t>Work Anywhere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61C1-76B1-AA44-8F96-D76BF848D7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5433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chemeClr val="accent2"/>
                </a:solidFill>
              </a:rPr>
              <a:t>Productivity Increases 15-55%</a:t>
            </a:r>
          </a:p>
          <a:p>
            <a:pPr marL="35433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160" dirty="0"/>
              <a:t>75% of teleworkers say they could continue to work in the event of a disaster compared with just 28% of non-teleworkers.</a:t>
            </a:r>
          </a:p>
          <a:p>
            <a:pPr marL="35433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chemeClr val="accent2"/>
                </a:solidFill>
              </a:rPr>
              <a:t>3.6 less sick days / year</a:t>
            </a:r>
          </a:p>
          <a:p>
            <a:pPr marL="35433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160" dirty="0"/>
              <a:t>14% of Americans have changed jobs to </a:t>
            </a:r>
            <a:br>
              <a:rPr lang="en-US" sz="2160" dirty="0"/>
            </a:br>
            <a:r>
              <a:rPr lang="en-US" sz="2160" dirty="0"/>
              <a:t>shorten commute.</a:t>
            </a:r>
          </a:p>
          <a:p>
            <a:pPr marL="35433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160" dirty="0"/>
              <a:t>75% of retirees want to continue to work if they have flexibility to enjoy retirement</a:t>
            </a:r>
          </a:p>
          <a:p>
            <a:pPr marL="0" indent="0">
              <a:buNone/>
            </a:pPr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20724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nnonpowerpoint">
  <a:themeElements>
    <a:clrScheme name="Custom 16">
      <a:dk1>
        <a:sysClr val="windowText" lastClr="000000"/>
      </a:dk1>
      <a:lt1>
        <a:sysClr val="window" lastClr="FFFFFF"/>
      </a:lt1>
      <a:dk2>
        <a:srgbClr val="C8102E"/>
      </a:dk2>
      <a:lt2>
        <a:srgbClr val="C1C6C8"/>
      </a:lt2>
      <a:accent1>
        <a:srgbClr val="006BA6"/>
      </a:accent1>
      <a:accent2>
        <a:srgbClr val="009CDE"/>
      </a:accent2>
      <a:accent3>
        <a:srgbClr val="49C5B1"/>
      </a:accent3>
      <a:accent4>
        <a:srgbClr val="009B77"/>
      </a:accent4>
      <a:accent5>
        <a:srgbClr val="7C878E"/>
      </a:accent5>
      <a:accent6>
        <a:srgbClr val="5B6770"/>
      </a:accent6>
      <a:hlink>
        <a:srgbClr val="A4343A"/>
      </a:hlink>
      <a:folHlink>
        <a:srgbClr val="0000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KP_Widescreen-Template.pptx" id="{C9972007-FC0B-4175-A81E-42FB104D71B8}" vid="{28D4B271-36A8-4A77-A34B-D19D4EA428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FKP_Widescreen-Template</Template>
  <TotalTime>4</TotalTime>
  <Words>1727</Words>
  <Application>Microsoft Office PowerPoint</Application>
  <PresentationFormat>Custom</PresentationFormat>
  <Paragraphs>639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ArcherPro Book</vt:lpstr>
      <vt:lpstr>Arial</vt:lpstr>
      <vt:lpstr>Brandon Text Regular</vt:lpstr>
      <vt:lpstr>Calibri</vt:lpstr>
      <vt:lpstr>Century Gothic</vt:lpstr>
      <vt:lpstr>Lucida Grande</vt:lpstr>
      <vt:lpstr>Wingdings</vt:lpstr>
      <vt:lpstr>cannonpowerpoint</vt:lpstr>
      <vt:lpstr>PowerPoint Presentation</vt:lpstr>
      <vt:lpstr>Workplace Evolution</vt:lpstr>
      <vt:lpstr>Timeline of Workplace</vt:lpstr>
      <vt:lpstr>PowerPoint Presentation</vt:lpstr>
      <vt:lpstr>PowerPoint Presentation</vt:lpstr>
      <vt:lpstr>PowerPoint Presentation</vt:lpstr>
      <vt:lpstr>The Importance of Generational Diversity</vt:lpstr>
      <vt:lpstr>PowerPoint Presentation</vt:lpstr>
      <vt:lpstr>Work Anywhere</vt:lpstr>
      <vt:lpstr>The Strategic Coalition: Space + HR + IT</vt:lpstr>
      <vt:lpstr>Types of Space within an Office</vt:lpstr>
      <vt:lpstr>Work Anywhere Options</vt:lpstr>
      <vt:lpstr>Primary Workspace</vt:lpstr>
      <vt:lpstr>Recruiting and Retaining Talent</vt:lpstr>
      <vt:lpstr>Student expectations in the workplace</vt:lpstr>
      <vt:lpstr>Benchmarking Data</vt:lpstr>
      <vt:lpstr>PowerPoint Presentation</vt:lpstr>
      <vt:lpstr>PowerPoint Presentation</vt:lpstr>
      <vt:lpstr>Healthcare Workplace</vt:lpstr>
      <vt:lpstr>Healthcare Facilities Benchmarking</vt:lpstr>
      <vt:lpstr>Healthcare Facilities Benchmarking</vt:lpstr>
      <vt:lpstr>Strategic Thoughts</vt:lpstr>
      <vt:lpstr>Workplace Change Management</vt:lpstr>
      <vt:lpstr>Questions?</vt:lpstr>
      <vt:lpstr>PowerPoint Presentation</vt:lpstr>
    </vt:vector>
  </TitlesOfParts>
  <Company>FKP Architects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Colette DeJean</dc:creator>
  <cp:lastModifiedBy>Colette DeJean</cp:lastModifiedBy>
  <cp:revision>2</cp:revision>
  <cp:lastPrinted>2015-05-08T19:18:03Z</cp:lastPrinted>
  <dcterms:created xsi:type="dcterms:W3CDTF">2018-04-26T02:16:06Z</dcterms:created>
  <dcterms:modified xsi:type="dcterms:W3CDTF">2018-04-26T02:20:06Z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ServerID">
    <vt:lpwstr>264fb21d-3616-42c5-9176-4636e2d605b9</vt:lpwstr>
  </property>
  <property fmtid="{D5CDD505-2E9C-101B-9397-08002B2CF9AE}" pid="3" name="Jive_VersionGuid">
    <vt:lpwstr>a98d9af0-6ae6-4f10-8431-89f8e4540b4d</vt:lpwstr>
  </property>
  <property fmtid="{D5CDD505-2E9C-101B-9397-08002B2CF9AE}" pid="4" name="Offisync_UniqueId">
    <vt:lpwstr>25547</vt:lpwstr>
  </property>
  <property fmtid="{D5CDD505-2E9C-101B-9397-08002B2CF9AE}" pid="5" name="Jive_LatestUserAccountName">
    <vt:lpwstr>tsutton</vt:lpwstr>
  </property>
  <property fmtid="{D5CDD505-2E9C-101B-9397-08002B2CF9AE}" pid="6" name="Offisync_ProviderInitializationData">
    <vt:lpwstr>https://cannondesign.jiveon.com</vt:lpwstr>
  </property>
  <property fmtid="{D5CDD505-2E9C-101B-9397-08002B2CF9AE}" pid="7" name="Offisync_UpdateToken">
    <vt:lpwstr>5</vt:lpwstr>
  </property>
</Properties>
</file>