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5" r:id="rId4"/>
    <p:sldId id="300" r:id="rId5"/>
    <p:sldId id="296" r:id="rId6"/>
    <p:sldId id="281" r:id="rId7"/>
    <p:sldId id="297" r:id="rId8"/>
    <p:sldId id="299" r:id="rId9"/>
    <p:sldId id="298" r:id="rId10"/>
    <p:sldId id="26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Kang" initials="CK" lastIdx="1" clrIdx="0">
    <p:extLst>
      <p:ext uri="{19B8F6BF-5375-455C-9EA6-DF929625EA0E}">
        <p15:presenceInfo xmlns:p15="http://schemas.microsoft.com/office/powerpoint/2012/main" xmlns="" userId="Christina K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19A1ED-371E-4359-97A1-B3B63B71BB3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101A1A-275A-49CC-BBF7-12B0E5DB0A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68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CFTE and RVU Targets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Dept of pediatrics, Stanford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6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2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Department Overview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CFTE Definitions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Sample CFTE Calculation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Clinical Workload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What is working and what isn’t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9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Dept of Peds at Stanford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Department faculty and staff are University employees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Our partnering hospital is Lucile Packard Children’s Hospital (LPCH)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Our funds flow arrangement is an payment per RVU from LPCH, while LPCH keeps collections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350 paid faculty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Annual consolidated budget of ~$230 million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Clinical practice is approximately 40% of Department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LPCH has 210 pediatric beds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89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</a:t>
            </a:r>
            <a:r>
              <a:rPr lang="en-US" dirty="0"/>
              <a:t>of </a:t>
            </a:r>
            <a:r>
              <a:rPr lang="en-US" dirty="0" smtClean="0"/>
              <a:t>Full Time Effort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u="sng" dirty="0" smtClean="0"/>
              <a:t>Salary </a:t>
            </a:r>
            <a:r>
              <a:rPr lang="en-US" u="sng" dirty="0"/>
              <a:t>Support</a:t>
            </a:r>
            <a:r>
              <a:rPr lang="en-US" dirty="0"/>
              <a:t>: </a:t>
            </a:r>
            <a:r>
              <a:rPr lang="en-US" i="1" dirty="0" smtClean="0"/>
              <a:t>Funded</a:t>
            </a:r>
            <a:r>
              <a:rPr lang="en-US" dirty="0" smtClean="0"/>
              <a:t> salary </a:t>
            </a:r>
            <a:r>
              <a:rPr lang="en-US" dirty="0"/>
              <a:t>support for research, education, administrative and non-billable clinical activities are intended to protect effort and subsequently reduce clinical effort or </a:t>
            </a:r>
            <a:r>
              <a:rPr lang="en-US" dirty="0" smtClean="0"/>
              <a:t>cFTE.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u="sng" dirty="0" smtClean="0"/>
              <a:t>Protected </a:t>
            </a:r>
            <a:r>
              <a:rPr lang="en-US" u="sng" dirty="0"/>
              <a:t>time</a:t>
            </a:r>
            <a:r>
              <a:rPr lang="en-US" dirty="0"/>
              <a:t>: </a:t>
            </a:r>
            <a:r>
              <a:rPr lang="en-US" i="1" dirty="0" smtClean="0"/>
              <a:t>Unfunded</a:t>
            </a:r>
            <a:r>
              <a:rPr lang="en-US" dirty="0" smtClean="0"/>
              <a:t> activities</a:t>
            </a:r>
            <a:r>
              <a:rPr lang="en-US" dirty="0"/>
              <a:t>, such as </a:t>
            </a:r>
            <a:r>
              <a:rPr lang="en-US" dirty="0" smtClean="0"/>
              <a:t>Department-supported academic time, teaching</a:t>
            </a:r>
            <a:r>
              <a:rPr lang="en-US" dirty="0"/>
              <a:t>, committee work, </a:t>
            </a:r>
            <a:r>
              <a:rPr lang="en-US" dirty="0" smtClean="0"/>
              <a:t>and </a:t>
            </a:r>
            <a:r>
              <a:rPr lang="en-US" dirty="0"/>
              <a:t>even some types of clinical </a:t>
            </a:r>
            <a:r>
              <a:rPr lang="en-US" dirty="0" smtClean="0"/>
              <a:t>care; loss </a:t>
            </a:r>
            <a:r>
              <a:rPr lang="en-US" dirty="0"/>
              <a:t>of these activities would harm our system.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u="sng" dirty="0" smtClean="0"/>
              <a:t>Clinical </a:t>
            </a:r>
            <a:r>
              <a:rPr lang="en-US" u="sng" dirty="0"/>
              <a:t>Activity</a:t>
            </a:r>
            <a:r>
              <a:rPr lang="en-US" dirty="0"/>
              <a:t>: Each </a:t>
            </a:r>
            <a:r>
              <a:rPr lang="en-US" dirty="0" smtClean="0"/>
              <a:t>division fulfills </a:t>
            </a:r>
            <a:r>
              <a:rPr lang="en-US" dirty="0"/>
              <a:t>all service </a:t>
            </a:r>
            <a:r>
              <a:rPr lang="en-US" dirty="0" smtClean="0"/>
              <a:t>obligations. Division chiefs and clinical </a:t>
            </a:r>
            <a:r>
              <a:rPr lang="en-US" dirty="0"/>
              <a:t>directors </a:t>
            </a:r>
            <a:r>
              <a:rPr lang="en-US" dirty="0" smtClean="0"/>
              <a:t>create </a:t>
            </a:r>
            <a:r>
              <a:rPr lang="en-US" dirty="0"/>
              <a:t>clinical schedules as demand dictates. Centrally, </a:t>
            </a:r>
            <a:r>
              <a:rPr lang="en-US" dirty="0" smtClean="0"/>
              <a:t>activity is measured against </a:t>
            </a:r>
            <a:r>
              <a:rPr lang="en-US" dirty="0"/>
              <a:t>RVU benchmarks, which provides an opportunity to earn incentives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73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CFTE is calculated based on funding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2641"/>
          </a:xfrm>
        </p:spPr>
        <p:txBody>
          <a:bodyPr>
            <a:normAutofit/>
          </a:bodyPr>
          <a:lstStyle/>
          <a:p>
            <a:r>
              <a:rPr lang="en-US" dirty="0"/>
              <a:t>We start with a 1.0  </a:t>
            </a:r>
            <a:r>
              <a:rPr lang="en-US" dirty="0" smtClean="0"/>
              <a:t>FTE and deduct all funded </a:t>
            </a:r>
            <a:r>
              <a:rPr lang="en-US" dirty="0"/>
              <a:t>support: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Hospital </a:t>
            </a:r>
            <a:r>
              <a:rPr lang="en-US" dirty="0"/>
              <a:t>Supported </a:t>
            </a:r>
            <a:r>
              <a:rPr lang="en-US" dirty="0" smtClean="0"/>
              <a:t>Non-Billable activity </a:t>
            </a:r>
            <a:r>
              <a:rPr lang="en-US" dirty="0"/>
              <a:t>(e.g</a:t>
            </a:r>
            <a:r>
              <a:rPr lang="en-US" dirty="0" smtClean="0"/>
              <a:t>. medical </a:t>
            </a:r>
            <a:r>
              <a:rPr lang="en-US" dirty="0"/>
              <a:t>direction, </a:t>
            </a:r>
            <a:r>
              <a:rPr lang="en-US" dirty="0" smtClean="0"/>
              <a:t>GME support, Epic support, quality improvement projects, fee for service clinical contracts,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Department </a:t>
            </a:r>
            <a:r>
              <a:rPr lang="en-US" dirty="0"/>
              <a:t>Supported </a:t>
            </a:r>
            <a:r>
              <a:rPr lang="en-US" dirty="0" smtClean="0"/>
              <a:t>Non-Billable </a:t>
            </a:r>
            <a:r>
              <a:rPr lang="en-US" dirty="0"/>
              <a:t>Activity (e.g</a:t>
            </a:r>
            <a:r>
              <a:rPr lang="en-US" dirty="0" smtClean="0"/>
              <a:t>. </a:t>
            </a:r>
            <a:r>
              <a:rPr lang="en-US" dirty="0"/>
              <a:t>Chief effort, Department </a:t>
            </a:r>
            <a:r>
              <a:rPr lang="en-US" dirty="0" smtClean="0"/>
              <a:t>roles, </a:t>
            </a:r>
            <a:r>
              <a:rPr lang="en-US" dirty="0"/>
              <a:t>etc</a:t>
            </a:r>
            <a:r>
              <a:rPr lang="en-US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Academic </a:t>
            </a:r>
            <a:r>
              <a:rPr lang="en-US" dirty="0"/>
              <a:t>and Administrative Support </a:t>
            </a:r>
            <a:r>
              <a:rPr lang="en-US" dirty="0" smtClean="0"/>
              <a:t>(e.g. sponsored </a:t>
            </a:r>
            <a:r>
              <a:rPr lang="en-US" dirty="0"/>
              <a:t>funding, gift funding, TECU </a:t>
            </a:r>
            <a:r>
              <a:rPr lang="en-US" dirty="0" smtClean="0"/>
              <a:t>teaching)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Leaves (e.g. sabbaticals</a:t>
            </a:r>
            <a:r>
              <a:rPr lang="en-US" dirty="0"/>
              <a:t>, CE leaves, disability leaves)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remaining FTE </a:t>
            </a:r>
            <a:r>
              <a:rPr lang="en-US" dirty="0"/>
              <a:t>is the CLINICAL </a:t>
            </a:r>
            <a:r>
              <a:rPr lang="en-US" dirty="0" smtClean="0"/>
              <a:t>FTE, which is used </a:t>
            </a:r>
            <a:r>
              <a:rPr lang="en-US" dirty="0"/>
              <a:t>to determine RVU target. </a:t>
            </a:r>
            <a:r>
              <a:rPr lang="en-US" dirty="0" smtClean="0"/>
              <a:t>Bonus = $50 per RVU over target.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93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CFTE is calculated based on funding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CFTE calculation: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remaining RVU-generating activity is the CFTE. The CFTE determines RVU target.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30" y="2381898"/>
            <a:ext cx="8272989" cy="26276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334386">
            <a:off x="5569268" y="4333875"/>
            <a:ext cx="11144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 </a:t>
            </a:r>
            <a:r>
              <a:rPr lang="en-US" dirty="0" smtClean="0"/>
              <a:t>CFTE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5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CFTE and Deployment</a:t>
            </a:r>
            <a:br>
              <a:rPr lang="en-US" dirty="0" smtClean="0"/>
            </a:br>
            <a:r>
              <a:rPr lang="en-US" sz="2400" dirty="0" smtClean="0"/>
              <a:t>sample division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Inpatient </a:t>
            </a:r>
            <a:r>
              <a:rPr lang="en-US" dirty="0"/>
              <a:t>Factor:  </a:t>
            </a:r>
            <a:r>
              <a:rPr lang="en-US" dirty="0" smtClean="0"/>
              <a:t>1.25x (a </a:t>
            </a:r>
            <a:r>
              <a:rPr lang="en-US" dirty="0"/>
              <a:t>week of service is worth 1.25 weeks)</a:t>
            </a:r>
          </a:p>
          <a:p>
            <a:r>
              <a:rPr lang="en-US" dirty="0"/>
              <a:t>Outpatient Factor:  0.125 </a:t>
            </a:r>
            <a:r>
              <a:rPr lang="en-US" dirty="0" smtClean="0"/>
              <a:t>FTE (a </a:t>
            </a:r>
            <a:r>
              <a:rPr lang="en-US" dirty="0"/>
              <a:t>half day session every week is 12.5% effort)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143" y="2272187"/>
            <a:ext cx="9547163" cy="2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6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Workload Factors</a:t>
            </a:r>
            <a:br>
              <a:rPr lang="en-US" dirty="0" smtClean="0"/>
            </a:br>
            <a:r>
              <a:rPr lang="en-US" sz="2400" dirty="0" smtClean="0"/>
              <a:t>inpatient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762" y="1798954"/>
            <a:ext cx="11180198" cy="432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43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works? What doesn’t?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What works?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Funding-based CFTE makes target setting objective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AAAP benchmarks have large sample sizes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AAAP survey is simple and clear.</a:t>
            </a:r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What doesn’t?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 all services can make their target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Adjusted our Adolescent Medicine target down 15% – arbitrary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Confusion around factors – example of 0.125 for each half day clinic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Lower threshold of 0.3 CFTE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Labor intensive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499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2263</TotalTime>
  <Words>431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CFTE and RVU Targets</vt:lpstr>
      <vt:lpstr>Where are we going today?</vt:lpstr>
      <vt:lpstr>Overview of Dept of Peds at Stanford</vt:lpstr>
      <vt:lpstr>Components of Full Time Effort</vt:lpstr>
      <vt:lpstr>CFTE is calculated based on funding</vt:lpstr>
      <vt:lpstr>CFTE is calculated based on funding</vt:lpstr>
      <vt:lpstr>CFTE and Deployment sample division</vt:lpstr>
      <vt:lpstr>Clinical Workload Factors inpatient</vt:lpstr>
      <vt:lpstr>What works? What doesn’t?</vt:lpstr>
      <vt:lpstr>Thank you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“Chalk Talk”</dc:title>
  <dc:creator>Mike Propst</dc:creator>
  <cp:lastModifiedBy>Jill Ackerman</cp:lastModifiedBy>
  <cp:revision>99</cp:revision>
  <cp:lastPrinted>2017-09-13T18:28:57Z</cp:lastPrinted>
  <dcterms:created xsi:type="dcterms:W3CDTF">2017-01-20T20:42:21Z</dcterms:created>
  <dcterms:modified xsi:type="dcterms:W3CDTF">2017-09-21T15:09:03Z</dcterms:modified>
</cp:coreProperties>
</file>