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3" r:id="rId2"/>
    <p:sldId id="257" r:id="rId3"/>
    <p:sldId id="258" r:id="rId4"/>
    <p:sldId id="271" r:id="rId5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A400"/>
    <a:srgbClr val="FFFFFF"/>
    <a:srgbClr val="0B4B99"/>
    <a:srgbClr val="005CB9"/>
    <a:srgbClr val="007480"/>
    <a:srgbClr val="FFAF04"/>
    <a:srgbClr val="C08500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54932" autoAdjust="0"/>
  </p:normalViewPr>
  <p:slideViewPr>
    <p:cSldViewPr snapToGrid="0">
      <p:cViewPr varScale="1">
        <p:scale>
          <a:sx n="160" d="100"/>
          <a:sy n="160" d="100"/>
        </p:scale>
        <p:origin x="-252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064" y="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8D05874-49FC-44CE-A203-B2EB6CCD111B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89"/>
            <a:ext cx="3038475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989"/>
            <a:ext cx="3038475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DD46234-057B-42C2-881B-D7D838405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34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640F038-86C9-4333-A754-D29B974022D1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5790"/>
            <a:ext cx="5607050" cy="4183380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989"/>
            <a:ext cx="3038475" cy="464820"/>
          </a:xfrm>
          <a:prstGeom prst="rect">
            <a:avLst/>
          </a:prstGeom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0C6E05C-9675-4871-98C5-813E91BCB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475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776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5,900 FTEs (6,800 total employees) -- 5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largest employer in KC</a:t>
            </a:r>
          </a:p>
          <a:p>
            <a:r>
              <a:rPr lang="en-US" altLang="en-US" dirty="0" smtClean="0"/>
              <a:t>400 + employed medical staff  -- one of the larger pediatric faculties in the U.S.</a:t>
            </a:r>
          </a:p>
          <a:p>
            <a:r>
              <a:rPr lang="en-US" altLang="en-US" dirty="0" smtClean="0"/>
              <a:t>More than 700 medical staff members (includes community physicians with privileges)</a:t>
            </a:r>
          </a:p>
          <a:p>
            <a:r>
              <a:rPr lang="en-US" altLang="en-US" dirty="0" smtClean="0"/>
              <a:t> A training center for pediatric doctors. This requires us to always be on the cutting edge offering the latest, most up-to-date education for the students, residents and fellows.</a:t>
            </a:r>
          </a:p>
          <a:p>
            <a:r>
              <a:rPr lang="en-US" altLang="en-US" dirty="0" smtClean="0"/>
              <a:t>Allied Health Professionals include Lab, Pharmacy, Radiology, PT/OT, Child Life, Social work, Respiratory Therapy, and Bio-Med staff.</a:t>
            </a:r>
          </a:p>
          <a:p>
            <a:r>
              <a:rPr lang="en-US" altLang="en-US" dirty="0" smtClean="0"/>
              <a:t>One of the largest Child Life staffs -- 50 members – Very much a passion of our CEO</a:t>
            </a:r>
          </a:p>
          <a:p>
            <a:r>
              <a:rPr lang="en-US" altLang="en-US" dirty="0" smtClean="0"/>
              <a:t> Child Life is the department that helps make the hospital more comfortable, easier to understand for patients and families.  </a:t>
            </a:r>
          </a:p>
          <a:p>
            <a:r>
              <a:rPr lang="en-US" altLang="en-US" dirty="0" smtClean="0"/>
              <a:t>-- Tries to reduce the stress and worry that may come with being in the hospital or from being ill. </a:t>
            </a:r>
          </a:p>
          <a:p>
            <a:r>
              <a:rPr lang="en-US" altLang="en-US" dirty="0" smtClean="0"/>
              <a:t>-- Helps children deal with their feelings, thoughts, and questions. </a:t>
            </a:r>
          </a:p>
          <a:p>
            <a:r>
              <a:rPr lang="en-US" altLang="en-US" dirty="0" smtClean="0"/>
              <a:t>-- Helps children learn and grow while still in the hospital. </a:t>
            </a:r>
          </a:p>
          <a:p>
            <a:r>
              <a:rPr lang="en-US" altLang="en-US" dirty="0" smtClean="0"/>
              <a:t>Nearly 1,000 volunteers … an example of the abundant community support we receive … and our need for volunteers continues to grow with opportunities to play games with kids, help in our new Chapel and others.</a:t>
            </a:r>
          </a:p>
          <a:p>
            <a:r>
              <a:rPr lang="en-US" alt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6E05C-9675-4871-98C5-813E91BCB57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92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dirty="0" smtClean="0"/>
              <a:t>Approximately 6,300 FTEs (more than 8,000 total employees) -- 5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largest employer in KC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700 + faculty members and academic positions with UMKC</a:t>
            </a:r>
            <a:r>
              <a:rPr lang="en-US" altLang="en-US" dirty="0" smtClean="0"/>
              <a:t> -- one of the larger pediatric faculties in the U.S.</a:t>
            </a:r>
          </a:p>
          <a:p>
            <a:r>
              <a:rPr lang="en-US" altLang="en-US" dirty="0" smtClean="0"/>
              <a:t>More than 750 medical staff members (includes community physicians with privileges)</a:t>
            </a:r>
          </a:p>
          <a:p>
            <a:r>
              <a:rPr lang="en-US" altLang="en-US" dirty="0" smtClean="0"/>
              <a:t> A training center for pediatric doctors. This requires us to always be on the cutting edge offering the latest, most up-to-date education for the students, residents and fellows.</a:t>
            </a:r>
          </a:p>
          <a:p>
            <a:r>
              <a:rPr lang="en-US" altLang="en-US" dirty="0" smtClean="0"/>
              <a:t>Allied Health Professionals include Lab, Pharmacy, Radiology, PT/OT, Child Life, Social work, Respiratory Therapy, and Bio-Med staff.</a:t>
            </a:r>
          </a:p>
          <a:p>
            <a:r>
              <a:rPr lang="en-US" altLang="en-US" dirty="0" smtClean="0"/>
              <a:t>One of the largest Child Life staffs -- 50 members – Very much a passion of our CEO</a:t>
            </a:r>
          </a:p>
          <a:p>
            <a:r>
              <a:rPr lang="en-US" altLang="en-US" dirty="0" smtClean="0"/>
              <a:t> Child Life is the department that helps make the hospital more comfortable, easier to understand for patients and families.  </a:t>
            </a:r>
          </a:p>
          <a:p>
            <a:r>
              <a:rPr lang="en-US" altLang="en-US" dirty="0" smtClean="0"/>
              <a:t>-- Tries to reduce the stress and worry that may come with being in the hospital or from being ill. </a:t>
            </a:r>
          </a:p>
          <a:p>
            <a:r>
              <a:rPr lang="en-US" altLang="en-US" dirty="0" smtClean="0"/>
              <a:t>-- Helps children deal with their feelings, thoughts, and questions. </a:t>
            </a:r>
          </a:p>
          <a:p>
            <a:r>
              <a:rPr lang="en-US" altLang="en-US" dirty="0" smtClean="0"/>
              <a:t>-- Helps children learn and grow while still in the hospital. </a:t>
            </a:r>
          </a:p>
          <a:p>
            <a:r>
              <a:rPr lang="en-US" altLang="en-US" dirty="0" smtClean="0"/>
              <a:t>More than 900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volunteers … an example of the abundant community support we receive … and our need for volunteers continues to grow with opportunities to play games with kids, help in our new Chapel and others.</a:t>
            </a:r>
          </a:p>
          <a:p>
            <a:r>
              <a:rPr lang="en-US" alt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6E05C-9675-4871-98C5-813E91BCB57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85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C6E05C-9675-4871-98C5-813E91BCB57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21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794876" y="3964524"/>
            <a:ext cx="892860" cy="109151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3044536" y="4788478"/>
            <a:ext cx="22663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900" dirty="0">
                <a:solidFill>
                  <a:srgbClr val="FFFFFF"/>
                </a:solidFill>
              </a:rPr>
              <a:t>© The Children's Mercy Hospital </a:t>
            </a:r>
            <a:r>
              <a:rPr lang="en-US" altLang="en-US" sz="900" dirty="0" smtClean="0">
                <a:solidFill>
                  <a:srgbClr val="FFFFFF"/>
                </a:solidFill>
              </a:rPr>
              <a:t>2017</a:t>
            </a:r>
            <a:endParaRPr lang="en-US" altLang="en-US" sz="9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352" y="2000250"/>
            <a:ext cx="7927848" cy="13167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49927" y="197982"/>
            <a:ext cx="7994073" cy="1407414"/>
          </a:xfrm>
          <a:prstGeom prst="rect">
            <a:avLst/>
          </a:prstGeom>
        </p:spPr>
        <p:txBody>
          <a:bodyPr anchor="ctr" anchorCtr="0"/>
          <a:lstStyle>
            <a:lvl1pPr algn="l">
              <a:defRPr b="1" i="0" baseline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mercy_arrow_124.png"/>
          <p:cNvPicPr>
            <a:picLocks noChangeAspect="1"/>
          </p:cNvPicPr>
          <p:nvPr userDrawn="1"/>
        </p:nvPicPr>
        <p:blipFill>
          <a:blip r:embed="rId3" cstate="print"/>
          <a:srcRect l="42966"/>
          <a:stretch>
            <a:fillRect/>
          </a:stretch>
        </p:blipFill>
        <p:spPr>
          <a:xfrm>
            <a:off x="0" y="88371"/>
            <a:ext cx="1117370" cy="1532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Magnet Recognition Logo BW [png]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27295" y="4144292"/>
            <a:ext cx="1068237" cy="868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MED_1C_white-stacked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01184" y="4427390"/>
            <a:ext cx="914324" cy="572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229600" cy="857250"/>
          </a:xfrm>
          <a:prstGeom prst="rect">
            <a:avLst/>
          </a:prstGeom>
        </p:spPr>
        <p:txBody>
          <a:bodyPr anchor="ctr" anchorCtr="0"/>
          <a:lstStyle>
            <a:lvl1pPr>
              <a:defRPr b="1" baseline="0">
                <a:solidFill>
                  <a:srgbClr val="EEA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775"/>
            <a:ext cx="8229600" cy="343852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lang="en-US" sz="32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Font typeface="Arial" charset="0"/>
              <a:defRPr lang="en-US" sz="28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Font typeface="Arial" charset="0"/>
              <a:defRPr lang="en-US" sz="24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Font typeface="Arial" charset="0"/>
              <a:defRPr lang="en-US" sz="20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Font typeface="Arial" charset="0"/>
              <a:defRPr lang="en-US" sz="180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099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>
                <a:solidFill>
                  <a:srgbClr val="FFFFFF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539" y="3293110"/>
            <a:ext cx="7772400" cy="276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128693"/>
            <a:ext cx="7848600" cy="30547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85725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EEA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200151"/>
            <a:ext cx="4343400" cy="3394472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2400">
                <a:solidFill>
                  <a:schemeClr val="bg2"/>
                </a:solidFill>
              </a:defRPr>
            </a:lvl1pPr>
            <a:lvl2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2000">
                <a:solidFill>
                  <a:schemeClr val="bg2"/>
                </a:solidFill>
              </a:defRPr>
            </a:lvl2pPr>
            <a:lvl3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bg2"/>
                </a:solidFill>
              </a:defRPr>
            </a:lvl3pPr>
            <a:lvl4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1600">
                <a:solidFill>
                  <a:schemeClr val="bg2"/>
                </a:solidFill>
              </a:defRPr>
            </a:lvl4pPr>
            <a:lvl5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14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914900" y="1200538"/>
            <a:ext cx="3733800" cy="337146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85725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EEA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0743" y="1200151"/>
            <a:ext cx="4343400" cy="3394472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2400">
                <a:solidFill>
                  <a:schemeClr val="bg2"/>
                </a:solidFill>
              </a:defRPr>
            </a:lvl1pPr>
            <a:lvl2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2000">
                <a:solidFill>
                  <a:schemeClr val="bg2"/>
                </a:solidFill>
              </a:defRPr>
            </a:lvl2pPr>
            <a:lvl3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bg2"/>
                </a:solidFill>
              </a:defRPr>
            </a:lvl3pPr>
            <a:lvl4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1600">
                <a:solidFill>
                  <a:schemeClr val="bg2"/>
                </a:solidFill>
              </a:defRPr>
            </a:lvl4pPr>
            <a:lvl5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14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24543" y="1200538"/>
            <a:ext cx="3733800" cy="337146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04787"/>
            <a:ext cx="2870200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EEA4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04787"/>
            <a:ext cx="5111750" cy="4399870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2800">
                <a:solidFill>
                  <a:schemeClr val="bg2"/>
                </a:solidFill>
              </a:defRPr>
            </a:lvl1pPr>
            <a:lvl2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2400">
                <a:solidFill>
                  <a:schemeClr val="bg2"/>
                </a:solidFill>
              </a:defRPr>
            </a:lvl2pPr>
            <a:lvl3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2000">
                <a:solidFill>
                  <a:schemeClr val="bg2"/>
                </a:solidFill>
              </a:defRPr>
            </a:lvl3pPr>
            <a:lvl4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bg2"/>
                </a:solidFill>
              </a:defRPr>
            </a:lvl4pPr>
            <a:lvl5pPr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defRPr sz="16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347472" indent="-347472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rgbClr val="EEA4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"/>
            <a:ext cx="5486400" cy="336280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73" y="124460"/>
            <a:ext cx="8229600" cy="85725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EEA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144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EEA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204"/>
            <a:ext cx="4040188" cy="312062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1200"/>
              </a:spcBef>
              <a:defRPr sz="2400">
                <a:solidFill>
                  <a:schemeClr val="bg2"/>
                </a:solidFill>
              </a:defRPr>
            </a:lvl1pPr>
            <a:lvl2pPr>
              <a:lnSpc>
                <a:spcPct val="114000"/>
              </a:lnSpc>
              <a:spcBef>
                <a:spcPts val="1200"/>
              </a:spcBef>
              <a:defRPr sz="2200">
                <a:solidFill>
                  <a:schemeClr val="bg2"/>
                </a:solidFill>
              </a:defRPr>
            </a:lvl2pPr>
            <a:lvl3pPr>
              <a:lnSpc>
                <a:spcPct val="114000"/>
              </a:lnSpc>
              <a:spcBef>
                <a:spcPts val="1200"/>
              </a:spcBef>
              <a:defRPr sz="2200">
                <a:solidFill>
                  <a:schemeClr val="bg2"/>
                </a:solidFill>
              </a:defRPr>
            </a:lvl3pPr>
            <a:lvl4pPr>
              <a:lnSpc>
                <a:spcPct val="114000"/>
              </a:lnSpc>
              <a:spcBef>
                <a:spcPts val="1200"/>
              </a:spcBef>
              <a:defRPr sz="2200">
                <a:solidFill>
                  <a:schemeClr val="bg2"/>
                </a:solidFill>
              </a:defRPr>
            </a:lvl4pPr>
            <a:lvl5pPr>
              <a:lnSpc>
                <a:spcPct val="114000"/>
              </a:lnSpc>
              <a:spcBef>
                <a:spcPts val="1200"/>
              </a:spcBef>
              <a:defRPr sz="22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2144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EEA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2204"/>
            <a:ext cx="4041775" cy="312062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1200"/>
              </a:spcBef>
              <a:defRPr sz="2400">
                <a:solidFill>
                  <a:schemeClr val="bg2"/>
                </a:solidFill>
              </a:defRPr>
            </a:lvl1pPr>
            <a:lvl2pPr>
              <a:lnSpc>
                <a:spcPct val="114000"/>
              </a:lnSpc>
              <a:spcBef>
                <a:spcPts val="1200"/>
              </a:spcBef>
              <a:defRPr sz="2200">
                <a:solidFill>
                  <a:schemeClr val="bg2"/>
                </a:solidFill>
              </a:defRPr>
            </a:lvl2pPr>
            <a:lvl3pPr>
              <a:lnSpc>
                <a:spcPct val="114000"/>
              </a:lnSpc>
              <a:spcBef>
                <a:spcPts val="1200"/>
              </a:spcBef>
              <a:defRPr sz="2200">
                <a:solidFill>
                  <a:schemeClr val="bg2"/>
                </a:solidFill>
              </a:defRPr>
            </a:lvl3pPr>
            <a:lvl4pPr>
              <a:lnSpc>
                <a:spcPct val="114000"/>
              </a:lnSpc>
              <a:spcBef>
                <a:spcPts val="1200"/>
              </a:spcBef>
              <a:defRPr sz="2200">
                <a:solidFill>
                  <a:schemeClr val="bg2"/>
                </a:solidFill>
              </a:defRPr>
            </a:lvl4pPr>
            <a:lvl5pPr>
              <a:lnSpc>
                <a:spcPct val="114000"/>
              </a:lnSpc>
              <a:spcBef>
                <a:spcPts val="1200"/>
              </a:spcBef>
              <a:defRPr sz="22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CMH_Kansas_City_rev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 bwMode="auto">
          <a:xfrm>
            <a:off x="244692" y="4409603"/>
            <a:ext cx="2360928" cy="4904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25049" y="472137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48B7E34-8FFA-452F-95A5-DABFFDC48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9" r:id="rId2"/>
    <p:sldLayoutId id="2147484760" r:id="rId3"/>
    <p:sldLayoutId id="2147484761" r:id="rId4"/>
    <p:sldLayoutId id="2147484762" r:id="rId5"/>
    <p:sldLayoutId id="2147484763" r:id="rId6"/>
    <p:sldLayoutId id="2147484764" r:id="rId7"/>
    <p:sldLayoutId id="2147484765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FAF0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AF04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AF04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AF04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AF04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48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4000"/>
        </a:lnSpc>
        <a:spcBef>
          <a:spcPts val="1200"/>
        </a:spcBef>
        <a:spcAft>
          <a:spcPct val="0"/>
        </a:spcAft>
        <a:buFont typeface="Arial" charset="0"/>
        <a:buChar char="–"/>
        <a:defRPr sz="2800" kern="1200">
          <a:solidFill>
            <a:srgbClr val="00748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48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48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4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143575" y="210174"/>
            <a:ext cx="7994073" cy="140741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Salary Survey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/>
              <a:t>2017/2018 Dates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7010400" y="4721225"/>
            <a:ext cx="2133600" cy="274638"/>
          </a:xfrm>
        </p:spPr>
        <p:txBody>
          <a:bodyPr/>
          <a:lstStyle/>
          <a:p>
            <a:fld id="{348B7E34-8FFA-452F-95A5-DABFFDC4883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0109" y="1961848"/>
            <a:ext cx="868186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 Survey </a:t>
            </a:r>
            <a:r>
              <a:rPr lang="en-US" dirty="0">
                <a:solidFill>
                  <a:schemeClr val="bg2"/>
                </a:solidFill>
              </a:rPr>
              <a:t>will open sometime next week, the week of September 25</a:t>
            </a:r>
            <a:r>
              <a:rPr lang="en-US" baseline="30000" dirty="0">
                <a:solidFill>
                  <a:schemeClr val="bg2"/>
                </a:solidFill>
              </a:rPr>
              <a:t>th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pPr marL="731520" lvl="1" indent="-457200"/>
            <a:endParaRPr lang="en-US" dirty="0">
              <a:solidFill>
                <a:schemeClr val="bg2"/>
              </a:solidFill>
            </a:endParaRP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Deadline to submit data will be November 17</a:t>
            </a:r>
            <a:r>
              <a:rPr lang="en-US" baseline="30000" dirty="0">
                <a:solidFill>
                  <a:schemeClr val="bg2"/>
                </a:solidFill>
              </a:rPr>
              <a:t>th</a:t>
            </a:r>
            <a:r>
              <a:rPr lang="en-US" dirty="0">
                <a:solidFill>
                  <a:schemeClr val="bg2"/>
                </a:solidFill>
              </a:rPr>
              <a:t>.  Data window will </a:t>
            </a:r>
            <a:endParaRPr lang="en-US" dirty="0" smtClean="0">
              <a:solidFill>
                <a:schemeClr val="bg2"/>
              </a:solidFill>
            </a:endParaRPr>
          </a:p>
          <a:p>
            <a:pPr marL="731520" lvl="1" indent="-457200"/>
            <a:r>
              <a:rPr lang="en-US" dirty="0" smtClean="0">
                <a:solidFill>
                  <a:schemeClr val="bg2"/>
                </a:solidFill>
              </a:rPr>
              <a:t>	close </a:t>
            </a:r>
            <a:r>
              <a:rPr lang="en-US" dirty="0">
                <a:solidFill>
                  <a:schemeClr val="bg2"/>
                </a:solidFill>
              </a:rPr>
              <a:t>on December 1</a:t>
            </a:r>
            <a:r>
              <a:rPr lang="en-US" baseline="30000" dirty="0">
                <a:solidFill>
                  <a:schemeClr val="bg2"/>
                </a:solidFill>
              </a:rPr>
              <a:t>st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  <a:p>
            <a:pPr marL="731520" lvl="1" indent="-457200"/>
            <a:endParaRPr lang="en-US" dirty="0">
              <a:solidFill>
                <a:schemeClr val="bg2"/>
              </a:solidFill>
            </a:endParaRP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Survey data will be distributed at the end of January or early February 2018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</a:rPr>
              <a:t>New This Year!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19100" y="1200151"/>
            <a:ext cx="7993380" cy="3394472"/>
          </a:xfrm>
        </p:spPr>
        <p:txBody>
          <a:bodyPr/>
          <a:lstStyle/>
          <a:p>
            <a:pPr marL="539496" indent="-457200">
              <a:buFont typeface="Arial" panose="020B0604020202020204" pitchFamily="34" charset="0"/>
              <a:buChar char="•"/>
            </a:pPr>
            <a:r>
              <a:rPr lang="en-US" sz="1800" dirty="0"/>
              <a:t>Collecting salary information for Department Administrator</a:t>
            </a:r>
          </a:p>
          <a:p>
            <a:pPr marL="539496" indent="-457200">
              <a:buFont typeface="Arial" panose="020B0604020202020204" pitchFamily="34" charset="0"/>
              <a:buChar char="•"/>
            </a:pPr>
            <a:r>
              <a:rPr lang="en-US" sz="1800" dirty="0"/>
              <a:t>Definition – the administrative and business leader for the Department of Pediatrics</a:t>
            </a:r>
          </a:p>
          <a:p>
            <a:pPr marL="539496" indent="-457200">
              <a:buFont typeface="Arial" panose="020B0604020202020204" pitchFamily="34" charset="0"/>
              <a:buChar char="•"/>
            </a:pPr>
            <a:r>
              <a:rPr lang="en-US" sz="1800" dirty="0"/>
              <a:t>Leadership and responsibility for financial, human resource, and operations of Department </a:t>
            </a:r>
          </a:p>
          <a:p>
            <a:pPr marL="539496" indent="-457200">
              <a:buFont typeface="Arial" panose="020B0604020202020204" pitchFamily="34" charset="0"/>
              <a:buChar char="•"/>
            </a:pPr>
            <a:r>
              <a:rPr lang="en-US" sz="1800" dirty="0"/>
              <a:t>Partner with Department Chair to set the strategic direction of the Department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6922"/>
            <a:ext cx="8229600" cy="85725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Discussion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1"/>
          <p:cNvSpPr>
            <a:spLocks noGrp="1"/>
          </p:cNvSpPr>
          <p:nvPr>
            <p:ph sz="half" idx="1"/>
          </p:nvPr>
        </p:nvSpPr>
        <p:spPr>
          <a:xfrm>
            <a:off x="419100" y="1200151"/>
            <a:ext cx="7993380" cy="3394472"/>
          </a:xfrm>
        </p:spPr>
        <p:txBody>
          <a:bodyPr/>
          <a:lstStyle/>
          <a:p>
            <a:pPr marL="539496" indent="-457200">
              <a:buFont typeface="Arial" panose="020B0604020202020204" pitchFamily="34" charset="0"/>
              <a:buChar char="•"/>
            </a:pPr>
            <a:r>
              <a:rPr lang="en-US" sz="2000" dirty="0"/>
              <a:t>Roles at each university and hospital are unique</a:t>
            </a:r>
          </a:p>
          <a:p>
            <a:pPr marL="539496" indent="-457200">
              <a:buFont typeface="Arial" panose="020B0604020202020204" pitchFamily="34" charset="0"/>
              <a:buChar char="•"/>
            </a:pPr>
            <a:r>
              <a:rPr lang="en-US" sz="2000" dirty="0"/>
              <a:t>Employers and employment arrangements are unique</a:t>
            </a:r>
          </a:p>
          <a:p>
            <a:pPr marL="539496" indent="-457200">
              <a:buFont typeface="Arial" panose="020B0604020202020204" pitchFamily="34" charset="0"/>
              <a:buChar char="•"/>
            </a:pPr>
            <a:r>
              <a:rPr lang="en-US" sz="2000" dirty="0"/>
              <a:t>Some department administrators have more or less responsibilities than others</a:t>
            </a:r>
          </a:p>
          <a:p>
            <a:pPr marL="539496" indent="-457200">
              <a:buFont typeface="Arial" panose="020B0604020202020204" pitchFamily="34" charset="0"/>
              <a:buChar char="•"/>
            </a:pPr>
            <a:r>
              <a:rPr lang="en-US" sz="2000" dirty="0"/>
              <a:t>Ultimately, will be the data be valuable or useful?</a:t>
            </a:r>
          </a:p>
          <a:p>
            <a:pPr marL="0" indent="0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B7E34-8FFA-452F-95A5-DABFFDC488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3665327" y="1996284"/>
            <a:ext cx="2847730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MH">
      <a:dk1>
        <a:srgbClr val="0072C6"/>
      </a:dk1>
      <a:lt1>
        <a:srgbClr val="EDA900"/>
      </a:lt1>
      <a:dk2>
        <a:srgbClr val="FFFFFF"/>
      </a:dk2>
      <a:lt2>
        <a:srgbClr val="FFFFFF"/>
      </a:lt2>
      <a:accent1>
        <a:srgbClr val="C126B8"/>
      </a:accent1>
      <a:accent2>
        <a:srgbClr val="E19BDF"/>
      </a:accent2>
      <a:accent3>
        <a:srgbClr val="FFD03E"/>
      </a:accent3>
      <a:accent4>
        <a:srgbClr val="3FAE29"/>
      </a:accent4>
      <a:accent5>
        <a:srgbClr val="A3D55D"/>
      </a:accent5>
      <a:accent6>
        <a:srgbClr val="FF6B0B"/>
      </a:accent6>
      <a:hlink>
        <a:srgbClr val="EDA900"/>
      </a:hlink>
      <a:folHlink>
        <a:srgbClr val="33309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0170701_Transforming Outcomes-Blue solid_16x9" id="{FF113475-12B4-4416-A8BC-5218A469FE37}" vid="{DA0DE849-8FE1-4E29-A264-63182CD482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20170701_Transforming Outcomes-Blue solid_16x9</Template>
  <TotalTime>235</TotalTime>
  <Words>578</Words>
  <Application>Microsoft Office PowerPoint</Application>
  <PresentationFormat>On-screen Show (16:9)</PresentationFormat>
  <Paragraphs>49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Salary Survey 2017/2018 Dates</vt:lpstr>
      <vt:lpstr>New This Year!</vt:lpstr>
      <vt:lpstr>Discussion</vt:lpstr>
      <vt:lpstr>Slide 4</vt:lpstr>
    </vt:vector>
  </TitlesOfParts>
  <Company>CMH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Salary Survey 2017/2018 Dates</dc:title>
  <dc:creator>Curran, Jack, D</dc:creator>
  <cp:lastModifiedBy>Jill Ackerman</cp:lastModifiedBy>
  <cp:revision>2</cp:revision>
  <dcterms:created xsi:type="dcterms:W3CDTF">2017-09-19T17:52:56Z</dcterms:created>
  <dcterms:modified xsi:type="dcterms:W3CDTF">2017-09-21T15:11:15Z</dcterms:modified>
</cp:coreProperties>
</file>