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56454-7D29-4711-BC0B-582BB52946A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7F63BB-EF4D-4970-ABA4-8DBC2635222C}">
      <dgm:prSet phldrT="[Text]"/>
      <dgm:spPr/>
      <dgm:t>
        <a:bodyPr/>
        <a:lstStyle/>
        <a:p>
          <a:r>
            <a:rPr lang="en-US" dirty="0" smtClean="0"/>
            <a:t>Non </a:t>
          </a:r>
          <a:r>
            <a:rPr lang="en-US" dirty="0" err="1" smtClean="0"/>
            <a:t>wRVU</a:t>
          </a:r>
          <a:r>
            <a:rPr lang="en-US" dirty="0" smtClean="0"/>
            <a:t> activities</a:t>
          </a:r>
          <a:endParaRPr lang="en-US" dirty="0"/>
        </a:p>
      </dgm:t>
    </dgm:pt>
    <dgm:pt modelId="{AFC24B57-95E3-4EA8-88B6-E6F45780D3C2}" type="parTrans" cxnId="{E268D3E6-549A-495C-AA34-F48FECA259CD}">
      <dgm:prSet/>
      <dgm:spPr/>
      <dgm:t>
        <a:bodyPr/>
        <a:lstStyle/>
        <a:p>
          <a:endParaRPr lang="en-US"/>
        </a:p>
      </dgm:t>
    </dgm:pt>
    <dgm:pt modelId="{57FD4259-36D8-4EB9-989E-961BF091565A}" type="sibTrans" cxnId="{E268D3E6-549A-495C-AA34-F48FECA259CD}">
      <dgm:prSet/>
      <dgm:spPr/>
      <dgm:t>
        <a:bodyPr/>
        <a:lstStyle/>
        <a:p>
          <a:endParaRPr lang="en-US"/>
        </a:p>
      </dgm:t>
    </dgm:pt>
    <dgm:pt modelId="{A0D2AE78-830B-4D64-A3BB-30282236F175}">
      <dgm:prSet phldrT="[Text]"/>
      <dgm:spPr/>
      <dgm:t>
        <a:bodyPr/>
        <a:lstStyle/>
        <a:p>
          <a:r>
            <a:rPr lang="en-US" dirty="0" smtClean="0"/>
            <a:t>Indirect care</a:t>
          </a:r>
          <a:endParaRPr lang="en-US" dirty="0"/>
        </a:p>
      </dgm:t>
    </dgm:pt>
    <dgm:pt modelId="{129CA385-76F1-4B4F-A1D2-02C82A776F67}" type="parTrans" cxnId="{8EF4CAA3-3921-4D39-8AE0-F640F462B50F}">
      <dgm:prSet/>
      <dgm:spPr/>
      <dgm:t>
        <a:bodyPr/>
        <a:lstStyle/>
        <a:p>
          <a:endParaRPr lang="en-US"/>
        </a:p>
      </dgm:t>
    </dgm:pt>
    <dgm:pt modelId="{484C9BD7-3E13-4F97-BD9F-36E9CCCFD8E4}" type="sibTrans" cxnId="{8EF4CAA3-3921-4D39-8AE0-F640F462B50F}">
      <dgm:prSet/>
      <dgm:spPr/>
      <dgm:t>
        <a:bodyPr/>
        <a:lstStyle/>
        <a:p>
          <a:endParaRPr lang="en-US"/>
        </a:p>
      </dgm:t>
    </dgm:pt>
    <dgm:pt modelId="{885E04F1-27C7-491B-964B-CB5668BC33D8}">
      <dgm:prSet phldrT="[Text]"/>
      <dgm:spPr/>
      <dgm:t>
        <a:bodyPr/>
        <a:lstStyle/>
        <a:p>
          <a:r>
            <a:rPr lang="en-US" dirty="0" smtClean="0"/>
            <a:t>Team productivity</a:t>
          </a:r>
          <a:endParaRPr lang="en-US" dirty="0"/>
        </a:p>
      </dgm:t>
    </dgm:pt>
    <dgm:pt modelId="{2DCF4A99-4237-43B7-97C7-A8140E168B6C}" type="parTrans" cxnId="{2AFCA2CD-044C-491E-86BA-CCD6C0F80393}">
      <dgm:prSet/>
      <dgm:spPr/>
      <dgm:t>
        <a:bodyPr/>
        <a:lstStyle/>
        <a:p>
          <a:endParaRPr lang="en-US"/>
        </a:p>
      </dgm:t>
    </dgm:pt>
    <dgm:pt modelId="{92496652-0613-46F5-9953-CA88CF23EB23}" type="sibTrans" cxnId="{2AFCA2CD-044C-491E-86BA-CCD6C0F80393}">
      <dgm:prSet/>
      <dgm:spPr/>
      <dgm:t>
        <a:bodyPr/>
        <a:lstStyle/>
        <a:p>
          <a:endParaRPr lang="en-US"/>
        </a:p>
      </dgm:t>
    </dgm:pt>
    <dgm:pt modelId="{F1CF45CE-5400-4787-BD45-20771FE18593}">
      <dgm:prSet phldrT="[Text]"/>
      <dgm:spPr/>
      <dgm:t>
        <a:bodyPr/>
        <a:lstStyle/>
        <a:p>
          <a:r>
            <a:rPr lang="en-US" dirty="0" smtClean="0"/>
            <a:t>Benchmark adjustments</a:t>
          </a:r>
          <a:endParaRPr lang="en-US" dirty="0"/>
        </a:p>
      </dgm:t>
    </dgm:pt>
    <dgm:pt modelId="{A83BF726-443E-4857-9B79-6B9857B41621}" type="parTrans" cxnId="{64A5E0DF-D9CE-447C-BAC6-0339F3382C84}">
      <dgm:prSet/>
      <dgm:spPr/>
      <dgm:t>
        <a:bodyPr/>
        <a:lstStyle/>
        <a:p>
          <a:endParaRPr lang="en-US"/>
        </a:p>
      </dgm:t>
    </dgm:pt>
    <dgm:pt modelId="{B0BA0F8C-43A6-4B09-B5DC-3A29337275AC}" type="sibTrans" cxnId="{64A5E0DF-D9CE-447C-BAC6-0339F3382C84}">
      <dgm:prSet/>
      <dgm:spPr/>
      <dgm:t>
        <a:bodyPr/>
        <a:lstStyle/>
        <a:p>
          <a:endParaRPr lang="en-US"/>
        </a:p>
      </dgm:t>
    </dgm:pt>
    <dgm:pt modelId="{9D2423D4-F8DD-435D-81F5-A2857756B640}">
      <dgm:prSet phldrT="[Text]"/>
      <dgm:spPr/>
      <dgm:t>
        <a:bodyPr/>
        <a:lstStyle/>
        <a:p>
          <a:r>
            <a:rPr lang="en-US" dirty="0" smtClean="0"/>
            <a:t>FFS vs Population Health impact</a:t>
          </a:r>
          <a:endParaRPr lang="en-US" dirty="0"/>
        </a:p>
      </dgm:t>
    </dgm:pt>
    <dgm:pt modelId="{7F56FC78-EE8C-42E9-8239-3F4A31495F94}" type="parTrans" cxnId="{5E9DC9EC-4094-4B53-A046-A7CA5754DF59}">
      <dgm:prSet/>
      <dgm:spPr/>
      <dgm:t>
        <a:bodyPr/>
        <a:lstStyle/>
        <a:p>
          <a:endParaRPr lang="en-US"/>
        </a:p>
      </dgm:t>
    </dgm:pt>
    <dgm:pt modelId="{72C5F360-20CE-4515-BB66-97F046296AE7}" type="sibTrans" cxnId="{5E9DC9EC-4094-4B53-A046-A7CA5754DF59}">
      <dgm:prSet/>
      <dgm:spPr/>
      <dgm:t>
        <a:bodyPr/>
        <a:lstStyle/>
        <a:p>
          <a:endParaRPr lang="en-US"/>
        </a:p>
      </dgm:t>
    </dgm:pt>
    <dgm:pt modelId="{D28B34AD-2096-4419-B0A1-256A6C9B07C1}">
      <dgm:prSet/>
      <dgm:spPr/>
      <dgm:t>
        <a:bodyPr/>
        <a:lstStyle/>
        <a:p>
          <a:r>
            <a:rPr lang="en-US" dirty="0" smtClean="0"/>
            <a:t>Outreach</a:t>
          </a:r>
          <a:endParaRPr lang="en-US" dirty="0"/>
        </a:p>
      </dgm:t>
    </dgm:pt>
    <dgm:pt modelId="{6CDD9BDD-8363-48C8-81E0-A6F6E80A59B6}" type="parTrans" cxnId="{4ABA0A2B-5F02-48BD-A440-3B8307309F83}">
      <dgm:prSet/>
      <dgm:spPr/>
      <dgm:t>
        <a:bodyPr/>
        <a:lstStyle/>
        <a:p>
          <a:endParaRPr lang="en-US"/>
        </a:p>
      </dgm:t>
    </dgm:pt>
    <dgm:pt modelId="{94FE1E1C-0CF4-484F-B0D1-7D4A1D9F980B}" type="sibTrans" cxnId="{4ABA0A2B-5F02-48BD-A440-3B8307309F83}">
      <dgm:prSet/>
      <dgm:spPr/>
      <dgm:t>
        <a:bodyPr/>
        <a:lstStyle/>
        <a:p>
          <a:endParaRPr lang="en-US"/>
        </a:p>
      </dgm:t>
    </dgm:pt>
    <dgm:pt modelId="{768DFECD-E903-42B1-816A-9124B55F4997}">
      <dgm:prSet/>
      <dgm:spPr/>
      <dgm:t>
        <a:bodyPr/>
        <a:lstStyle/>
        <a:p>
          <a:r>
            <a:rPr lang="en-US" dirty="0" smtClean="0"/>
            <a:t>Downstream referral impact</a:t>
          </a:r>
          <a:endParaRPr lang="en-US" dirty="0"/>
        </a:p>
      </dgm:t>
    </dgm:pt>
    <dgm:pt modelId="{261BB521-06DE-446A-B2E6-5D4FD8116CA1}" type="parTrans" cxnId="{29F4F933-279B-4B88-92EE-8D8C33D258D9}">
      <dgm:prSet/>
      <dgm:spPr/>
      <dgm:t>
        <a:bodyPr/>
        <a:lstStyle/>
        <a:p>
          <a:endParaRPr lang="en-US"/>
        </a:p>
      </dgm:t>
    </dgm:pt>
    <dgm:pt modelId="{27A0A768-16D9-4124-BD4F-353E348DF865}" type="sibTrans" cxnId="{29F4F933-279B-4B88-92EE-8D8C33D258D9}">
      <dgm:prSet/>
      <dgm:spPr/>
      <dgm:t>
        <a:bodyPr/>
        <a:lstStyle/>
        <a:p>
          <a:endParaRPr lang="en-US"/>
        </a:p>
      </dgm:t>
    </dgm:pt>
    <dgm:pt modelId="{23EA9D73-FDBA-42FA-B053-DDA64A821EF4}" type="pres">
      <dgm:prSet presAssocID="{32956454-7D29-4711-BC0B-582BB52946A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2AB72-28D2-4771-A72D-6405751BCC4C}" type="pres">
      <dgm:prSet presAssocID="{137F63BB-EF4D-4970-ABA4-8DBC2635222C}" presName="node" presStyleLbl="node1" presStyleIdx="0" presStyleCnt="7" custLinFactNeighborX="-4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075F9-4552-4B72-A006-8A25C9FF7AAA}" type="pres">
      <dgm:prSet presAssocID="{57FD4259-36D8-4EB9-989E-961BF091565A}" presName="sibTrans" presStyleCnt="0"/>
      <dgm:spPr/>
    </dgm:pt>
    <dgm:pt modelId="{B6FBD555-6CD3-4778-8076-74BC768BE97E}" type="pres">
      <dgm:prSet presAssocID="{A0D2AE78-830B-4D64-A3BB-30282236F17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0BFEF-FEA7-4343-AB32-5ECE4D42D019}" type="pres">
      <dgm:prSet presAssocID="{484C9BD7-3E13-4F97-BD9F-36E9CCCFD8E4}" presName="sibTrans" presStyleCnt="0"/>
      <dgm:spPr/>
    </dgm:pt>
    <dgm:pt modelId="{76B4B7B0-7B35-4445-AA6D-B32FB383D0F3}" type="pres">
      <dgm:prSet presAssocID="{885E04F1-27C7-491B-964B-CB5668BC33D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6EB40-AA47-4531-BB1B-EBCC2BC67DB2}" type="pres">
      <dgm:prSet presAssocID="{92496652-0613-46F5-9953-CA88CF23EB23}" presName="sibTrans" presStyleCnt="0"/>
      <dgm:spPr/>
    </dgm:pt>
    <dgm:pt modelId="{34A6B510-78CE-47EF-9521-0F805422EAB1}" type="pres">
      <dgm:prSet presAssocID="{F1CF45CE-5400-4787-BD45-20771FE1859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1D883-7AB4-4A4B-9468-224C8A49B07D}" type="pres">
      <dgm:prSet presAssocID="{B0BA0F8C-43A6-4B09-B5DC-3A29337275AC}" presName="sibTrans" presStyleCnt="0"/>
      <dgm:spPr/>
    </dgm:pt>
    <dgm:pt modelId="{933FA2A5-A937-4F2C-842C-1DD4D885AD86}" type="pres">
      <dgm:prSet presAssocID="{9D2423D4-F8DD-435D-81F5-A2857756B64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76A59-2A38-4698-A675-FF822BC4A6CC}" type="pres">
      <dgm:prSet presAssocID="{72C5F360-20CE-4515-BB66-97F046296AE7}" presName="sibTrans" presStyleCnt="0"/>
      <dgm:spPr/>
    </dgm:pt>
    <dgm:pt modelId="{20F67903-DF1F-4ED0-86EE-642DD2F022D1}" type="pres">
      <dgm:prSet presAssocID="{D28B34AD-2096-4419-B0A1-256A6C9B07C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98003-E52E-4036-AAA4-2B6F1A2DFB2B}" type="pres">
      <dgm:prSet presAssocID="{94FE1E1C-0CF4-484F-B0D1-7D4A1D9F980B}" presName="sibTrans" presStyleCnt="0"/>
      <dgm:spPr/>
    </dgm:pt>
    <dgm:pt modelId="{2F8796C9-0207-4D60-8265-6CBDFF458F50}" type="pres">
      <dgm:prSet presAssocID="{768DFECD-E903-42B1-816A-9124B55F499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F8DB11-8306-4ACE-8FF6-48F1E68B6D8C}" type="presOf" srcId="{32956454-7D29-4711-BC0B-582BB52946A2}" destId="{23EA9D73-FDBA-42FA-B053-DDA64A821EF4}" srcOrd="0" destOrd="0" presId="urn:microsoft.com/office/officeart/2005/8/layout/default"/>
    <dgm:cxn modelId="{F0C6C033-6DBA-470B-878B-CC965A5EA183}" type="presOf" srcId="{A0D2AE78-830B-4D64-A3BB-30282236F175}" destId="{B6FBD555-6CD3-4778-8076-74BC768BE97E}" srcOrd="0" destOrd="0" presId="urn:microsoft.com/office/officeart/2005/8/layout/default"/>
    <dgm:cxn modelId="{4ABA0A2B-5F02-48BD-A440-3B8307309F83}" srcId="{32956454-7D29-4711-BC0B-582BB52946A2}" destId="{D28B34AD-2096-4419-B0A1-256A6C9B07C1}" srcOrd="5" destOrd="0" parTransId="{6CDD9BDD-8363-48C8-81E0-A6F6E80A59B6}" sibTransId="{94FE1E1C-0CF4-484F-B0D1-7D4A1D9F980B}"/>
    <dgm:cxn modelId="{7E1FA38A-8C40-4C72-A3E6-DD567026D032}" type="presOf" srcId="{F1CF45CE-5400-4787-BD45-20771FE18593}" destId="{34A6B510-78CE-47EF-9521-0F805422EAB1}" srcOrd="0" destOrd="0" presId="urn:microsoft.com/office/officeart/2005/8/layout/default"/>
    <dgm:cxn modelId="{E268D3E6-549A-495C-AA34-F48FECA259CD}" srcId="{32956454-7D29-4711-BC0B-582BB52946A2}" destId="{137F63BB-EF4D-4970-ABA4-8DBC2635222C}" srcOrd="0" destOrd="0" parTransId="{AFC24B57-95E3-4EA8-88B6-E6F45780D3C2}" sibTransId="{57FD4259-36D8-4EB9-989E-961BF091565A}"/>
    <dgm:cxn modelId="{5E9DC9EC-4094-4B53-A046-A7CA5754DF59}" srcId="{32956454-7D29-4711-BC0B-582BB52946A2}" destId="{9D2423D4-F8DD-435D-81F5-A2857756B640}" srcOrd="4" destOrd="0" parTransId="{7F56FC78-EE8C-42E9-8239-3F4A31495F94}" sibTransId="{72C5F360-20CE-4515-BB66-97F046296AE7}"/>
    <dgm:cxn modelId="{0A7F8F59-2BBA-49DC-BCF2-471A61B6B1FE}" type="presOf" srcId="{885E04F1-27C7-491B-964B-CB5668BC33D8}" destId="{76B4B7B0-7B35-4445-AA6D-B32FB383D0F3}" srcOrd="0" destOrd="0" presId="urn:microsoft.com/office/officeart/2005/8/layout/default"/>
    <dgm:cxn modelId="{64A5E0DF-D9CE-447C-BAC6-0339F3382C84}" srcId="{32956454-7D29-4711-BC0B-582BB52946A2}" destId="{F1CF45CE-5400-4787-BD45-20771FE18593}" srcOrd="3" destOrd="0" parTransId="{A83BF726-443E-4857-9B79-6B9857B41621}" sibTransId="{B0BA0F8C-43A6-4B09-B5DC-3A29337275AC}"/>
    <dgm:cxn modelId="{DC477512-85A3-4EE2-B00C-822E06173745}" type="presOf" srcId="{768DFECD-E903-42B1-816A-9124B55F4997}" destId="{2F8796C9-0207-4D60-8265-6CBDFF458F50}" srcOrd="0" destOrd="0" presId="urn:microsoft.com/office/officeart/2005/8/layout/default"/>
    <dgm:cxn modelId="{8EF4CAA3-3921-4D39-8AE0-F640F462B50F}" srcId="{32956454-7D29-4711-BC0B-582BB52946A2}" destId="{A0D2AE78-830B-4D64-A3BB-30282236F175}" srcOrd="1" destOrd="0" parTransId="{129CA385-76F1-4B4F-A1D2-02C82A776F67}" sibTransId="{484C9BD7-3E13-4F97-BD9F-36E9CCCFD8E4}"/>
    <dgm:cxn modelId="{29F4F933-279B-4B88-92EE-8D8C33D258D9}" srcId="{32956454-7D29-4711-BC0B-582BB52946A2}" destId="{768DFECD-E903-42B1-816A-9124B55F4997}" srcOrd="6" destOrd="0" parTransId="{261BB521-06DE-446A-B2E6-5D4FD8116CA1}" sibTransId="{27A0A768-16D9-4124-BD4F-353E348DF865}"/>
    <dgm:cxn modelId="{A4A7961E-154F-4C6F-932B-04E48B9E7800}" type="presOf" srcId="{137F63BB-EF4D-4970-ABA4-8DBC2635222C}" destId="{26E2AB72-28D2-4771-A72D-6405751BCC4C}" srcOrd="0" destOrd="0" presId="urn:microsoft.com/office/officeart/2005/8/layout/default"/>
    <dgm:cxn modelId="{D19BB9D3-C14C-49FA-9BBF-F168730B91C6}" type="presOf" srcId="{9D2423D4-F8DD-435D-81F5-A2857756B640}" destId="{933FA2A5-A937-4F2C-842C-1DD4D885AD86}" srcOrd="0" destOrd="0" presId="urn:microsoft.com/office/officeart/2005/8/layout/default"/>
    <dgm:cxn modelId="{27E8BAB4-810C-4731-8380-57210E58E947}" type="presOf" srcId="{D28B34AD-2096-4419-B0A1-256A6C9B07C1}" destId="{20F67903-DF1F-4ED0-86EE-642DD2F022D1}" srcOrd="0" destOrd="0" presId="urn:microsoft.com/office/officeart/2005/8/layout/default"/>
    <dgm:cxn modelId="{2AFCA2CD-044C-491E-86BA-CCD6C0F80393}" srcId="{32956454-7D29-4711-BC0B-582BB52946A2}" destId="{885E04F1-27C7-491B-964B-CB5668BC33D8}" srcOrd="2" destOrd="0" parTransId="{2DCF4A99-4237-43B7-97C7-A8140E168B6C}" sibTransId="{92496652-0613-46F5-9953-CA88CF23EB23}"/>
    <dgm:cxn modelId="{CBAE22AA-F672-46E5-A714-FA79970D82CB}" type="presParOf" srcId="{23EA9D73-FDBA-42FA-B053-DDA64A821EF4}" destId="{26E2AB72-28D2-4771-A72D-6405751BCC4C}" srcOrd="0" destOrd="0" presId="urn:microsoft.com/office/officeart/2005/8/layout/default"/>
    <dgm:cxn modelId="{597C2412-A433-43F7-B74B-8D3070DBAE4C}" type="presParOf" srcId="{23EA9D73-FDBA-42FA-B053-DDA64A821EF4}" destId="{1BF075F9-4552-4B72-A006-8A25C9FF7AAA}" srcOrd="1" destOrd="0" presId="urn:microsoft.com/office/officeart/2005/8/layout/default"/>
    <dgm:cxn modelId="{8F39388E-A58F-4E71-B5FC-FD9C19995475}" type="presParOf" srcId="{23EA9D73-FDBA-42FA-B053-DDA64A821EF4}" destId="{B6FBD555-6CD3-4778-8076-74BC768BE97E}" srcOrd="2" destOrd="0" presId="urn:microsoft.com/office/officeart/2005/8/layout/default"/>
    <dgm:cxn modelId="{27CABEFF-BF5F-4382-8AB0-3DE31944705D}" type="presParOf" srcId="{23EA9D73-FDBA-42FA-B053-DDA64A821EF4}" destId="{E870BFEF-FEA7-4343-AB32-5ECE4D42D019}" srcOrd="3" destOrd="0" presId="urn:microsoft.com/office/officeart/2005/8/layout/default"/>
    <dgm:cxn modelId="{B01C4AD6-3DD2-4052-9EE5-14445BF08187}" type="presParOf" srcId="{23EA9D73-FDBA-42FA-B053-DDA64A821EF4}" destId="{76B4B7B0-7B35-4445-AA6D-B32FB383D0F3}" srcOrd="4" destOrd="0" presId="urn:microsoft.com/office/officeart/2005/8/layout/default"/>
    <dgm:cxn modelId="{C2702364-AE24-43B9-8485-FED76CC921C8}" type="presParOf" srcId="{23EA9D73-FDBA-42FA-B053-DDA64A821EF4}" destId="{A386EB40-AA47-4531-BB1B-EBCC2BC67DB2}" srcOrd="5" destOrd="0" presId="urn:microsoft.com/office/officeart/2005/8/layout/default"/>
    <dgm:cxn modelId="{E98A72B6-330D-47D9-9523-FEDE0793CBC7}" type="presParOf" srcId="{23EA9D73-FDBA-42FA-B053-DDA64A821EF4}" destId="{34A6B510-78CE-47EF-9521-0F805422EAB1}" srcOrd="6" destOrd="0" presId="urn:microsoft.com/office/officeart/2005/8/layout/default"/>
    <dgm:cxn modelId="{86B5E381-4768-414E-9DF3-F54D15596BBF}" type="presParOf" srcId="{23EA9D73-FDBA-42FA-B053-DDA64A821EF4}" destId="{3D21D883-7AB4-4A4B-9468-224C8A49B07D}" srcOrd="7" destOrd="0" presId="urn:microsoft.com/office/officeart/2005/8/layout/default"/>
    <dgm:cxn modelId="{801FE416-7174-40BC-BF46-62DB790389E2}" type="presParOf" srcId="{23EA9D73-FDBA-42FA-B053-DDA64A821EF4}" destId="{933FA2A5-A937-4F2C-842C-1DD4D885AD86}" srcOrd="8" destOrd="0" presId="urn:microsoft.com/office/officeart/2005/8/layout/default"/>
    <dgm:cxn modelId="{5CCEB0DE-A3FA-4368-BD1E-9E988791B57F}" type="presParOf" srcId="{23EA9D73-FDBA-42FA-B053-DDA64A821EF4}" destId="{C7E76A59-2A38-4698-A675-FF822BC4A6CC}" srcOrd="9" destOrd="0" presId="urn:microsoft.com/office/officeart/2005/8/layout/default"/>
    <dgm:cxn modelId="{48E68160-B90F-4FE3-9243-239F1AD8880D}" type="presParOf" srcId="{23EA9D73-FDBA-42FA-B053-DDA64A821EF4}" destId="{20F67903-DF1F-4ED0-86EE-642DD2F022D1}" srcOrd="10" destOrd="0" presId="urn:microsoft.com/office/officeart/2005/8/layout/default"/>
    <dgm:cxn modelId="{8F2FB513-E148-49B8-8438-4632B6C940BB}" type="presParOf" srcId="{23EA9D73-FDBA-42FA-B053-DDA64A821EF4}" destId="{AD998003-E52E-4036-AAA4-2B6F1A2DFB2B}" srcOrd="11" destOrd="0" presId="urn:microsoft.com/office/officeart/2005/8/layout/default"/>
    <dgm:cxn modelId="{236CACC2-9720-482A-B45F-F5B15B9B5ABA}" type="presParOf" srcId="{23EA9D73-FDBA-42FA-B053-DDA64A821EF4}" destId="{2F8796C9-0207-4D60-8265-6CBDFF458F5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EF050-B7E3-499F-84DD-0DF2A8254D1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DA3E66-B828-43D9-81E6-D4DA06D6910E}">
      <dgm:prSet phldrT="[Text]"/>
      <dgm:spPr/>
      <dgm:t>
        <a:bodyPr/>
        <a:lstStyle/>
        <a:p>
          <a:r>
            <a:rPr lang="en-US" dirty="0" smtClean="0"/>
            <a:t>Definitions (CE vs Phys Scientist)</a:t>
          </a:r>
          <a:endParaRPr lang="en-US" dirty="0"/>
        </a:p>
      </dgm:t>
    </dgm:pt>
    <dgm:pt modelId="{A378068B-62A6-4D17-9C8E-F52230DA2B35}" type="parTrans" cxnId="{337785FF-AED2-445B-A04F-BF17AD1102B6}">
      <dgm:prSet/>
      <dgm:spPr/>
      <dgm:t>
        <a:bodyPr/>
        <a:lstStyle/>
        <a:p>
          <a:endParaRPr lang="en-US"/>
        </a:p>
      </dgm:t>
    </dgm:pt>
    <dgm:pt modelId="{EF90B2FA-F976-4E53-85FF-EDCD6913CE5A}" type="sibTrans" cxnId="{337785FF-AED2-445B-A04F-BF17AD1102B6}">
      <dgm:prSet/>
      <dgm:spPr/>
      <dgm:t>
        <a:bodyPr/>
        <a:lstStyle/>
        <a:p>
          <a:endParaRPr lang="en-US"/>
        </a:p>
      </dgm:t>
    </dgm:pt>
    <dgm:pt modelId="{D11B58AD-FB03-48F6-BC48-2239C8557E63}">
      <dgm:prSet phldrT="[Text]"/>
      <dgm:spPr/>
      <dgm:t>
        <a:bodyPr/>
        <a:lstStyle/>
        <a:p>
          <a:r>
            <a:rPr lang="en-US" dirty="0" smtClean="0"/>
            <a:t>Unfunded research effort</a:t>
          </a:r>
          <a:endParaRPr lang="en-US" dirty="0"/>
        </a:p>
      </dgm:t>
    </dgm:pt>
    <dgm:pt modelId="{7C1EDD0C-9FD0-4237-8460-DA996C8E1200}" type="parTrans" cxnId="{AEBC84D5-7CD0-4D40-9E73-4B8F2B42BA0A}">
      <dgm:prSet/>
      <dgm:spPr/>
      <dgm:t>
        <a:bodyPr/>
        <a:lstStyle/>
        <a:p>
          <a:endParaRPr lang="en-US"/>
        </a:p>
      </dgm:t>
    </dgm:pt>
    <dgm:pt modelId="{E00FE38E-1239-4B07-B7AC-CBE7644521C7}" type="sibTrans" cxnId="{AEBC84D5-7CD0-4D40-9E73-4B8F2B42BA0A}">
      <dgm:prSet/>
      <dgm:spPr/>
      <dgm:t>
        <a:bodyPr/>
        <a:lstStyle/>
        <a:p>
          <a:endParaRPr lang="en-US"/>
        </a:p>
      </dgm:t>
    </dgm:pt>
    <dgm:pt modelId="{16760EBA-7B91-4FCB-9680-8F6F6652739D}">
      <dgm:prSet phldrT="[Text]"/>
      <dgm:spPr/>
      <dgm:t>
        <a:bodyPr/>
        <a:lstStyle/>
        <a:p>
          <a:r>
            <a:rPr lang="en-US" dirty="0" smtClean="0"/>
            <a:t>Initial track assignments</a:t>
          </a:r>
          <a:endParaRPr lang="en-US" dirty="0"/>
        </a:p>
      </dgm:t>
    </dgm:pt>
    <dgm:pt modelId="{1649CE19-B230-4F4E-950B-D10043D94DC9}" type="parTrans" cxnId="{ED97C385-034C-4DD9-9E6D-B030A4B84A1B}">
      <dgm:prSet/>
      <dgm:spPr/>
      <dgm:t>
        <a:bodyPr/>
        <a:lstStyle/>
        <a:p>
          <a:endParaRPr lang="en-US"/>
        </a:p>
      </dgm:t>
    </dgm:pt>
    <dgm:pt modelId="{5A9952EE-412B-4576-9A67-00D6E1D30612}" type="sibTrans" cxnId="{ED97C385-034C-4DD9-9E6D-B030A4B84A1B}">
      <dgm:prSet/>
      <dgm:spPr/>
      <dgm:t>
        <a:bodyPr/>
        <a:lstStyle/>
        <a:p>
          <a:endParaRPr lang="en-US"/>
        </a:p>
      </dgm:t>
    </dgm:pt>
    <dgm:pt modelId="{70039E68-8B16-4034-922C-81F76F644683}">
      <dgm:prSet phldrT="[Text]"/>
      <dgm:spPr/>
      <dgm:t>
        <a:bodyPr/>
        <a:lstStyle/>
        <a:p>
          <a:r>
            <a:rPr lang="en-US" dirty="0" smtClean="0"/>
            <a:t>Academic vs Research time</a:t>
          </a:r>
          <a:endParaRPr lang="en-US" dirty="0"/>
        </a:p>
      </dgm:t>
    </dgm:pt>
    <dgm:pt modelId="{12A6F787-A3AD-4E95-BA6E-A8E97E5EEB10}" type="parTrans" cxnId="{41A7AFA1-C09E-4EBA-89B6-A5B4FCC770F6}">
      <dgm:prSet/>
      <dgm:spPr/>
      <dgm:t>
        <a:bodyPr/>
        <a:lstStyle/>
        <a:p>
          <a:endParaRPr lang="en-US"/>
        </a:p>
      </dgm:t>
    </dgm:pt>
    <dgm:pt modelId="{8EB2A294-A038-4904-8EBA-79BF060B2BE1}" type="sibTrans" cxnId="{41A7AFA1-C09E-4EBA-89B6-A5B4FCC770F6}">
      <dgm:prSet/>
      <dgm:spPr/>
      <dgm:t>
        <a:bodyPr/>
        <a:lstStyle/>
        <a:p>
          <a:endParaRPr lang="en-US"/>
        </a:p>
      </dgm:t>
    </dgm:pt>
    <dgm:pt modelId="{0F98439A-9404-450F-B47B-B53E5FF75C06}">
      <dgm:prSet phldrT="[Text]"/>
      <dgm:spPr/>
      <dgm:t>
        <a:bodyPr/>
        <a:lstStyle/>
        <a:p>
          <a:r>
            <a:rPr lang="en-US" dirty="0" smtClean="0"/>
            <a:t>Junior Research faculty</a:t>
          </a:r>
          <a:endParaRPr lang="en-US" dirty="0"/>
        </a:p>
      </dgm:t>
    </dgm:pt>
    <dgm:pt modelId="{6FE7E073-A236-4807-B242-5E68913B51C6}" type="parTrans" cxnId="{F9DE6780-DA3E-4365-83AA-01946F419351}">
      <dgm:prSet/>
      <dgm:spPr/>
      <dgm:t>
        <a:bodyPr/>
        <a:lstStyle/>
        <a:p>
          <a:endParaRPr lang="en-US"/>
        </a:p>
      </dgm:t>
    </dgm:pt>
    <dgm:pt modelId="{C7009DB4-FBEF-42F0-A3B5-D0021BBA6AE6}" type="sibTrans" cxnId="{F9DE6780-DA3E-4365-83AA-01946F419351}">
      <dgm:prSet/>
      <dgm:spPr/>
      <dgm:t>
        <a:bodyPr/>
        <a:lstStyle/>
        <a:p>
          <a:endParaRPr lang="en-US"/>
        </a:p>
      </dgm:t>
    </dgm:pt>
    <dgm:pt modelId="{535CE950-55CC-4DBD-B402-46E504430166}" type="pres">
      <dgm:prSet presAssocID="{ACCEF050-B7E3-499F-84DD-0DF2A8254D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E80A72-E73F-4FF4-85A1-AD0C0B1E8D9D}" type="pres">
      <dgm:prSet presAssocID="{8DDA3E66-B828-43D9-81E6-D4DA06D6910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6B8EF-3C9D-4628-A994-A2FB4FE9B881}" type="pres">
      <dgm:prSet presAssocID="{EF90B2FA-F976-4E53-85FF-EDCD6913CE5A}" presName="sibTrans" presStyleCnt="0"/>
      <dgm:spPr/>
    </dgm:pt>
    <dgm:pt modelId="{3463CF3B-6E8D-4985-A75C-A80E05647DEB}" type="pres">
      <dgm:prSet presAssocID="{D11B58AD-FB03-48F6-BC48-2239C8557E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ACBE6-4ED7-4049-AA29-845C737385A9}" type="pres">
      <dgm:prSet presAssocID="{E00FE38E-1239-4B07-B7AC-CBE7644521C7}" presName="sibTrans" presStyleCnt="0"/>
      <dgm:spPr/>
    </dgm:pt>
    <dgm:pt modelId="{5C4C1018-2BE9-4F56-869E-351CDCA0F24A}" type="pres">
      <dgm:prSet presAssocID="{16760EBA-7B91-4FCB-9680-8F6F6652739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AE743-7AA5-4A07-AE9A-837059624F5C}" type="pres">
      <dgm:prSet presAssocID="{5A9952EE-412B-4576-9A67-00D6E1D30612}" presName="sibTrans" presStyleCnt="0"/>
      <dgm:spPr/>
    </dgm:pt>
    <dgm:pt modelId="{8291091E-9236-4F02-AA05-298D359BF758}" type="pres">
      <dgm:prSet presAssocID="{70039E68-8B16-4034-922C-81F76F6446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012AC-3556-42A0-A590-7B870FD9D7D3}" type="pres">
      <dgm:prSet presAssocID="{8EB2A294-A038-4904-8EBA-79BF060B2BE1}" presName="sibTrans" presStyleCnt="0"/>
      <dgm:spPr/>
    </dgm:pt>
    <dgm:pt modelId="{E62E7F61-D094-4AC9-AF2E-E05485F9B278}" type="pres">
      <dgm:prSet presAssocID="{0F98439A-9404-450F-B47B-B53E5FF75C06}" presName="node" presStyleLbl="node1" presStyleIdx="4" presStyleCnt="5" custLinFactNeighborX="-1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10865-70EE-4103-9FA7-2E5C3744B8DE}" type="presOf" srcId="{ACCEF050-B7E3-499F-84DD-0DF2A8254D17}" destId="{535CE950-55CC-4DBD-B402-46E504430166}" srcOrd="0" destOrd="0" presId="urn:microsoft.com/office/officeart/2005/8/layout/default"/>
    <dgm:cxn modelId="{41A7AFA1-C09E-4EBA-89B6-A5B4FCC770F6}" srcId="{ACCEF050-B7E3-499F-84DD-0DF2A8254D17}" destId="{70039E68-8B16-4034-922C-81F76F644683}" srcOrd="3" destOrd="0" parTransId="{12A6F787-A3AD-4E95-BA6E-A8E97E5EEB10}" sibTransId="{8EB2A294-A038-4904-8EBA-79BF060B2BE1}"/>
    <dgm:cxn modelId="{1A48E29F-B322-4358-BE2F-FCB807169ACB}" type="presOf" srcId="{D11B58AD-FB03-48F6-BC48-2239C8557E63}" destId="{3463CF3B-6E8D-4985-A75C-A80E05647DEB}" srcOrd="0" destOrd="0" presId="urn:microsoft.com/office/officeart/2005/8/layout/default"/>
    <dgm:cxn modelId="{D22829EB-3C0B-490B-AC96-0BC80A8C0231}" type="presOf" srcId="{16760EBA-7B91-4FCB-9680-8F6F6652739D}" destId="{5C4C1018-2BE9-4F56-869E-351CDCA0F24A}" srcOrd="0" destOrd="0" presId="urn:microsoft.com/office/officeart/2005/8/layout/default"/>
    <dgm:cxn modelId="{032C2FAA-8705-4B31-88B0-D335F6001B38}" type="presOf" srcId="{8DDA3E66-B828-43D9-81E6-D4DA06D6910E}" destId="{D9E80A72-E73F-4FF4-85A1-AD0C0B1E8D9D}" srcOrd="0" destOrd="0" presId="urn:microsoft.com/office/officeart/2005/8/layout/default"/>
    <dgm:cxn modelId="{337785FF-AED2-445B-A04F-BF17AD1102B6}" srcId="{ACCEF050-B7E3-499F-84DD-0DF2A8254D17}" destId="{8DDA3E66-B828-43D9-81E6-D4DA06D6910E}" srcOrd="0" destOrd="0" parTransId="{A378068B-62A6-4D17-9C8E-F52230DA2B35}" sibTransId="{EF90B2FA-F976-4E53-85FF-EDCD6913CE5A}"/>
    <dgm:cxn modelId="{A9524DA4-3382-4287-A73F-FEA9E4CCFB60}" type="presOf" srcId="{70039E68-8B16-4034-922C-81F76F644683}" destId="{8291091E-9236-4F02-AA05-298D359BF758}" srcOrd="0" destOrd="0" presId="urn:microsoft.com/office/officeart/2005/8/layout/default"/>
    <dgm:cxn modelId="{F9DE6780-DA3E-4365-83AA-01946F419351}" srcId="{ACCEF050-B7E3-499F-84DD-0DF2A8254D17}" destId="{0F98439A-9404-450F-B47B-B53E5FF75C06}" srcOrd="4" destOrd="0" parTransId="{6FE7E073-A236-4807-B242-5E68913B51C6}" sibTransId="{C7009DB4-FBEF-42F0-A3B5-D0021BBA6AE6}"/>
    <dgm:cxn modelId="{1BB07F61-5C5B-47AB-AD20-FD2745A1B880}" type="presOf" srcId="{0F98439A-9404-450F-B47B-B53E5FF75C06}" destId="{E62E7F61-D094-4AC9-AF2E-E05485F9B278}" srcOrd="0" destOrd="0" presId="urn:microsoft.com/office/officeart/2005/8/layout/default"/>
    <dgm:cxn modelId="{AEBC84D5-7CD0-4D40-9E73-4B8F2B42BA0A}" srcId="{ACCEF050-B7E3-499F-84DD-0DF2A8254D17}" destId="{D11B58AD-FB03-48F6-BC48-2239C8557E63}" srcOrd="1" destOrd="0" parTransId="{7C1EDD0C-9FD0-4237-8460-DA996C8E1200}" sibTransId="{E00FE38E-1239-4B07-B7AC-CBE7644521C7}"/>
    <dgm:cxn modelId="{ED97C385-034C-4DD9-9E6D-B030A4B84A1B}" srcId="{ACCEF050-B7E3-499F-84DD-0DF2A8254D17}" destId="{16760EBA-7B91-4FCB-9680-8F6F6652739D}" srcOrd="2" destOrd="0" parTransId="{1649CE19-B230-4F4E-950B-D10043D94DC9}" sibTransId="{5A9952EE-412B-4576-9A67-00D6E1D30612}"/>
    <dgm:cxn modelId="{239F82D2-0BC7-4F5D-B373-99315196284C}" type="presParOf" srcId="{535CE950-55CC-4DBD-B402-46E504430166}" destId="{D9E80A72-E73F-4FF4-85A1-AD0C0B1E8D9D}" srcOrd="0" destOrd="0" presId="urn:microsoft.com/office/officeart/2005/8/layout/default"/>
    <dgm:cxn modelId="{2564EDF1-ACC5-4A34-971E-05BAD9663AE1}" type="presParOf" srcId="{535CE950-55CC-4DBD-B402-46E504430166}" destId="{FF46B8EF-3C9D-4628-A994-A2FB4FE9B881}" srcOrd="1" destOrd="0" presId="urn:microsoft.com/office/officeart/2005/8/layout/default"/>
    <dgm:cxn modelId="{0F549D67-6308-44D5-B76F-EEFF44F9226F}" type="presParOf" srcId="{535CE950-55CC-4DBD-B402-46E504430166}" destId="{3463CF3B-6E8D-4985-A75C-A80E05647DEB}" srcOrd="2" destOrd="0" presId="urn:microsoft.com/office/officeart/2005/8/layout/default"/>
    <dgm:cxn modelId="{E20BA2E8-4A45-4D39-AF81-47E5D62725FA}" type="presParOf" srcId="{535CE950-55CC-4DBD-B402-46E504430166}" destId="{176ACBE6-4ED7-4049-AA29-845C737385A9}" srcOrd="3" destOrd="0" presId="urn:microsoft.com/office/officeart/2005/8/layout/default"/>
    <dgm:cxn modelId="{563BB22D-FFC5-49FF-80EF-570722B47345}" type="presParOf" srcId="{535CE950-55CC-4DBD-B402-46E504430166}" destId="{5C4C1018-2BE9-4F56-869E-351CDCA0F24A}" srcOrd="4" destOrd="0" presId="urn:microsoft.com/office/officeart/2005/8/layout/default"/>
    <dgm:cxn modelId="{78CEADB6-46E7-41FE-850F-87A875C225C3}" type="presParOf" srcId="{535CE950-55CC-4DBD-B402-46E504430166}" destId="{925AE743-7AA5-4A07-AE9A-837059624F5C}" srcOrd="5" destOrd="0" presId="urn:microsoft.com/office/officeart/2005/8/layout/default"/>
    <dgm:cxn modelId="{05022CB0-DC64-4732-A074-ED0ECAC10331}" type="presParOf" srcId="{535CE950-55CC-4DBD-B402-46E504430166}" destId="{8291091E-9236-4F02-AA05-298D359BF758}" srcOrd="6" destOrd="0" presId="urn:microsoft.com/office/officeart/2005/8/layout/default"/>
    <dgm:cxn modelId="{2AB67EEE-D89F-4FC8-9295-88BEAD68D027}" type="presParOf" srcId="{535CE950-55CC-4DBD-B402-46E504430166}" destId="{414012AC-3556-42A0-A590-7B870FD9D7D3}" srcOrd="7" destOrd="0" presId="urn:microsoft.com/office/officeart/2005/8/layout/default"/>
    <dgm:cxn modelId="{3A932CAD-D7A5-48B7-98F6-1FE3B1B40BA3}" type="presParOf" srcId="{535CE950-55CC-4DBD-B402-46E504430166}" destId="{E62E7F61-D094-4AC9-AF2E-E05485F9B2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19CD8-C10A-4D8B-8B3D-990403F1F56F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0CCAF6C-01C7-468D-A813-65B55F55DB74}">
      <dgm:prSet phldrT="[Text]"/>
      <dgm:spPr/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9A3C92EA-EFF7-4997-8495-75FD1981DE37}" type="parTrans" cxnId="{8CEF1B3A-FB1F-43E6-B71A-F8448EDF461E}">
      <dgm:prSet/>
      <dgm:spPr/>
      <dgm:t>
        <a:bodyPr/>
        <a:lstStyle/>
        <a:p>
          <a:endParaRPr lang="en-US"/>
        </a:p>
      </dgm:t>
    </dgm:pt>
    <dgm:pt modelId="{09481578-600B-485E-A35A-33530EAF20C2}" type="sibTrans" cxnId="{8CEF1B3A-FB1F-43E6-B71A-F8448EDF461E}">
      <dgm:prSet/>
      <dgm:spPr/>
      <dgm:t>
        <a:bodyPr/>
        <a:lstStyle/>
        <a:p>
          <a:endParaRPr lang="en-US"/>
        </a:p>
      </dgm:t>
    </dgm:pt>
    <dgm:pt modelId="{5579E6DD-3C3F-466A-BE18-E0A68B02A9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Teaching in the clinical setting</a:t>
          </a:r>
          <a:endParaRPr lang="en-US" dirty="0">
            <a:solidFill>
              <a:schemeClr val="tx1"/>
            </a:solidFill>
          </a:endParaRPr>
        </a:p>
      </dgm:t>
    </dgm:pt>
    <dgm:pt modelId="{016BC314-B12A-456C-9FF4-FC9CEC968847}" type="parTrans" cxnId="{6007E6CA-C5D9-4FE9-B6B5-6A224188760E}">
      <dgm:prSet/>
      <dgm:spPr/>
      <dgm:t>
        <a:bodyPr/>
        <a:lstStyle/>
        <a:p>
          <a:endParaRPr lang="en-US"/>
        </a:p>
      </dgm:t>
    </dgm:pt>
    <dgm:pt modelId="{A4660B8B-931B-4CDC-92F3-E99AFC166FC4}" type="sibTrans" cxnId="{6007E6CA-C5D9-4FE9-B6B5-6A224188760E}">
      <dgm:prSet/>
      <dgm:spPr/>
      <dgm:t>
        <a:bodyPr/>
        <a:lstStyle/>
        <a:p>
          <a:endParaRPr lang="en-US"/>
        </a:p>
      </dgm:t>
    </dgm:pt>
    <dgm:pt modelId="{2A06D4ED-DB5E-4BD0-8E6E-E83679690B12}" type="pres">
      <dgm:prSet presAssocID="{F9C19CD8-C10A-4D8B-8B3D-990403F1F5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AD456-E8B5-45D9-A148-D04B336C1E7C}" type="pres">
      <dgm:prSet presAssocID="{80CCAF6C-01C7-468D-A813-65B55F55DB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F8C41-FE69-45C0-95ED-A2854169D082}" type="pres">
      <dgm:prSet presAssocID="{09481578-600B-485E-A35A-33530EAF20C2}" presName="spacer" presStyleCnt="0"/>
      <dgm:spPr/>
    </dgm:pt>
    <dgm:pt modelId="{9D366C63-EE81-4D5A-822F-708E5E091C17}" type="pres">
      <dgm:prSet presAssocID="{5579E6DD-3C3F-466A-BE18-E0A68B02A9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07E6CA-C5D9-4FE9-B6B5-6A224188760E}" srcId="{F9C19CD8-C10A-4D8B-8B3D-990403F1F56F}" destId="{5579E6DD-3C3F-466A-BE18-E0A68B02A9BD}" srcOrd="1" destOrd="0" parTransId="{016BC314-B12A-456C-9FF4-FC9CEC968847}" sibTransId="{A4660B8B-931B-4CDC-92F3-E99AFC166FC4}"/>
    <dgm:cxn modelId="{8CEF1B3A-FB1F-43E6-B71A-F8448EDF461E}" srcId="{F9C19CD8-C10A-4D8B-8B3D-990403F1F56F}" destId="{80CCAF6C-01C7-468D-A813-65B55F55DB74}" srcOrd="0" destOrd="0" parTransId="{9A3C92EA-EFF7-4997-8495-75FD1981DE37}" sibTransId="{09481578-600B-485E-A35A-33530EAF20C2}"/>
    <dgm:cxn modelId="{099C69C9-D39D-475E-8842-4075EF23F1A8}" type="presOf" srcId="{F9C19CD8-C10A-4D8B-8B3D-990403F1F56F}" destId="{2A06D4ED-DB5E-4BD0-8E6E-E83679690B12}" srcOrd="0" destOrd="0" presId="urn:microsoft.com/office/officeart/2005/8/layout/vList2"/>
    <dgm:cxn modelId="{199866DB-DE3D-4EC9-AD74-FBD39C1961E2}" type="presOf" srcId="{5579E6DD-3C3F-466A-BE18-E0A68B02A9BD}" destId="{9D366C63-EE81-4D5A-822F-708E5E091C17}" srcOrd="0" destOrd="0" presId="urn:microsoft.com/office/officeart/2005/8/layout/vList2"/>
    <dgm:cxn modelId="{564117D8-3070-48DF-88BC-E7A0EFBAA234}" type="presOf" srcId="{80CCAF6C-01C7-468D-A813-65B55F55DB74}" destId="{C79AD456-E8B5-45D9-A148-D04B336C1E7C}" srcOrd="0" destOrd="0" presId="urn:microsoft.com/office/officeart/2005/8/layout/vList2"/>
    <dgm:cxn modelId="{70D9BF09-5842-45C3-832E-F2A614134061}" type="presParOf" srcId="{2A06D4ED-DB5E-4BD0-8E6E-E83679690B12}" destId="{C79AD456-E8B5-45D9-A148-D04B336C1E7C}" srcOrd="0" destOrd="0" presId="urn:microsoft.com/office/officeart/2005/8/layout/vList2"/>
    <dgm:cxn modelId="{A51ED56E-1D55-4DB0-877F-03B17067E187}" type="presParOf" srcId="{2A06D4ED-DB5E-4BD0-8E6E-E83679690B12}" destId="{FAEF8C41-FE69-45C0-95ED-A2854169D082}" srcOrd="1" destOrd="0" presId="urn:microsoft.com/office/officeart/2005/8/layout/vList2"/>
    <dgm:cxn modelId="{E9B092CA-F9FF-4723-88D5-DE497F4A81FA}" type="presParOf" srcId="{2A06D4ED-DB5E-4BD0-8E6E-E83679690B12}" destId="{9D366C63-EE81-4D5A-822F-708E5E091C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DF2A47-A00F-4FD1-A64C-FE0C22946ED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86F6CDD-91CC-48FA-A047-FCF8F39D111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Definition</a:t>
          </a:r>
          <a:endParaRPr lang="en-US" dirty="0">
            <a:solidFill>
              <a:schemeClr val="tx1"/>
            </a:solidFill>
          </a:endParaRPr>
        </a:p>
      </dgm:t>
    </dgm:pt>
    <dgm:pt modelId="{1C90A163-63BE-41FF-89A6-0803BC837DB1}" type="parTrans" cxnId="{C94A9AEF-5BDD-4CD5-8D48-BB5F05C8361E}">
      <dgm:prSet/>
      <dgm:spPr/>
      <dgm:t>
        <a:bodyPr/>
        <a:lstStyle/>
        <a:p>
          <a:endParaRPr lang="en-US"/>
        </a:p>
      </dgm:t>
    </dgm:pt>
    <dgm:pt modelId="{AD28394D-176D-4F52-849F-262098FC1B9F}" type="sibTrans" cxnId="{C94A9AEF-5BDD-4CD5-8D48-BB5F05C8361E}">
      <dgm:prSet/>
      <dgm:spPr/>
      <dgm:t>
        <a:bodyPr/>
        <a:lstStyle/>
        <a:p>
          <a:endParaRPr lang="en-US"/>
        </a:p>
      </dgm:t>
    </dgm:pt>
    <dgm:pt modelId="{8CE0BF3A-C6A6-4BEE-822A-B71E90BB3F3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Funding sources</a:t>
          </a:r>
          <a:endParaRPr lang="en-US" dirty="0">
            <a:solidFill>
              <a:schemeClr val="tx1"/>
            </a:solidFill>
          </a:endParaRPr>
        </a:p>
      </dgm:t>
    </dgm:pt>
    <dgm:pt modelId="{F38C36E4-D93B-4AF7-91AF-8706898B2729}" type="parTrans" cxnId="{8B71DF49-3DC5-48E3-8648-E4C0360F7A70}">
      <dgm:prSet/>
      <dgm:spPr/>
      <dgm:t>
        <a:bodyPr/>
        <a:lstStyle/>
        <a:p>
          <a:endParaRPr lang="en-US"/>
        </a:p>
      </dgm:t>
    </dgm:pt>
    <dgm:pt modelId="{8284A498-2148-440E-BE69-CF85E468A051}" type="sibTrans" cxnId="{8B71DF49-3DC5-48E3-8648-E4C0360F7A70}">
      <dgm:prSet/>
      <dgm:spPr/>
      <dgm:t>
        <a:bodyPr/>
        <a:lstStyle/>
        <a:p>
          <a:endParaRPr lang="en-US"/>
        </a:p>
      </dgm:t>
    </dgm:pt>
    <dgm:pt modelId="{9DB8257F-662E-4642-AC7E-49F5A1949B3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Qualification for support</a:t>
          </a:r>
          <a:endParaRPr lang="en-US" dirty="0">
            <a:solidFill>
              <a:schemeClr val="bg1"/>
            </a:solidFill>
          </a:endParaRPr>
        </a:p>
      </dgm:t>
    </dgm:pt>
    <dgm:pt modelId="{5B801440-DD26-4141-963A-F637E529FB5D}" type="parTrans" cxnId="{F787A303-0B66-4597-9084-1E8AC0E11955}">
      <dgm:prSet/>
      <dgm:spPr/>
      <dgm:t>
        <a:bodyPr/>
        <a:lstStyle/>
        <a:p>
          <a:endParaRPr lang="en-US"/>
        </a:p>
      </dgm:t>
    </dgm:pt>
    <dgm:pt modelId="{5F304EC4-A7A7-4453-B7EC-C70305F53351}" type="sibTrans" cxnId="{F787A303-0B66-4597-9084-1E8AC0E11955}">
      <dgm:prSet/>
      <dgm:spPr/>
      <dgm:t>
        <a:bodyPr/>
        <a:lstStyle/>
        <a:p>
          <a:endParaRPr lang="en-US"/>
        </a:p>
      </dgm:t>
    </dgm:pt>
    <dgm:pt modelId="{65B6A6AF-495F-4B40-906A-C04A2E55BD51}">
      <dgm:prSet phldrT="[Text]"/>
      <dgm:spPr/>
      <dgm:t>
        <a:bodyPr/>
        <a:lstStyle/>
        <a:p>
          <a:r>
            <a:rPr lang="en-US" dirty="0" smtClean="0"/>
            <a:t>Promotion-eligible</a:t>
          </a:r>
          <a:endParaRPr lang="en-US" dirty="0"/>
        </a:p>
      </dgm:t>
    </dgm:pt>
    <dgm:pt modelId="{8E8BB83B-FA45-4DED-8FE7-7C12D051CBAA}" type="parTrans" cxnId="{8D843BDC-AD51-4E4B-BD67-1D77E030079F}">
      <dgm:prSet/>
      <dgm:spPr/>
      <dgm:t>
        <a:bodyPr/>
        <a:lstStyle/>
        <a:p>
          <a:endParaRPr lang="en-US"/>
        </a:p>
      </dgm:t>
    </dgm:pt>
    <dgm:pt modelId="{DE816556-28C1-4F76-843A-FA5AE208FDCA}" type="sibTrans" cxnId="{8D843BDC-AD51-4E4B-BD67-1D77E030079F}">
      <dgm:prSet/>
      <dgm:spPr/>
      <dgm:t>
        <a:bodyPr/>
        <a:lstStyle/>
        <a:p>
          <a:endParaRPr lang="en-US"/>
        </a:p>
      </dgm:t>
    </dgm:pt>
    <dgm:pt modelId="{0E854446-8069-47BA-A4B7-66C0ACE59030}" type="pres">
      <dgm:prSet presAssocID="{1FDF2A47-A00F-4FD1-A64C-FE0C22946ED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D6C57-3476-4A5D-94C5-FF83088F2B81}" type="pres">
      <dgm:prSet presAssocID="{786F6CDD-91CC-48FA-A047-FCF8F39D11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96317-F6BC-4F7E-8799-C14F5A8CA7AB}" type="pres">
      <dgm:prSet presAssocID="{AD28394D-176D-4F52-849F-262098FC1B9F}" presName="sibTrans" presStyleCnt="0"/>
      <dgm:spPr/>
    </dgm:pt>
    <dgm:pt modelId="{B16F1E10-5764-4A9F-A85F-467A683DE24D}" type="pres">
      <dgm:prSet presAssocID="{8CE0BF3A-C6A6-4BEE-822A-B71E90BB3F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851CF-FD65-4A3C-AD19-150A05C575B0}" type="pres">
      <dgm:prSet presAssocID="{8284A498-2148-440E-BE69-CF85E468A051}" presName="sibTrans" presStyleCnt="0"/>
      <dgm:spPr/>
    </dgm:pt>
    <dgm:pt modelId="{0DFA7CAB-3CE3-4784-80C8-B6C568C75697}" type="pres">
      <dgm:prSet presAssocID="{9DB8257F-662E-4642-AC7E-49F5A1949B3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435A-A104-48E9-AC10-4B0571976359}" type="pres">
      <dgm:prSet presAssocID="{5F304EC4-A7A7-4453-B7EC-C70305F53351}" presName="sibTrans" presStyleCnt="0"/>
      <dgm:spPr/>
    </dgm:pt>
    <dgm:pt modelId="{F63926E2-AE2E-4828-B44C-0BEEA65F98BA}" type="pres">
      <dgm:prSet presAssocID="{65B6A6AF-495F-4B40-906A-C04A2E55BD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7A303-0B66-4597-9084-1E8AC0E11955}" srcId="{1FDF2A47-A00F-4FD1-A64C-FE0C22946ED1}" destId="{9DB8257F-662E-4642-AC7E-49F5A1949B31}" srcOrd="2" destOrd="0" parTransId="{5B801440-DD26-4141-963A-F637E529FB5D}" sibTransId="{5F304EC4-A7A7-4453-B7EC-C70305F53351}"/>
    <dgm:cxn modelId="{FB3B69E4-C772-4AEE-A348-F771573E5AEC}" type="presOf" srcId="{786F6CDD-91CC-48FA-A047-FCF8F39D1116}" destId="{8D7D6C57-3476-4A5D-94C5-FF83088F2B81}" srcOrd="0" destOrd="0" presId="urn:microsoft.com/office/officeart/2005/8/layout/default"/>
    <dgm:cxn modelId="{8D843BDC-AD51-4E4B-BD67-1D77E030079F}" srcId="{1FDF2A47-A00F-4FD1-A64C-FE0C22946ED1}" destId="{65B6A6AF-495F-4B40-906A-C04A2E55BD51}" srcOrd="3" destOrd="0" parTransId="{8E8BB83B-FA45-4DED-8FE7-7C12D051CBAA}" sibTransId="{DE816556-28C1-4F76-843A-FA5AE208FDCA}"/>
    <dgm:cxn modelId="{039164DF-7A9D-49E4-BA74-4DE649FBB863}" type="presOf" srcId="{1FDF2A47-A00F-4FD1-A64C-FE0C22946ED1}" destId="{0E854446-8069-47BA-A4B7-66C0ACE59030}" srcOrd="0" destOrd="0" presId="urn:microsoft.com/office/officeart/2005/8/layout/default"/>
    <dgm:cxn modelId="{A05C0906-C6EB-46D9-97DF-3B8E8DEE917C}" type="presOf" srcId="{9DB8257F-662E-4642-AC7E-49F5A1949B31}" destId="{0DFA7CAB-3CE3-4784-80C8-B6C568C75697}" srcOrd="0" destOrd="0" presId="urn:microsoft.com/office/officeart/2005/8/layout/default"/>
    <dgm:cxn modelId="{E58F1B05-6BD5-4E50-89FF-EF04511841BB}" type="presOf" srcId="{65B6A6AF-495F-4B40-906A-C04A2E55BD51}" destId="{F63926E2-AE2E-4828-B44C-0BEEA65F98BA}" srcOrd="0" destOrd="0" presId="urn:microsoft.com/office/officeart/2005/8/layout/default"/>
    <dgm:cxn modelId="{C94A9AEF-5BDD-4CD5-8D48-BB5F05C8361E}" srcId="{1FDF2A47-A00F-4FD1-A64C-FE0C22946ED1}" destId="{786F6CDD-91CC-48FA-A047-FCF8F39D1116}" srcOrd="0" destOrd="0" parTransId="{1C90A163-63BE-41FF-89A6-0803BC837DB1}" sibTransId="{AD28394D-176D-4F52-849F-262098FC1B9F}"/>
    <dgm:cxn modelId="{4BC2E6C2-EA6C-410D-9990-7097EADB6461}" type="presOf" srcId="{8CE0BF3A-C6A6-4BEE-822A-B71E90BB3F33}" destId="{B16F1E10-5764-4A9F-A85F-467A683DE24D}" srcOrd="0" destOrd="0" presId="urn:microsoft.com/office/officeart/2005/8/layout/default"/>
    <dgm:cxn modelId="{8B71DF49-3DC5-48E3-8648-E4C0360F7A70}" srcId="{1FDF2A47-A00F-4FD1-A64C-FE0C22946ED1}" destId="{8CE0BF3A-C6A6-4BEE-822A-B71E90BB3F33}" srcOrd="1" destOrd="0" parTransId="{F38C36E4-D93B-4AF7-91AF-8706898B2729}" sibTransId="{8284A498-2148-440E-BE69-CF85E468A051}"/>
    <dgm:cxn modelId="{9251DA95-CFB5-43FA-B304-F34D703E9CF8}" type="presParOf" srcId="{0E854446-8069-47BA-A4B7-66C0ACE59030}" destId="{8D7D6C57-3476-4A5D-94C5-FF83088F2B81}" srcOrd="0" destOrd="0" presId="urn:microsoft.com/office/officeart/2005/8/layout/default"/>
    <dgm:cxn modelId="{B7FE0EFF-A1D1-487E-BC6B-59E0DEDB4AB2}" type="presParOf" srcId="{0E854446-8069-47BA-A4B7-66C0ACE59030}" destId="{34A96317-F6BC-4F7E-8799-C14F5A8CA7AB}" srcOrd="1" destOrd="0" presId="urn:microsoft.com/office/officeart/2005/8/layout/default"/>
    <dgm:cxn modelId="{1B08AB86-B16E-42C9-AFC9-17069DA57B1A}" type="presParOf" srcId="{0E854446-8069-47BA-A4B7-66C0ACE59030}" destId="{B16F1E10-5764-4A9F-A85F-467A683DE24D}" srcOrd="2" destOrd="0" presId="urn:microsoft.com/office/officeart/2005/8/layout/default"/>
    <dgm:cxn modelId="{9CA95E86-6CC9-4DEC-8142-FCF25C293E73}" type="presParOf" srcId="{0E854446-8069-47BA-A4B7-66C0ACE59030}" destId="{D63851CF-FD65-4A3C-AD19-150A05C575B0}" srcOrd="3" destOrd="0" presId="urn:microsoft.com/office/officeart/2005/8/layout/default"/>
    <dgm:cxn modelId="{3332DBFF-29D2-4789-B022-DC48A98AD348}" type="presParOf" srcId="{0E854446-8069-47BA-A4B7-66C0ACE59030}" destId="{0DFA7CAB-3CE3-4784-80C8-B6C568C75697}" srcOrd="4" destOrd="0" presId="urn:microsoft.com/office/officeart/2005/8/layout/default"/>
    <dgm:cxn modelId="{F5B99368-CE7F-4F4C-8C73-0B2D60A91B97}" type="presParOf" srcId="{0E854446-8069-47BA-A4B7-66C0ACE59030}" destId="{FBE3435A-A104-48E9-AC10-4B0571976359}" srcOrd="5" destOrd="0" presId="urn:microsoft.com/office/officeart/2005/8/layout/default"/>
    <dgm:cxn modelId="{22DF32E0-907D-4524-A994-C2D77A32177D}" type="presParOf" srcId="{0E854446-8069-47BA-A4B7-66C0ACE59030}" destId="{F63926E2-AE2E-4828-B44C-0BEEA65F98B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2AB72-28D2-4771-A72D-6405751BCC4C}">
      <dsp:nvSpPr>
        <dsp:cNvPr id="0" name=""/>
        <dsp:cNvSpPr/>
      </dsp:nvSpPr>
      <dsp:spPr>
        <a:xfrm>
          <a:off x="588804" y="1071"/>
          <a:ext cx="1269206" cy="7615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Non </a:t>
          </a:r>
          <a:r>
            <a:rPr lang="en-US" sz="1500" kern="1200" dirty="0" err="1" smtClean="0"/>
            <a:t>wRVU</a:t>
          </a:r>
          <a:r>
            <a:rPr lang="en-US" sz="1500" kern="1200" dirty="0" smtClean="0"/>
            <a:t> activities</a:t>
          </a:r>
          <a:endParaRPr lang="en-US" sz="1500" kern="1200" dirty="0"/>
        </a:p>
      </dsp:txBody>
      <dsp:txXfrm>
        <a:off x="588804" y="1071"/>
        <a:ext cx="1269206" cy="761523"/>
      </dsp:txXfrm>
    </dsp:sp>
    <dsp:sp modelId="{B6FBD555-6CD3-4778-8076-74BC768BE97E}">
      <dsp:nvSpPr>
        <dsp:cNvPr id="0" name=""/>
        <dsp:cNvSpPr/>
      </dsp:nvSpPr>
      <dsp:spPr>
        <a:xfrm>
          <a:off x="2044660" y="1071"/>
          <a:ext cx="1269206" cy="761523"/>
        </a:xfrm>
        <a:prstGeom prst="rect">
          <a:avLst/>
        </a:prstGeom>
        <a:solidFill>
          <a:schemeClr val="accent5">
            <a:hueOff val="1980616"/>
            <a:satOff val="-10087"/>
            <a:lumOff val="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Indirect care</a:t>
          </a:r>
          <a:endParaRPr lang="en-US" sz="1500" kern="1200" dirty="0"/>
        </a:p>
      </dsp:txBody>
      <dsp:txXfrm>
        <a:off x="2044660" y="1071"/>
        <a:ext cx="1269206" cy="761523"/>
      </dsp:txXfrm>
    </dsp:sp>
    <dsp:sp modelId="{76B4B7B0-7B35-4445-AA6D-B32FB383D0F3}">
      <dsp:nvSpPr>
        <dsp:cNvPr id="0" name=""/>
        <dsp:cNvSpPr/>
      </dsp:nvSpPr>
      <dsp:spPr>
        <a:xfrm>
          <a:off x="648533" y="889515"/>
          <a:ext cx="1269206" cy="761523"/>
        </a:xfrm>
        <a:prstGeom prst="rect">
          <a:avLst/>
        </a:prstGeom>
        <a:solidFill>
          <a:schemeClr val="accent5">
            <a:hueOff val="3961231"/>
            <a:satOff val="-20173"/>
            <a:lumOff val="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productivity</a:t>
          </a:r>
          <a:endParaRPr lang="en-US" sz="1500" kern="1200" dirty="0"/>
        </a:p>
      </dsp:txBody>
      <dsp:txXfrm>
        <a:off x="648533" y="889515"/>
        <a:ext cx="1269206" cy="761523"/>
      </dsp:txXfrm>
    </dsp:sp>
    <dsp:sp modelId="{34A6B510-78CE-47EF-9521-0F805422EAB1}">
      <dsp:nvSpPr>
        <dsp:cNvPr id="0" name=""/>
        <dsp:cNvSpPr/>
      </dsp:nvSpPr>
      <dsp:spPr>
        <a:xfrm>
          <a:off x="2044660" y="889515"/>
          <a:ext cx="1269206" cy="761523"/>
        </a:xfrm>
        <a:prstGeom prst="rect">
          <a:avLst/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Benchmark adjustments</a:t>
          </a:r>
          <a:endParaRPr lang="en-US" sz="1500" kern="1200" dirty="0"/>
        </a:p>
      </dsp:txBody>
      <dsp:txXfrm>
        <a:off x="2044660" y="889515"/>
        <a:ext cx="1269206" cy="761523"/>
      </dsp:txXfrm>
    </dsp:sp>
    <dsp:sp modelId="{933FA2A5-A937-4F2C-842C-1DD4D885AD86}">
      <dsp:nvSpPr>
        <dsp:cNvPr id="0" name=""/>
        <dsp:cNvSpPr/>
      </dsp:nvSpPr>
      <dsp:spPr>
        <a:xfrm>
          <a:off x="648533" y="1777960"/>
          <a:ext cx="1269206" cy="761523"/>
        </a:xfrm>
        <a:prstGeom prst="rect">
          <a:avLst/>
        </a:prstGeom>
        <a:solidFill>
          <a:schemeClr val="accent5">
            <a:hueOff val="7922463"/>
            <a:satOff val="-40347"/>
            <a:lumOff val="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FFS vs Population Health impact</a:t>
          </a:r>
          <a:endParaRPr lang="en-US" sz="1500" kern="1200" dirty="0"/>
        </a:p>
      </dsp:txBody>
      <dsp:txXfrm>
        <a:off x="648533" y="1777960"/>
        <a:ext cx="1269206" cy="761523"/>
      </dsp:txXfrm>
    </dsp:sp>
    <dsp:sp modelId="{20F67903-DF1F-4ED0-86EE-642DD2F022D1}">
      <dsp:nvSpPr>
        <dsp:cNvPr id="0" name=""/>
        <dsp:cNvSpPr/>
      </dsp:nvSpPr>
      <dsp:spPr>
        <a:xfrm>
          <a:off x="2044660" y="1777960"/>
          <a:ext cx="1269206" cy="761523"/>
        </a:xfrm>
        <a:prstGeom prst="rect">
          <a:avLst/>
        </a:prstGeom>
        <a:solidFill>
          <a:schemeClr val="accent5">
            <a:hueOff val="9903078"/>
            <a:satOff val="-50433"/>
            <a:lumOff val="9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Outreach</a:t>
          </a:r>
          <a:endParaRPr lang="en-US" sz="1500" kern="1200" dirty="0"/>
        </a:p>
      </dsp:txBody>
      <dsp:txXfrm>
        <a:off x="2044660" y="1777960"/>
        <a:ext cx="1269206" cy="761523"/>
      </dsp:txXfrm>
    </dsp:sp>
    <dsp:sp modelId="{2F8796C9-0207-4D60-8265-6CBDFF458F50}">
      <dsp:nvSpPr>
        <dsp:cNvPr id="0" name=""/>
        <dsp:cNvSpPr/>
      </dsp:nvSpPr>
      <dsp:spPr>
        <a:xfrm>
          <a:off x="1346596" y="2666404"/>
          <a:ext cx="1269206" cy="761523"/>
        </a:xfrm>
        <a:prstGeom prst="rect">
          <a:avLst/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Downstream referral impact</a:t>
          </a:r>
          <a:endParaRPr lang="en-US" sz="1500" kern="1200" dirty="0"/>
        </a:p>
      </dsp:txBody>
      <dsp:txXfrm>
        <a:off x="1346596" y="2666404"/>
        <a:ext cx="1269206" cy="761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0A72-E73F-4FF4-85A1-AD0C0B1E8D9D}">
      <dsp:nvSpPr>
        <dsp:cNvPr id="0" name=""/>
        <dsp:cNvSpPr/>
      </dsp:nvSpPr>
      <dsp:spPr>
        <a:xfrm>
          <a:off x="97545" y="372"/>
          <a:ext cx="1866527" cy="11199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Definitions (CE vs Phys Scientist)</a:t>
          </a:r>
          <a:endParaRPr lang="en-US" sz="2300" kern="1200" dirty="0"/>
        </a:p>
      </dsp:txBody>
      <dsp:txXfrm>
        <a:off x="97545" y="372"/>
        <a:ext cx="1866527" cy="1119916"/>
      </dsp:txXfrm>
    </dsp:sp>
    <dsp:sp modelId="{3463CF3B-6E8D-4985-A75C-A80E05647DEB}">
      <dsp:nvSpPr>
        <dsp:cNvPr id="0" name=""/>
        <dsp:cNvSpPr/>
      </dsp:nvSpPr>
      <dsp:spPr>
        <a:xfrm>
          <a:off x="2150726" y="372"/>
          <a:ext cx="1866527" cy="1119916"/>
        </a:xfrm>
        <a:prstGeom prst="rec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Unfunded research effort</a:t>
          </a:r>
          <a:endParaRPr lang="en-US" sz="2300" kern="1200" dirty="0"/>
        </a:p>
      </dsp:txBody>
      <dsp:txXfrm>
        <a:off x="2150726" y="372"/>
        <a:ext cx="1866527" cy="1119916"/>
      </dsp:txXfrm>
    </dsp:sp>
    <dsp:sp modelId="{5C4C1018-2BE9-4F56-869E-351CDCA0F24A}">
      <dsp:nvSpPr>
        <dsp:cNvPr id="0" name=""/>
        <dsp:cNvSpPr/>
      </dsp:nvSpPr>
      <dsp:spPr>
        <a:xfrm>
          <a:off x="97545" y="1306941"/>
          <a:ext cx="1866527" cy="1119916"/>
        </a:xfrm>
        <a:prstGeom prst="rect">
          <a:avLst/>
        </a:prstGeom>
        <a:solidFill>
          <a:schemeClr val="accent3">
            <a:hueOff val="-8413220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Initial track assignments</a:t>
          </a:r>
          <a:endParaRPr lang="en-US" sz="2300" kern="1200" dirty="0"/>
        </a:p>
      </dsp:txBody>
      <dsp:txXfrm>
        <a:off x="97545" y="1306941"/>
        <a:ext cx="1866527" cy="1119916"/>
      </dsp:txXfrm>
    </dsp:sp>
    <dsp:sp modelId="{8291091E-9236-4F02-AA05-298D359BF758}">
      <dsp:nvSpPr>
        <dsp:cNvPr id="0" name=""/>
        <dsp:cNvSpPr/>
      </dsp:nvSpPr>
      <dsp:spPr>
        <a:xfrm>
          <a:off x="2150726" y="1306941"/>
          <a:ext cx="1866527" cy="1119916"/>
        </a:xfrm>
        <a:prstGeom prst="rect">
          <a:avLst/>
        </a:prstGeom>
        <a:solidFill>
          <a:schemeClr val="accent3">
            <a:hueOff val="-12619830"/>
            <a:satOff val="-6489"/>
            <a:lumOff val="-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Academic vs Research time</a:t>
          </a:r>
          <a:endParaRPr lang="en-US" sz="2300" kern="1200" dirty="0"/>
        </a:p>
      </dsp:txBody>
      <dsp:txXfrm>
        <a:off x="2150726" y="1306941"/>
        <a:ext cx="1866527" cy="1119916"/>
      </dsp:txXfrm>
    </dsp:sp>
    <dsp:sp modelId="{E62E7F61-D094-4AC9-AF2E-E05485F9B278}">
      <dsp:nvSpPr>
        <dsp:cNvPr id="0" name=""/>
        <dsp:cNvSpPr/>
      </dsp:nvSpPr>
      <dsp:spPr>
        <a:xfrm>
          <a:off x="1105265" y="2613511"/>
          <a:ext cx="1866527" cy="1119916"/>
        </a:xfrm>
        <a:prstGeom prst="rect">
          <a:avLst/>
        </a:prstGeom>
        <a:solidFill>
          <a:schemeClr val="accent3">
            <a:hueOff val="-16826440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Junior Research faculty</a:t>
          </a:r>
          <a:endParaRPr lang="en-US" sz="2300" kern="1200" dirty="0"/>
        </a:p>
      </dsp:txBody>
      <dsp:txXfrm>
        <a:off x="1105265" y="2613511"/>
        <a:ext cx="1866527" cy="1119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732422" y="-762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791200"/>
            <a:ext cx="963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43600"/>
            <a:ext cx="2878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82296" indent="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None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allaghere@email.chop.edu" TargetMode="External"/><Relationship Id="rId2" Type="http://schemas.openxmlformats.org/officeDocument/2006/relationships/hyperlink" Target="mailto:laura@degno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76325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AAAP/AMSPDC Collaboration: </a:t>
            </a:r>
            <a:b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Effort Project/Future Initiatives 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3124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400" dirty="0" smtClean="0"/>
              <a:t>Stephen R. Daniels, MD, PhD</a:t>
            </a:r>
          </a:p>
          <a:p>
            <a:pPr algn="r"/>
            <a:r>
              <a:rPr lang="en-US" sz="2400" dirty="0" smtClean="0"/>
              <a:t>Elaine Gallagher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5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6858" y="381000"/>
            <a:ext cx="231986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Appendix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3348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List of participants</a:t>
            </a:r>
          </a:p>
          <a:p>
            <a:endParaRPr lang="en-US" sz="2400" dirty="0" smtClean="0"/>
          </a:p>
          <a:p>
            <a:r>
              <a:rPr lang="en-US" sz="2400" dirty="0" smtClean="0"/>
              <a:t>Focus of workgroup</a:t>
            </a:r>
          </a:p>
        </p:txBody>
      </p:sp>
    </p:spTree>
    <p:extLst>
      <p:ext uri="{BB962C8B-B14F-4D97-AF65-F5344CB8AC3E}">
        <p14:creationId xmlns:p14="http://schemas.microsoft.com/office/powerpoint/2010/main" val="251413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019" y="381000"/>
            <a:ext cx="7421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Participating Members: Steering Committee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143000"/>
            <a:ext cx="6172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Stephen R. Daniels, MD, PhD (U Colorado, Denver)</a:t>
            </a:r>
          </a:p>
          <a:p>
            <a:endParaRPr lang="en-US" dirty="0" smtClean="0"/>
          </a:p>
          <a:p>
            <a:r>
              <a:rPr lang="en-US" dirty="0" smtClean="0"/>
              <a:t>Hugh O’Brodovich, MD (Stanford)</a:t>
            </a:r>
          </a:p>
          <a:p>
            <a:endParaRPr lang="en-US" dirty="0" smtClean="0"/>
          </a:p>
          <a:p>
            <a:r>
              <a:rPr lang="en-US" dirty="0" smtClean="0"/>
              <a:t>D. Brent Polk, MD (CHLA)</a:t>
            </a:r>
          </a:p>
          <a:p>
            <a:endParaRPr lang="en-US" dirty="0" smtClean="0"/>
          </a:p>
          <a:p>
            <a:r>
              <a:rPr lang="en-US" dirty="0" smtClean="0"/>
              <a:t>Elaine Gallagher (CHOP)</a:t>
            </a:r>
          </a:p>
          <a:p>
            <a:endParaRPr lang="en-US" dirty="0" smtClean="0"/>
          </a:p>
          <a:p>
            <a:r>
              <a:rPr lang="en-US" dirty="0" smtClean="0"/>
              <a:t>Erin Allen (U Washington)</a:t>
            </a:r>
          </a:p>
          <a:p>
            <a:endParaRPr lang="en-US" dirty="0" smtClean="0"/>
          </a:p>
          <a:p>
            <a:r>
              <a:rPr lang="en-US" dirty="0" smtClean="0"/>
              <a:t>Alison Marx (CHOP)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5920275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Clinical Effort Workgroup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022995"/>
            <a:ext cx="3810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Co-Chairs: </a:t>
            </a:r>
          </a:p>
          <a:p>
            <a:r>
              <a:rPr lang="en-US" sz="1600" dirty="0" smtClean="0"/>
              <a:t>Rob Lane, MD, (Medical College of Wisconsin)</a:t>
            </a:r>
          </a:p>
          <a:p>
            <a:r>
              <a:rPr lang="en-US" sz="1600" dirty="0" smtClean="0"/>
              <a:t>Beth Kalberg (Children’s Mercy, Kansas City)</a:t>
            </a:r>
          </a:p>
          <a:p>
            <a:r>
              <a:rPr lang="en-US" sz="1600" b="1" dirty="0" smtClean="0"/>
              <a:t>Members:</a:t>
            </a:r>
          </a:p>
          <a:p>
            <a:r>
              <a:rPr lang="en-US" sz="1600" dirty="0" smtClean="0"/>
              <a:t>Michelle Barnett (</a:t>
            </a:r>
            <a:r>
              <a:rPr lang="en-US" sz="1600" dirty="0" err="1" smtClean="0"/>
              <a:t>Univ</a:t>
            </a:r>
            <a:r>
              <a:rPr lang="en-US" sz="1600" dirty="0" smtClean="0"/>
              <a:t> Michigan)</a:t>
            </a:r>
          </a:p>
          <a:p>
            <a:r>
              <a:rPr lang="en-US" sz="1600" dirty="0" smtClean="0"/>
              <a:t>Wesley Burks, MD (</a:t>
            </a:r>
            <a:r>
              <a:rPr lang="en-US" sz="1600" dirty="0" err="1" smtClean="0"/>
              <a:t>Univ</a:t>
            </a:r>
            <a:r>
              <a:rPr lang="en-US" sz="1600" dirty="0" smtClean="0"/>
              <a:t> North Carolina)</a:t>
            </a:r>
          </a:p>
          <a:p>
            <a:r>
              <a:rPr lang="en-US" sz="1600" dirty="0" smtClean="0"/>
              <a:t>Norman Christopher, MD (Akron Children’s)</a:t>
            </a:r>
          </a:p>
          <a:p>
            <a:r>
              <a:rPr lang="en-US" sz="1600" dirty="0" smtClean="0"/>
              <a:t>Loretta Cordova De Ortega, MD (</a:t>
            </a:r>
            <a:r>
              <a:rPr lang="en-US" sz="1600" dirty="0" err="1" smtClean="0"/>
              <a:t>Univ</a:t>
            </a:r>
            <a:r>
              <a:rPr lang="en-US" sz="1600" dirty="0" smtClean="0"/>
              <a:t> New Mexico)</a:t>
            </a:r>
          </a:p>
          <a:p>
            <a:r>
              <a:rPr lang="en-US" sz="1600" dirty="0" smtClean="0"/>
              <a:t>Bryan Downey (Colorado Children’s)</a:t>
            </a:r>
          </a:p>
          <a:p>
            <a:r>
              <a:rPr lang="en-US" sz="1600" dirty="0" smtClean="0"/>
              <a:t>Allison Eddy, MD (BC Children’s and Women’s)</a:t>
            </a:r>
          </a:p>
          <a:p>
            <a:r>
              <a:rPr lang="en-US" sz="1600" dirty="0" smtClean="0"/>
              <a:t>Tina Gray (St. Louis </a:t>
            </a:r>
            <a:r>
              <a:rPr lang="en-US" sz="1600" dirty="0" err="1" smtClean="0"/>
              <a:t>Univ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Michael Probst (Stanford)</a:t>
            </a:r>
            <a:endParaRPr lang="en-US" sz="1600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412200"/>
              </p:ext>
            </p:extLst>
          </p:nvPr>
        </p:nvGraphicFramePr>
        <p:xfrm>
          <a:off x="4800600" y="1447800"/>
          <a:ext cx="3962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5323065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 we model for changes in macro/micro economics?</a:t>
            </a:r>
            <a:endPara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20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84147"/>
            <a:ext cx="632654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Research Effort Workgroup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200334"/>
              </p:ext>
            </p:extLst>
          </p:nvPr>
        </p:nvGraphicFramePr>
        <p:xfrm>
          <a:off x="1143000" y="1143000"/>
          <a:ext cx="41148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0" y="1066800"/>
            <a:ext cx="3429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Co-Chairs: </a:t>
            </a:r>
          </a:p>
          <a:p>
            <a:r>
              <a:rPr lang="en-US" dirty="0" smtClean="0"/>
              <a:t>Judy </a:t>
            </a:r>
            <a:r>
              <a:rPr lang="en-US" dirty="0" err="1" smtClean="0"/>
              <a:t>Aschner</a:t>
            </a:r>
            <a:r>
              <a:rPr lang="en-US" dirty="0" smtClean="0"/>
              <a:t>, MD (Albert Einstein/Montefiore)</a:t>
            </a:r>
          </a:p>
          <a:p>
            <a:r>
              <a:rPr lang="en-US" dirty="0" smtClean="0"/>
              <a:t>Sandie Bolina (Vanderbilt)</a:t>
            </a:r>
          </a:p>
          <a:p>
            <a:r>
              <a:rPr lang="en-US" sz="2000" b="1" dirty="0" smtClean="0"/>
              <a:t>Members:</a:t>
            </a:r>
          </a:p>
          <a:p>
            <a:r>
              <a:rPr lang="en-US" dirty="0" smtClean="0"/>
              <a:t>Wade Clapp, MD (Indiana)</a:t>
            </a:r>
          </a:p>
          <a:p>
            <a:r>
              <a:rPr lang="en-US" dirty="0" smtClean="0"/>
              <a:t>Sharon </a:t>
            </a:r>
            <a:r>
              <a:rPr lang="en-US" dirty="0" err="1" smtClean="0"/>
              <a:t>Devaskar</a:t>
            </a:r>
            <a:r>
              <a:rPr lang="en-US" dirty="0" smtClean="0"/>
              <a:t>, MD (UCLA)</a:t>
            </a:r>
          </a:p>
          <a:p>
            <a:r>
              <a:rPr lang="en-US" dirty="0" smtClean="0"/>
              <a:t>Kerstin Hildebrandt (Children’s National)</a:t>
            </a:r>
          </a:p>
          <a:p>
            <a:r>
              <a:rPr lang="en-US" dirty="0" smtClean="0"/>
              <a:t>Liz McCarty (Emory)</a:t>
            </a:r>
          </a:p>
          <a:p>
            <a:r>
              <a:rPr lang="en-US" dirty="0" smtClean="0"/>
              <a:t>Robin </a:t>
            </a:r>
            <a:r>
              <a:rPr lang="en-US" dirty="0" err="1" smtClean="0"/>
              <a:t>Steinhorn</a:t>
            </a:r>
            <a:r>
              <a:rPr lang="en-US" dirty="0" smtClean="0"/>
              <a:t>, MD (UC Davis)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5144869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 we incentivize research similar to </a:t>
            </a:r>
            <a:r>
              <a:rPr lang="en-US" b="0" i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wRVU</a:t>
            </a:r>
            <a:r>
              <a:rPr lang="en-US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(clinical) productivity?</a:t>
            </a:r>
            <a:endPara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47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"/>
            <a:ext cx="648934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Education Effort Workgroup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391722"/>
            <a:ext cx="3352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Co-Chairs: </a:t>
            </a:r>
          </a:p>
          <a:p>
            <a:r>
              <a:rPr lang="en-US" dirty="0" smtClean="0"/>
              <a:t>Bob Vinci, MD (Boston Med </a:t>
            </a:r>
            <a:r>
              <a:rPr lang="en-US" dirty="0" err="1" smtClean="0"/>
              <a:t>Ctr</a:t>
            </a:r>
            <a:r>
              <a:rPr lang="en-US" dirty="0" smtClean="0"/>
              <a:t>)</a:t>
            </a:r>
          </a:p>
          <a:p>
            <a:r>
              <a:rPr lang="en-US" dirty="0" smtClean="0"/>
              <a:t>Patricia Segerson (U Mass)</a:t>
            </a:r>
          </a:p>
          <a:p>
            <a:r>
              <a:rPr lang="en-US" sz="2000" b="1" dirty="0" smtClean="0"/>
              <a:t>Members:</a:t>
            </a:r>
          </a:p>
          <a:p>
            <a:r>
              <a:rPr lang="en-US" dirty="0" smtClean="0"/>
              <a:t>Rick Barr, MD (U Mississippi)</a:t>
            </a:r>
          </a:p>
          <a:p>
            <a:r>
              <a:rPr lang="en-US" dirty="0" smtClean="0"/>
              <a:t>Alicia </a:t>
            </a:r>
            <a:r>
              <a:rPr lang="en-US" dirty="0" err="1" smtClean="0"/>
              <a:t>Gacharna</a:t>
            </a:r>
            <a:r>
              <a:rPr lang="en-US" dirty="0" smtClean="0"/>
              <a:t> (TTUHSC)</a:t>
            </a:r>
          </a:p>
          <a:p>
            <a:r>
              <a:rPr lang="en-US" dirty="0" smtClean="0"/>
              <a:t>David Ingram (U Alabama)</a:t>
            </a:r>
          </a:p>
          <a:p>
            <a:r>
              <a:rPr lang="en-US" dirty="0" smtClean="0"/>
              <a:t>Phil O’Brien (UCSF)</a:t>
            </a:r>
          </a:p>
          <a:p>
            <a:r>
              <a:rPr lang="en-US" dirty="0" smtClean="0"/>
              <a:t>Teresa Welch (U Florida)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182822"/>
              </p:ext>
            </p:extLst>
          </p:nvPr>
        </p:nvGraphicFramePr>
        <p:xfrm>
          <a:off x="4648200" y="1282700"/>
          <a:ext cx="3962400" cy="275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421103" y="4800600"/>
            <a:ext cx="4638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is the value of education defined?</a:t>
            </a:r>
            <a:endParaRPr lang="en-US" sz="2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92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"/>
            <a:ext cx="753308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Administrative Effort Workgroup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053"/>
              </p:ext>
            </p:extLst>
          </p:nvPr>
        </p:nvGraphicFramePr>
        <p:xfrm>
          <a:off x="1143000" y="1295400"/>
          <a:ext cx="3766544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029200" y="990600"/>
            <a:ext cx="312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Co-Chairs: </a:t>
            </a:r>
          </a:p>
          <a:p>
            <a:r>
              <a:rPr lang="en-US" sz="1600" dirty="0" smtClean="0"/>
              <a:t>Bruder Stapleton, MD (</a:t>
            </a:r>
            <a:r>
              <a:rPr lang="en-US" sz="1600" dirty="0" err="1" smtClean="0"/>
              <a:t>Univ</a:t>
            </a:r>
            <a:r>
              <a:rPr lang="en-US" sz="1600" dirty="0" smtClean="0"/>
              <a:t> Washington)</a:t>
            </a:r>
          </a:p>
          <a:p>
            <a:r>
              <a:rPr lang="en-US" sz="1600" dirty="0" smtClean="0"/>
              <a:t>Gail Cohen (Colorado Children’s)</a:t>
            </a:r>
          </a:p>
          <a:p>
            <a:r>
              <a:rPr lang="en-US" sz="1600" b="1" dirty="0" smtClean="0"/>
              <a:t>Members:</a:t>
            </a:r>
          </a:p>
          <a:p>
            <a:r>
              <a:rPr lang="en-US" sz="1600" dirty="0" smtClean="0"/>
              <a:t>Jackie </a:t>
            </a:r>
            <a:r>
              <a:rPr lang="en-US" sz="1600" dirty="0" err="1" smtClean="0"/>
              <a:t>Burczyk</a:t>
            </a:r>
            <a:r>
              <a:rPr lang="en-US" sz="1600" dirty="0" smtClean="0"/>
              <a:t> (Kansas </a:t>
            </a:r>
            <a:r>
              <a:rPr lang="en-US" sz="1600" dirty="0" err="1" smtClean="0"/>
              <a:t>Univ</a:t>
            </a:r>
            <a:r>
              <a:rPr lang="en-US" sz="1600" dirty="0" smtClean="0"/>
              <a:t> Med College)</a:t>
            </a:r>
          </a:p>
          <a:p>
            <a:r>
              <a:rPr lang="en-US" sz="1600" dirty="0" smtClean="0"/>
              <a:t>Loretta Cordova de Ortega, MD (</a:t>
            </a:r>
            <a:r>
              <a:rPr lang="en-US" sz="1600" dirty="0" err="1" smtClean="0"/>
              <a:t>Univ</a:t>
            </a:r>
            <a:r>
              <a:rPr lang="en-US" sz="1600" dirty="0" smtClean="0"/>
              <a:t> New Mexico)</a:t>
            </a:r>
          </a:p>
          <a:p>
            <a:r>
              <a:rPr lang="en-US" sz="1600" dirty="0" smtClean="0"/>
              <a:t>Steve </a:t>
            </a:r>
            <a:r>
              <a:rPr lang="en-US" sz="1600" dirty="0" err="1" smtClean="0"/>
              <a:t>Czinn</a:t>
            </a:r>
            <a:r>
              <a:rPr lang="en-US" sz="1600" dirty="0" smtClean="0"/>
              <a:t>, MD (</a:t>
            </a:r>
            <a:r>
              <a:rPr lang="en-US" sz="1600" dirty="0" err="1" smtClean="0"/>
              <a:t>Univ</a:t>
            </a:r>
            <a:r>
              <a:rPr lang="en-US" sz="1600" dirty="0" smtClean="0"/>
              <a:t> Maryland)</a:t>
            </a:r>
          </a:p>
          <a:p>
            <a:r>
              <a:rPr lang="en-US" sz="1600" dirty="0" smtClean="0"/>
              <a:t>James </a:t>
            </a:r>
            <a:r>
              <a:rPr lang="en-US" sz="1600" dirty="0" err="1" smtClean="0"/>
              <a:t>Dimond</a:t>
            </a:r>
            <a:r>
              <a:rPr lang="en-US" sz="1600" dirty="0" smtClean="0"/>
              <a:t> (</a:t>
            </a:r>
            <a:r>
              <a:rPr lang="en-US" sz="1600" dirty="0" err="1" smtClean="0"/>
              <a:t>Univ</a:t>
            </a:r>
            <a:r>
              <a:rPr lang="en-US" sz="1600" dirty="0" smtClean="0"/>
              <a:t> Michigan)</a:t>
            </a:r>
          </a:p>
          <a:p>
            <a:r>
              <a:rPr lang="en-US" sz="1600" dirty="0" smtClean="0"/>
              <a:t>Steve </a:t>
            </a:r>
            <a:r>
              <a:rPr lang="en-US" sz="1600" dirty="0" err="1" smtClean="0"/>
              <a:t>Lipshultz</a:t>
            </a:r>
            <a:r>
              <a:rPr lang="en-US" sz="1600" dirty="0" smtClean="0"/>
              <a:t>, MD (Wayne State)</a:t>
            </a:r>
          </a:p>
          <a:p>
            <a:r>
              <a:rPr lang="en-US" sz="1600" dirty="0" smtClean="0"/>
              <a:t>Teresa </a:t>
            </a:r>
            <a:r>
              <a:rPr lang="en-US" sz="1600" dirty="0" err="1" smtClean="0"/>
              <a:t>Quattrin</a:t>
            </a:r>
            <a:r>
              <a:rPr lang="en-US" sz="1600" dirty="0" smtClean="0"/>
              <a:t> (Children’s Buffalo)</a:t>
            </a:r>
          </a:p>
          <a:p>
            <a:r>
              <a:rPr lang="en-US" sz="1600" dirty="0" smtClean="0"/>
              <a:t>Tracey Wallace (</a:t>
            </a:r>
            <a:r>
              <a:rPr lang="en-US" sz="1600" dirty="0" err="1" smtClean="0"/>
              <a:t>Univ</a:t>
            </a:r>
            <a:r>
              <a:rPr lang="en-US" sz="1600" dirty="0" smtClean="0"/>
              <a:t> Rhode Island)</a:t>
            </a:r>
          </a:p>
          <a:p>
            <a:r>
              <a:rPr lang="en-US" sz="1600" dirty="0" smtClean="0"/>
              <a:t>George Weiss (CHLA)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524000" y="4840069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can we raise awareness/value for administrative activities?</a:t>
            </a:r>
            <a:endPara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023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304800"/>
            <a:ext cx="6578684" cy="3502773"/>
          </a:xfrm>
          <a:prstGeom prst="rect">
            <a:avLst/>
          </a:prstGeom>
        </p:spPr>
        <p:txBody>
          <a:bodyPr/>
          <a:lstStyle/>
          <a:p>
            <a:r>
              <a:rPr lang="en-US" sz="4300" dirty="0">
                <a:solidFill>
                  <a:schemeClr val="accent2">
                    <a:lumMod val="50000"/>
                  </a:schemeClr>
                </a:solidFill>
              </a:rPr>
              <a:t>History</a:t>
            </a:r>
            <a:endParaRPr lang="en-US" sz="43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Boards </a:t>
            </a:r>
            <a:r>
              <a:rPr lang="en-US" sz="2400" dirty="0"/>
              <a:t>of AMSPDC and AAAP agreed to collaborate more closely (January – August, 2014)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sz="2400" dirty="0"/>
              <a:t>Survey of AMSPDC and AAAP members to identify topics for collaboration (October, 2014)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sz="2400" dirty="0"/>
              <a:t>“Faculty Effort” selected as topic for initial collaboration (December, 2014)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sz="2400" dirty="0"/>
              <a:t>Cross-representational workgroups formed by effort category, co-chaired by chair and administrator dyad (January, 2015)</a:t>
            </a:r>
          </a:p>
          <a:p>
            <a:pPr marL="425196" indent="-342900">
              <a:buFont typeface="Arial" panose="020B0604020202020204" pitchFamily="34" charset="0"/>
              <a:buChar char="•"/>
            </a:pPr>
            <a:r>
              <a:rPr lang="en-US" sz="2400" dirty="0"/>
              <a:t>Summaries compiled (May, 2015)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2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40815"/>
            <a:ext cx="7631723" cy="411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8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19200"/>
            <a:ext cx="6096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Learning</a:t>
            </a:r>
            <a:r>
              <a:rPr lang="en-US" sz="2400" dirty="0" smtClean="0"/>
              <a:t> experience:</a:t>
            </a:r>
          </a:p>
          <a:p>
            <a:r>
              <a:rPr lang="en-US" sz="2400" dirty="0" smtClean="0"/>
              <a:t>	One area of focus</a:t>
            </a:r>
          </a:p>
          <a:p>
            <a:r>
              <a:rPr lang="en-US" sz="2400" dirty="0" smtClean="0"/>
              <a:t>	Concrete project with tangible results</a:t>
            </a:r>
          </a:p>
          <a:p>
            <a:endParaRPr lang="en-US" sz="2400" dirty="0" smtClean="0"/>
          </a:p>
          <a:p>
            <a:r>
              <a:rPr lang="en-US" sz="2400" i="1" dirty="0" smtClean="0"/>
              <a:t>Broad </a:t>
            </a:r>
            <a:r>
              <a:rPr lang="en-US" sz="2400" dirty="0" smtClean="0"/>
              <a:t>representation: </a:t>
            </a:r>
          </a:p>
          <a:p>
            <a:r>
              <a:rPr lang="en-US" sz="2400" dirty="0" smtClean="0"/>
              <a:t>	Chairs</a:t>
            </a:r>
          </a:p>
          <a:p>
            <a:r>
              <a:rPr lang="en-US" sz="2400" dirty="0" smtClean="0"/>
              <a:t>	Administrators</a:t>
            </a:r>
          </a:p>
          <a:p>
            <a:r>
              <a:rPr lang="en-US" sz="2400" dirty="0" smtClean="0"/>
              <a:t>	Range of department sizes</a:t>
            </a:r>
          </a:p>
          <a:p>
            <a:r>
              <a:rPr lang="en-US" sz="2400" dirty="0" smtClean="0"/>
              <a:t>	Variety of organizational structures</a:t>
            </a:r>
          </a:p>
          <a:p>
            <a:r>
              <a:rPr lang="en-US" sz="2400" dirty="0" smtClean="0"/>
              <a:t>	Geographical range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381000"/>
            <a:ext cx="530626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Goals of Collaboration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5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6" y="533400"/>
            <a:ext cx="7412884" cy="510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2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233429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Outcome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342072"/>
            <a:ext cx="563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Newsletter – on AAAP and AMSPDC website</a:t>
            </a:r>
          </a:p>
          <a:p>
            <a:endParaRPr lang="en-US" sz="2400" dirty="0" smtClean="0"/>
          </a:p>
          <a:p>
            <a:r>
              <a:rPr lang="en-US" sz="2400" dirty="0" smtClean="0"/>
              <a:t>Summary of work – reference document</a:t>
            </a:r>
          </a:p>
          <a:p>
            <a:pPr lvl="1"/>
            <a:r>
              <a:rPr lang="en-US" sz="2400" dirty="0" smtClean="0"/>
              <a:t>Key principles and current practices</a:t>
            </a:r>
          </a:p>
          <a:p>
            <a:pPr lvl="1"/>
            <a:r>
              <a:rPr lang="en-US" sz="2400" dirty="0" smtClean="0"/>
              <a:t>List of unresolved issues</a:t>
            </a:r>
          </a:p>
          <a:p>
            <a:pPr lvl="1"/>
            <a:r>
              <a:rPr lang="en-US" sz="2400" dirty="0" smtClean="0"/>
              <a:t>List of committee members</a:t>
            </a:r>
          </a:p>
        </p:txBody>
      </p:sp>
    </p:spTree>
    <p:extLst>
      <p:ext uri="{BB962C8B-B14F-4D97-AF65-F5344CB8AC3E}">
        <p14:creationId xmlns:p14="http://schemas.microsoft.com/office/powerpoint/2010/main" val="402478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374814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Lessons learned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306881"/>
            <a:ext cx="7162800" cy="3392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Worthwhile, productive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activity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Initial meetings via telephone less than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optimal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Role clarification/infrastructure needed to support additional work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Meeting scheduling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Minutes/task coordination</a:t>
            </a:r>
          </a:p>
        </p:txBody>
      </p:sp>
    </p:spTree>
    <p:extLst>
      <p:ext uri="{BB962C8B-B14F-4D97-AF65-F5344CB8AC3E}">
        <p14:creationId xmlns:p14="http://schemas.microsoft.com/office/powerpoint/2010/main" val="179656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576544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Where do we go from here?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328678"/>
            <a:ext cx="32120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Steering Committee</a:t>
            </a:r>
          </a:p>
          <a:p>
            <a:pPr lvl="1"/>
            <a:r>
              <a:rPr lang="en-US" dirty="0" smtClean="0"/>
              <a:t>Volunteers needed:</a:t>
            </a:r>
          </a:p>
          <a:p>
            <a:pPr lvl="2"/>
            <a:r>
              <a:rPr lang="en-US" dirty="0" smtClean="0"/>
              <a:t>Two chairs</a:t>
            </a:r>
          </a:p>
          <a:p>
            <a:pPr lvl="2"/>
            <a:r>
              <a:rPr lang="en-US" dirty="0" smtClean="0"/>
              <a:t>One administrator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Collaborate on another project </a:t>
            </a:r>
          </a:p>
          <a:p>
            <a:pPr lvl="1"/>
            <a:r>
              <a:rPr lang="en-US" dirty="0" smtClean="0"/>
              <a:t>Value-based health care</a:t>
            </a:r>
          </a:p>
          <a:p>
            <a:pPr lvl="1"/>
            <a:r>
              <a:rPr lang="en-US" dirty="0" smtClean="0"/>
              <a:t>Care coordination</a:t>
            </a:r>
          </a:p>
          <a:p>
            <a:pPr lvl="1"/>
            <a:r>
              <a:rPr lang="en-US" dirty="0" smtClean="0"/>
              <a:t>Volunteers needed:</a:t>
            </a:r>
          </a:p>
          <a:p>
            <a:pPr lvl="2"/>
            <a:r>
              <a:rPr lang="en-US" dirty="0" smtClean="0"/>
              <a:t>Co-chairs</a:t>
            </a:r>
          </a:p>
          <a:p>
            <a:pPr lvl="2"/>
            <a:r>
              <a:rPr lang="en-US" dirty="0" smtClean="0"/>
              <a:t>Workgroup members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1377077"/>
            <a:ext cx="411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Joint AMSPDC –AAAP educational meeting – Fall 2017?</a:t>
            </a:r>
          </a:p>
          <a:p>
            <a:pPr lvl="1"/>
            <a:r>
              <a:rPr lang="en-US" dirty="0" smtClean="0"/>
              <a:t>Advisory Board speaker/facilitation</a:t>
            </a:r>
          </a:p>
          <a:p>
            <a:pPr lvl="1"/>
            <a:r>
              <a:rPr lang="en-US" dirty="0" smtClean="0"/>
              <a:t>Volunteers needed:</a:t>
            </a:r>
          </a:p>
          <a:p>
            <a:pPr lvl="2"/>
            <a:r>
              <a:rPr lang="en-US" dirty="0" smtClean="0"/>
              <a:t>Content planners</a:t>
            </a:r>
          </a:p>
          <a:p>
            <a:pPr lvl="2"/>
            <a:r>
              <a:rPr lang="en-US" dirty="0" smtClean="0"/>
              <a:t>Site planners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Joint webinars using existing AMPSDC format</a:t>
            </a:r>
          </a:p>
          <a:p>
            <a:pPr lvl="1"/>
            <a:r>
              <a:rPr lang="en-US" dirty="0" smtClean="0"/>
              <a:t>Volunteers needed:</a:t>
            </a:r>
          </a:p>
          <a:p>
            <a:pPr lvl="2"/>
            <a:r>
              <a:rPr lang="en-US" dirty="0" smtClean="0"/>
              <a:t>Content planners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7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2214068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300" dirty="0" smtClean="0">
                <a:solidFill>
                  <a:schemeClr val="accent2">
                    <a:lumMod val="50000"/>
                  </a:schemeClr>
                </a:solidFill>
              </a:rPr>
              <a:t>Contacts</a:t>
            </a:r>
            <a:endParaRPr lang="en-US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306881"/>
            <a:ext cx="7162800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If you have questions/comments or wish to volunteer to serve in one of these roles, please contact: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Laura Degnon at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/>
                <a:hlinkClick r:id="rId2"/>
              </a:rPr>
              <a:t>laura@degnon.org</a:t>
            </a:r>
            <a:endParaRPr lang="en-US" sz="2400" dirty="0" smtClean="0">
              <a:solidFill>
                <a:srgbClr val="0070C0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Elaine Gallagher at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gallaghere@email.chop.edu</a:t>
            </a: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4660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</TotalTime>
  <Words>658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Children's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Erin</dc:creator>
  <cp:lastModifiedBy>Gallagher, Elaine C</cp:lastModifiedBy>
  <cp:revision>19</cp:revision>
  <dcterms:created xsi:type="dcterms:W3CDTF">2016-02-20T00:52:32Z</dcterms:created>
  <dcterms:modified xsi:type="dcterms:W3CDTF">2016-02-25T00:12:18Z</dcterms:modified>
</cp:coreProperties>
</file>