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5"/>
  </p:notesMasterIdLst>
  <p:sldIdLst>
    <p:sldId id="256" r:id="rId2"/>
    <p:sldId id="265" r:id="rId3"/>
    <p:sldId id="257" r:id="rId4"/>
    <p:sldId id="289" r:id="rId5"/>
    <p:sldId id="291" r:id="rId6"/>
    <p:sldId id="287" r:id="rId7"/>
    <p:sldId id="301" r:id="rId8"/>
    <p:sldId id="293" r:id="rId9"/>
    <p:sldId id="305" r:id="rId10"/>
    <p:sldId id="294" r:id="rId11"/>
    <p:sldId id="314" r:id="rId12"/>
    <p:sldId id="315" r:id="rId13"/>
    <p:sldId id="322" r:id="rId14"/>
    <p:sldId id="292" r:id="rId15"/>
    <p:sldId id="351" r:id="rId16"/>
    <p:sldId id="317" r:id="rId17"/>
    <p:sldId id="312" r:id="rId18"/>
    <p:sldId id="313" r:id="rId19"/>
    <p:sldId id="318" r:id="rId20"/>
    <p:sldId id="329" r:id="rId21"/>
    <p:sldId id="330" r:id="rId22"/>
    <p:sldId id="345" r:id="rId23"/>
    <p:sldId id="353" r:id="rId24"/>
    <p:sldId id="333" r:id="rId25"/>
    <p:sldId id="334" r:id="rId26"/>
    <p:sldId id="337" r:id="rId27"/>
    <p:sldId id="343" r:id="rId28"/>
    <p:sldId id="338" r:id="rId29"/>
    <p:sldId id="339" r:id="rId30"/>
    <p:sldId id="340" r:id="rId31"/>
    <p:sldId id="341" r:id="rId32"/>
    <p:sldId id="350" r:id="rId33"/>
    <p:sldId id="319"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27" autoAdjust="0"/>
    <p:restoredTop sz="95833" autoAdjust="0"/>
  </p:normalViewPr>
  <p:slideViewPr>
    <p:cSldViewPr snapToGrid="0" showGuides="1">
      <p:cViewPr varScale="1">
        <p:scale>
          <a:sx n="112" d="100"/>
          <a:sy n="112" d="100"/>
        </p:scale>
        <p:origin x="864"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chemeClr val="accent5"/>
              </a:solidFill>
              <a:ln w="19050">
                <a:noFill/>
              </a:ln>
              <a:effectLst/>
            </c:spPr>
            <c:extLst>
              <c:ext xmlns:c16="http://schemas.microsoft.com/office/drawing/2014/chart" uri="{C3380CC4-5D6E-409C-BE32-E72D297353CC}">
                <c16:uniqueId val="{00000001-0A63-8A42-BEB7-9131B88A84CF}"/>
              </c:ext>
            </c:extLst>
          </c:dPt>
          <c:dPt>
            <c:idx val="1"/>
            <c:bubble3D val="0"/>
            <c:spPr>
              <a:solidFill>
                <a:schemeClr val="accent4"/>
              </a:solidFill>
              <a:ln w="19050">
                <a:noFill/>
              </a:ln>
              <a:effectLst/>
            </c:spPr>
            <c:extLst>
              <c:ext xmlns:c16="http://schemas.microsoft.com/office/drawing/2014/chart" uri="{C3380CC4-5D6E-409C-BE32-E72D297353CC}">
                <c16:uniqueId val="{00000003-0A63-8A42-BEB7-9131B88A84CF}"/>
              </c:ext>
            </c:extLst>
          </c:dPt>
          <c:dPt>
            <c:idx val="2"/>
            <c:bubble3D val="0"/>
            <c:spPr>
              <a:solidFill>
                <a:schemeClr val="accent3"/>
              </a:solidFill>
              <a:ln>
                <a:noFill/>
              </a:ln>
            </c:spPr>
            <c:extLst>
              <c:ext xmlns:c16="http://schemas.microsoft.com/office/drawing/2014/chart" uri="{C3380CC4-5D6E-409C-BE32-E72D297353CC}">
                <c16:uniqueId val="{00000005-0A63-8A42-BEB7-9131B88A84CF}"/>
              </c:ext>
            </c:extLst>
          </c:dPt>
          <c:dPt>
            <c:idx val="3"/>
            <c:bubble3D val="0"/>
            <c:spPr>
              <a:solidFill>
                <a:schemeClr val="tx2"/>
              </a:solidFill>
              <a:ln w="19050">
                <a:noFill/>
              </a:ln>
              <a:effectLst/>
            </c:spPr>
            <c:extLst>
              <c:ext xmlns:c16="http://schemas.microsoft.com/office/drawing/2014/chart" uri="{C3380CC4-5D6E-409C-BE32-E72D297353CC}">
                <c16:uniqueId val="{00000007-0A63-8A42-BEB7-9131B88A84CF}"/>
              </c:ext>
            </c:extLst>
          </c:dPt>
          <c:dPt>
            <c:idx val="4"/>
            <c:bubble3D val="0"/>
            <c:spPr>
              <a:solidFill>
                <a:schemeClr val="accent1"/>
              </a:solidFill>
              <a:ln w="19050">
                <a:noFill/>
              </a:ln>
              <a:effectLst/>
            </c:spPr>
            <c:extLst>
              <c:ext xmlns:c16="http://schemas.microsoft.com/office/drawing/2014/chart" uri="{C3380CC4-5D6E-409C-BE32-E72D297353CC}">
                <c16:uniqueId val="{00000009-0A63-8A42-BEB7-9131B88A84CF}"/>
              </c:ext>
            </c:extLst>
          </c:dPt>
          <c:dPt>
            <c:idx val="5"/>
            <c:bubble3D val="0"/>
            <c:spPr>
              <a:solidFill>
                <a:schemeClr val="accent2"/>
              </a:solidFill>
              <a:ln>
                <a:noFill/>
              </a:ln>
            </c:spPr>
            <c:extLst>
              <c:ext xmlns:c16="http://schemas.microsoft.com/office/drawing/2014/chart" uri="{C3380CC4-5D6E-409C-BE32-E72D297353CC}">
                <c16:uniqueId val="{0000000B-0A63-8A42-BEB7-9131B88A84CF}"/>
              </c:ext>
            </c:extLst>
          </c:dPt>
          <c:dLbls>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val>
            <c:numRef>
              <c:f>Sheet1!$B$2:$B$7</c:f>
              <c:numCache>
                <c:formatCode>General</c:formatCode>
                <c:ptCount val="6"/>
                <c:pt idx="0">
                  <c:v>910</c:v>
                </c:pt>
                <c:pt idx="1">
                  <c:v>368</c:v>
                </c:pt>
                <c:pt idx="2">
                  <c:v>588</c:v>
                </c:pt>
                <c:pt idx="3">
                  <c:v>563</c:v>
                </c:pt>
                <c:pt idx="4">
                  <c:v>1184</c:v>
                </c:pt>
                <c:pt idx="5">
                  <c:v>241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Social Security</c:v>
                      </c:pt>
                      <c:pt idx="1">
                        <c:v>Medicaid</c:v>
                      </c:pt>
                      <c:pt idx="2">
                        <c:v>Medicare</c:v>
                      </c:pt>
                      <c:pt idx="3">
                        <c:v>Other</c:v>
                      </c:pt>
                      <c:pt idx="4">
                        <c:v>Discretionary</c:v>
                      </c:pt>
                      <c:pt idx="5">
                        <c:v>Interest</c:v>
                      </c:pt>
                    </c:strCache>
                  </c:strRef>
                </c15:cat>
              </c15:filteredCategoryTitle>
            </c:ext>
            <c:ext xmlns:c16="http://schemas.microsoft.com/office/drawing/2014/chart" uri="{C3380CC4-5D6E-409C-BE32-E72D297353CC}">
              <c16:uniqueId val="{0000000C-0A63-8A42-BEB7-9131B88A84CF}"/>
            </c:ext>
          </c:extLst>
        </c:ser>
        <c:dLbls>
          <c:showLegendKey val="0"/>
          <c:showVal val="0"/>
          <c:showCatName val="0"/>
          <c:showSerName val="0"/>
          <c:showPercent val="0"/>
          <c:showBubbleSize val="0"/>
          <c:showLeaderLines val="1"/>
        </c:dLbls>
        <c:firstSliceAng val="328"/>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187500000000001E-2"/>
          <c:y val="2.578124841404722E-2"/>
          <c:w val="0.96562499999999996"/>
          <c:h val="0.8186389752313622"/>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AFAA"/>
              </a:solidFill>
              <a:ln>
                <a:noFill/>
              </a:ln>
              <a:effectLst/>
            </c:spPr>
            <c:extLst>
              <c:ext xmlns:c16="http://schemas.microsoft.com/office/drawing/2014/chart" uri="{C3380CC4-5D6E-409C-BE32-E72D297353CC}">
                <c16:uniqueId val="{00000019-7FE2-9644-8225-88DC0DCFB794}"/>
              </c:ext>
            </c:extLst>
          </c:dPt>
          <c:dPt>
            <c:idx val="1"/>
            <c:invertIfNegative val="0"/>
            <c:bubble3D val="0"/>
            <c:spPr>
              <a:solidFill>
                <a:srgbClr val="00AFAA"/>
              </a:solidFill>
              <a:ln>
                <a:noFill/>
              </a:ln>
              <a:effectLst/>
            </c:spPr>
            <c:extLst>
              <c:ext xmlns:c16="http://schemas.microsoft.com/office/drawing/2014/chart" uri="{C3380CC4-5D6E-409C-BE32-E72D297353CC}">
                <c16:uniqueId val="{00000010-7FE2-9644-8225-88DC0DCFB794}"/>
              </c:ext>
            </c:extLst>
          </c:dPt>
          <c:dPt>
            <c:idx val="2"/>
            <c:invertIfNegative val="0"/>
            <c:bubble3D val="0"/>
            <c:spPr>
              <a:solidFill>
                <a:srgbClr val="00AFAA"/>
              </a:solidFill>
              <a:ln>
                <a:noFill/>
              </a:ln>
              <a:effectLst/>
            </c:spPr>
            <c:extLst>
              <c:ext xmlns:c16="http://schemas.microsoft.com/office/drawing/2014/chart" uri="{C3380CC4-5D6E-409C-BE32-E72D297353CC}">
                <c16:uniqueId val="{0000001F-7FE2-9644-8225-88DC0DCFB794}"/>
              </c:ext>
            </c:extLst>
          </c:dPt>
          <c:dPt>
            <c:idx val="3"/>
            <c:invertIfNegative val="0"/>
            <c:bubble3D val="0"/>
            <c:spPr>
              <a:solidFill>
                <a:srgbClr val="00AFAA"/>
              </a:solidFill>
              <a:ln>
                <a:noFill/>
              </a:ln>
              <a:effectLst/>
            </c:spPr>
            <c:extLst>
              <c:ext xmlns:c16="http://schemas.microsoft.com/office/drawing/2014/chart" uri="{C3380CC4-5D6E-409C-BE32-E72D297353CC}">
                <c16:uniqueId val="{0000001E-7FE2-9644-8225-88DC0DCFB794}"/>
              </c:ext>
            </c:extLst>
          </c:dPt>
          <c:dPt>
            <c:idx val="4"/>
            <c:invertIfNegative val="0"/>
            <c:bubble3D val="0"/>
            <c:spPr>
              <a:solidFill>
                <a:srgbClr val="00AFAA"/>
              </a:solidFill>
              <a:ln>
                <a:noFill/>
              </a:ln>
              <a:effectLst/>
            </c:spPr>
            <c:extLst>
              <c:ext xmlns:c16="http://schemas.microsoft.com/office/drawing/2014/chart" uri="{C3380CC4-5D6E-409C-BE32-E72D297353CC}">
                <c16:uniqueId val="{00000020-7FE2-9644-8225-88DC0DCFB794}"/>
              </c:ext>
            </c:extLst>
          </c:dPt>
          <c:dPt>
            <c:idx val="5"/>
            <c:invertIfNegative val="0"/>
            <c:bubble3D val="0"/>
            <c:spPr>
              <a:solidFill>
                <a:srgbClr val="00AFAA"/>
              </a:solidFill>
              <a:ln>
                <a:noFill/>
              </a:ln>
              <a:effectLst/>
            </c:spPr>
            <c:extLst>
              <c:ext xmlns:c16="http://schemas.microsoft.com/office/drawing/2014/chart" uri="{C3380CC4-5D6E-409C-BE32-E72D297353CC}">
                <c16:uniqueId val="{00000021-7FE2-9644-8225-88DC0DCFB794}"/>
              </c:ext>
            </c:extLst>
          </c:dPt>
          <c:dPt>
            <c:idx val="6"/>
            <c:invertIfNegative val="0"/>
            <c:bubble3D val="0"/>
            <c:spPr>
              <a:solidFill>
                <a:srgbClr val="00AFAA"/>
              </a:solidFill>
              <a:ln>
                <a:noFill/>
              </a:ln>
              <a:effectLst/>
            </c:spPr>
            <c:extLst>
              <c:ext xmlns:c16="http://schemas.microsoft.com/office/drawing/2014/chart" uri="{C3380CC4-5D6E-409C-BE32-E72D297353CC}">
                <c16:uniqueId val="{00000022-7FE2-9644-8225-88DC0DCFB794}"/>
              </c:ext>
            </c:extLst>
          </c:dPt>
          <c:dPt>
            <c:idx val="7"/>
            <c:invertIfNegative val="0"/>
            <c:bubble3D val="0"/>
            <c:spPr>
              <a:solidFill>
                <a:srgbClr val="00AFAA"/>
              </a:solidFill>
              <a:ln>
                <a:noFill/>
              </a:ln>
              <a:effectLst/>
            </c:spPr>
            <c:extLst>
              <c:ext xmlns:c16="http://schemas.microsoft.com/office/drawing/2014/chart" uri="{C3380CC4-5D6E-409C-BE32-E72D297353CC}">
                <c16:uniqueId val="{00000023-7FE2-9644-8225-88DC0DCFB794}"/>
              </c:ext>
            </c:extLst>
          </c:dPt>
          <c:dPt>
            <c:idx val="8"/>
            <c:invertIfNegative val="0"/>
            <c:bubble3D val="0"/>
            <c:spPr>
              <a:solidFill>
                <a:srgbClr val="00AFAA"/>
              </a:solidFill>
              <a:ln>
                <a:noFill/>
              </a:ln>
              <a:effectLst/>
            </c:spPr>
            <c:extLst>
              <c:ext xmlns:c16="http://schemas.microsoft.com/office/drawing/2014/chart" uri="{C3380CC4-5D6E-409C-BE32-E72D297353CC}">
                <c16:uniqueId val="{00000024-7FE2-9644-8225-88DC0DCFB794}"/>
              </c:ext>
            </c:extLst>
          </c:dPt>
          <c:dPt>
            <c:idx val="9"/>
            <c:invertIfNegative val="0"/>
            <c:bubble3D val="0"/>
            <c:spPr>
              <a:solidFill>
                <a:srgbClr val="00AFAA"/>
              </a:solidFill>
              <a:ln>
                <a:noFill/>
              </a:ln>
              <a:effectLst/>
            </c:spPr>
            <c:extLst>
              <c:ext xmlns:c16="http://schemas.microsoft.com/office/drawing/2014/chart" uri="{C3380CC4-5D6E-409C-BE32-E72D297353CC}">
                <c16:uniqueId val="{00000025-7FE2-9644-8225-88DC0DCFB794}"/>
              </c:ext>
            </c:extLst>
          </c:dPt>
          <c:dPt>
            <c:idx val="10"/>
            <c:invertIfNegative val="0"/>
            <c:bubble3D val="0"/>
            <c:spPr>
              <a:solidFill>
                <a:srgbClr val="FFC843"/>
              </a:solidFill>
              <a:ln>
                <a:noFill/>
              </a:ln>
              <a:effectLst/>
            </c:spPr>
            <c:extLst>
              <c:ext xmlns:c16="http://schemas.microsoft.com/office/drawing/2014/chart" uri="{C3380CC4-5D6E-409C-BE32-E72D297353CC}">
                <c16:uniqueId val="{00000027-7FE2-9644-8225-88DC0DCFB794}"/>
              </c:ext>
            </c:extLst>
          </c:dPt>
          <c:dPt>
            <c:idx val="11"/>
            <c:invertIfNegative val="0"/>
            <c:bubble3D val="0"/>
            <c:spPr>
              <a:solidFill>
                <a:srgbClr val="FFC843"/>
              </a:solidFill>
              <a:ln>
                <a:noFill/>
              </a:ln>
              <a:effectLst/>
            </c:spPr>
            <c:extLst>
              <c:ext xmlns:c16="http://schemas.microsoft.com/office/drawing/2014/chart" uri="{C3380CC4-5D6E-409C-BE32-E72D297353CC}">
                <c16:uniqueId val="{00000017-7FE2-9644-8225-88DC0DCFB794}"/>
              </c:ext>
            </c:extLst>
          </c:dPt>
          <c:dPt>
            <c:idx val="12"/>
            <c:invertIfNegative val="0"/>
            <c:bubble3D val="0"/>
            <c:spPr>
              <a:solidFill>
                <a:srgbClr val="FFC843"/>
              </a:solidFill>
              <a:ln>
                <a:noFill/>
              </a:ln>
              <a:effectLst/>
            </c:spPr>
            <c:extLst>
              <c:ext xmlns:c16="http://schemas.microsoft.com/office/drawing/2014/chart" uri="{C3380CC4-5D6E-409C-BE32-E72D297353CC}">
                <c16:uniqueId val="{00000012-7FE2-9644-8225-88DC0DCFB794}"/>
              </c:ext>
            </c:extLst>
          </c:dPt>
          <c:dPt>
            <c:idx val="13"/>
            <c:invertIfNegative val="0"/>
            <c:bubble3D val="0"/>
            <c:spPr>
              <a:solidFill>
                <a:srgbClr val="FFC843"/>
              </a:solidFill>
              <a:ln>
                <a:noFill/>
              </a:ln>
              <a:effectLst/>
            </c:spPr>
            <c:extLst>
              <c:ext xmlns:c16="http://schemas.microsoft.com/office/drawing/2014/chart" uri="{C3380CC4-5D6E-409C-BE32-E72D297353CC}">
                <c16:uniqueId val="{0000001C-7FE2-9644-8225-88DC0DCFB794}"/>
              </c:ext>
            </c:extLst>
          </c:dPt>
          <c:dPt>
            <c:idx val="14"/>
            <c:invertIfNegative val="0"/>
            <c:bubble3D val="0"/>
            <c:spPr>
              <a:solidFill>
                <a:srgbClr val="FFC843"/>
              </a:solidFill>
              <a:ln>
                <a:noFill/>
              </a:ln>
              <a:effectLst/>
            </c:spPr>
            <c:extLst>
              <c:ext xmlns:c16="http://schemas.microsoft.com/office/drawing/2014/chart" uri="{C3380CC4-5D6E-409C-BE32-E72D297353CC}">
                <c16:uniqueId val="{0000001D-7FE2-9644-8225-88DC0DCFB794}"/>
              </c:ext>
            </c:extLst>
          </c:dPt>
          <c:dPt>
            <c:idx val="15"/>
            <c:invertIfNegative val="0"/>
            <c:bubble3D val="0"/>
            <c:spPr>
              <a:solidFill>
                <a:srgbClr val="FFC843"/>
              </a:solidFill>
              <a:ln>
                <a:noFill/>
              </a:ln>
              <a:effectLst/>
            </c:spPr>
            <c:extLst>
              <c:ext xmlns:c16="http://schemas.microsoft.com/office/drawing/2014/chart" uri="{C3380CC4-5D6E-409C-BE32-E72D297353CC}">
                <c16:uniqueId val="{00000018-7FE2-9644-8225-88DC0DCFB794}"/>
              </c:ext>
            </c:extLst>
          </c:dPt>
          <c:dPt>
            <c:idx val="16"/>
            <c:invertIfNegative val="0"/>
            <c:bubble3D val="0"/>
            <c:spPr>
              <a:solidFill>
                <a:srgbClr val="FFC843"/>
              </a:solidFill>
              <a:ln>
                <a:noFill/>
              </a:ln>
              <a:effectLst/>
            </c:spPr>
            <c:extLst>
              <c:ext xmlns:c16="http://schemas.microsoft.com/office/drawing/2014/chart" uri="{C3380CC4-5D6E-409C-BE32-E72D297353CC}">
                <c16:uniqueId val="{00000011-7FE2-9644-8225-88DC0DCFB794}"/>
              </c:ext>
            </c:extLst>
          </c:dPt>
          <c:dPt>
            <c:idx val="17"/>
            <c:invertIfNegative val="0"/>
            <c:bubble3D val="0"/>
            <c:spPr>
              <a:solidFill>
                <a:srgbClr val="FFC843"/>
              </a:solidFill>
              <a:ln>
                <a:noFill/>
              </a:ln>
              <a:effectLst/>
            </c:spPr>
            <c:extLst>
              <c:ext xmlns:c16="http://schemas.microsoft.com/office/drawing/2014/chart" uri="{C3380CC4-5D6E-409C-BE32-E72D297353CC}">
                <c16:uniqueId val="{00000013-7FE2-9644-8225-88DC0DCFB794}"/>
              </c:ext>
            </c:extLst>
          </c:dPt>
          <c:dPt>
            <c:idx val="18"/>
            <c:invertIfNegative val="0"/>
            <c:bubble3D val="0"/>
            <c:spPr>
              <a:solidFill>
                <a:srgbClr val="FFC843"/>
              </a:solidFill>
              <a:ln>
                <a:noFill/>
              </a:ln>
              <a:effectLst/>
            </c:spPr>
            <c:extLst>
              <c:ext xmlns:c16="http://schemas.microsoft.com/office/drawing/2014/chart" uri="{C3380CC4-5D6E-409C-BE32-E72D297353CC}">
                <c16:uniqueId val="{00000014-7FE2-9644-8225-88DC0DCFB794}"/>
              </c:ext>
            </c:extLst>
          </c:dPt>
          <c:dPt>
            <c:idx val="19"/>
            <c:invertIfNegative val="0"/>
            <c:bubble3D val="0"/>
            <c:spPr>
              <a:solidFill>
                <a:srgbClr val="FFC843"/>
              </a:solidFill>
              <a:ln>
                <a:noFill/>
              </a:ln>
              <a:effectLst/>
            </c:spPr>
            <c:extLst>
              <c:ext xmlns:c16="http://schemas.microsoft.com/office/drawing/2014/chart" uri="{C3380CC4-5D6E-409C-BE32-E72D297353CC}">
                <c16:uniqueId val="{00000015-7FE2-9644-8225-88DC0DCFB794}"/>
              </c:ext>
            </c:extLst>
          </c:dPt>
          <c:dPt>
            <c:idx val="20"/>
            <c:invertIfNegative val="0"/>
            <c:bubble3D val="0"/>
            <c:spPr>
              <a:solidFill>
                <a:srgbClr val="FFC843"/>
              </a:solidFill>
              <a:ln>
                <a:noFill/>
              </a:ln>
              <a:effectLst/>
            </c:spPr>
            <c:extLst>
              <c:ext xmlns:c16="http://schemas.microsoft.com/office/drawing/2014/chart" uri="{C3380CC4-5D6E-409C-BE32-E72D297353CC}">
                <c16:uniqueId val="{00000016-7FE2-9644-8225-88DC0DCFB794}"/>
              </c:ext>
            </c:extLst>
          </c:dPt>
          <c:dLbls>
            <c:dLbl>
              <c:idx val="0"/>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7FE2-9644-8225-88DC0DCFB794}"/>
                </c:ext>
              </c:extLst>
            </c:dLbl>
            <c:dLbl>
              <c:idx val="1"/>
              <c:layout>
                <c:manualLayout>
                  <c:x val="1.6046783949957572E-3"/>
                  <c:y val="-0.20106132817866154"/>
                </c:manualLayout>
              </c:layout>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3263457236925693E-2"/>
                      <c:h val="6.5509897379510143E-2"/>
                    </c:manualLayout>
                  </c15:layout>
                </c:ext>
                <c:ext xmlns:c16="http://schemas.microsoft.com/office/drawing/2014/chart" uri="{C3380CC4-5D6E-409C-BE32-E72D297353CC}">
                  <c16:uniqueId val="{00000010-7FE2-9644-8225-88DC0DCFB794}"/>
                </c:ext>
              </c:extLst>
            </c:dLbl>
            <c:dLbl>
              <c:idx val="2"/>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7FE2-9644-8225-88DC0DCFB794}"/>
                </c:ext>
              </c:extLst>
            </c:dLbl>
            <c:dLbl>
              <c:idx val="3"/>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7FE2-9644-8225-88DC0DCFB794}"/>
                </c:ext>
              </c:extLst>
            </c:dLbl>
            <c:dLbl>
              <c:idx val="4"/>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7FE2-9644-8225-88DC0DCFB794}"/>
                </c:ext>
              </c:extLst>
            </c:dLbl>
            <c:dLbl>
              <c:idx val="5"/>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1-7FE2-9644-8225-88DC0DCFB794}"/>
                </c:ext>
              </c:extLst>
            </c:dLbl>
            <c:dLbl>
              <c:idx val="6"/>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2-7FE2-9644-8225-88DC0DCFB794}"/>
                </c:ext>
              </c:extLst>
            </c:dLbl>
            <c:dLbl>
              <c:idx val="7"/>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3-7FE2-9644-8225-88DC0DCFB794}"/>
                </c:ext>
              </c:extLst>
            </c:dLbl>
            <c:dLbl>
              <c:idx val="8"/>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4-7FE2-9644-8225-88DC0DCFB794}"/>
                </c:ext>
              </c:extLst>
            </c:dLbl>
            <c:dLbl>
              <c:idx val="9"/>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5-7FE2-9644-8225-88DC0DCFB794}"/>
                </c:ext>
              </c:extLst>
            </c:dLbl>
            <c:dLbl>
              <c:idx val="10"/>
              <c:layout>
                <c:manualLayout>
                  <c:x val="1.5441290814097114E-3"/>
                  <c:y val="-4.0695647663700513E-2"/>
                </c:manualLayout>
              </c:layout>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7-7FE2-9644-8225-88DC0DCFB794}"/>
                </c:ext>
              </c:extLst>
            </c:dLbl>
            <c:dLbl>
              <c:idx val="11"/>
              <c:layout>
                <c:manualLayout>
                  <c:x val="-1.544129081409768E-3"/>
                  <c:y val="-1.7032253845285141E-2"/>
                </c:manualLayout>
              </c:layout>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7FE2-9644-8225-88DC0DCFB794}"/>
                </c:ext>
              </c:extLst>
            </c:dLbl>
            <c:dLbl>
              <c:idx val="12"/>
              <c:layout>
                <c:manualLayout>
                  <c:x val="-3.088258162819536E-3"/>
                  <c:y val="-3.8545403839731853E-3"/>
                </c:manualLayout>
              </c:layout>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7FE2-9644-8225-88DC0DCFB794}"/>
                </c:ext>
              </c:extLst>
            </c:dLbl>
            <c:dLbl>
              <c:idx val="13"/>
              <c:layout>
                <c:manualLayout>
                  <c:x val="-7.7212533318840408E-4"/>
                  <c:y val="-5.8965015221027664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4026648506735988E-2"/>
                      <c:h val="5.4761872993542689E-2"/>
                    </c:manualLayout>
                  </c15:layout>
                </c:ext>
                <c:ext xmlns:c16="http://schemas.microsoft.com/office/drawing/2014/chart" uri="{C3380CC4-5D6E-409C-BE32-E72D297353CC}">
                  <c16:uniqueId val="{0000001C-7FE2-9644-8225-88DC0DCFB794}"/>
                </c:ext>
              </c:extLst>
            </c:dLbl>
            <c:dLbl>
              <c:idx val="14"/>
              <c:layout>
                <c:manualLayout>
                  <c:x val="-1.5440682889262479E-3"/>
                  <c:y val="-5.3740403818120418E-2"/>
                </c:manualLayout>
              </c:layout>
              <c:spPr>
                <a:noFill/>
                <a:ln>
                  <a:noFill/>
                </a:ln>
                <a:effectLst/>
              </c:spPr>
              <c:txPr>
                <a:bodyPr rot="0" spcFirstLastPara="1" vertOverflow="ellipsis" vert="horz" wrap="square" lIns="0" tIns="0" rIns="0" bIns="0" anchor="ctr" anchorCtr="1"/>
                <a:lstStyle/>
                <a:p>
                  <a:pPr>
                    <a:defRPr sz="13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4835552076604361E-2"/>
                      <c:h val="4.2828602339635161E-2"/>
                    </c:manualLayout>
                  </c15:layout>
                </c:ext>
                <c:ext xmlns:c16="http://schemas.microsoft.com/office/drawing/2014/chart" uri="{C3380CC4-5D6E-409C-BE32-E72D297353CC}">
                  <c16:uniqueId val="{0000001D-7FE2-9644-8225-88DC0DCFB794}"/>
                </c:ext>
              </c:extLst>
            </c:dLbl>
            <c:dLbl>
              <c:idx val="15"/>
              <c:layout>
                <c:manualLayout>
                  <c:x val="1.5441898738932881E-3"/>
                  <c:y val="-4.1261773299053298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4835552076604361E-2"/>
                      <c:h val="4.7601910601198172E-2"/>
                    </c:manualLayout>
                  </c15:layout>
                </c:ext>
                <c:ext xmlns:c16="http://schemas.microsoft.com/office/drawing/2014/chart" uri="{C3380CC4-5D6E-409C-BE32-E72D297353CC}">
                  <c16:uniqueId val="{00000018-7FE2-9644-8225-88DC0DCFB794}"/>
                </c:ext>
              </c:extLst>
            </c:dLbl>
            <c:dLbl>
              <c:idx val="16"/>
              <c:layout>
                <c:manualLayout>
                  <c:x val="-3.2091136200574342E-3"/>
                  <c:y val="-3.891035520366718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FE2-9644-8225-88DC0DCFB794}"/>
                </c:ext>
              </c:extLst>
            </c:dLbl>
            <c:dLbl>
              <c:idx val="17"/>
              <c:layout>
                <c:manualLayout>
                  <c:x val="-3.0882581628196492E-3"/>
                  <c:y val="-4.02183168375441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FE2-9644-8225-88DC0DCFB794}"/>
                </c:ext>
              </c:extLst>
            </c:dLbl>
            <c:dLbl>
              <c:idx val="18"/>
              <c:layout>
                <c:manualLayout>
                  <c:x val="-1.544129081409768E-3"/>
                  <c:y val="-4.2266517103007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FE2-9644-8225-88DC0DCFB794}"/>
                </c:ext>
              </c:extLst>
            </c:dLbl>
            <c:dLbl>
              <c:idx val="19"/>
              <c:layout>
                <c:manualLayout>
                  <c:x val="-1.5441290814098812E-3"/>
                  <c:y val="-4.205942317764401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FE2-9644-8225-88DC0DCFB794}"/>
                </c:ext>
              </c:extLst>
            </c:dLbl>
            <c:dLbl>
              <c:idx val="20"/>
              <c:layout>
                <c:manualLayout>
                  <c:x val="1.544129081409768E-3"/>
                  <c:y val="-2.79836136461742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FE2-9644-8225-88DC0DCFB794}"/>
                </c:ext>
              </c:extLst>
            </c:dLbl>
            <c:spPr>
              <a:noFill/>
              <a:ln>
                <a:noFill/>
              </a:ln>
              <a:effectLst/>
            </c:spPr>
            <c:txPr>
              <a:bodyPr rot="0" spcFirstLastPara="1" vertOverflow="ellipsis" vert="horz" wrap="square" lIns="0" tIns="0" rIns="0" bIns="0" anchor="ctr" anchorCtr="1"/>
              <a:lstStyle/>
              <a:p>
                <a:pPr>
                  <a:defRPr sz="13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CVS-Aetna</c:v>
                </c:pt>
                <c:pt idx="1">
                  <c:v>United HG</c:v>
                </c:pt>
                <c:pt idx="2">
                  <c:v>McKesson</c:v>
                </c:pt>
                <c:pt idx="3">
                  <c:v>AmerisourceBergen</c:v>
                </c:pt>
                <c:pt idx="4">
                  <c:v>Walgreens</c:v>
                </c:pt>
                <c:pt idx="5">
                  <c:v>Cardinal Health</c:v>
                </c:pt>
                <c:pt idx="6">
                  <c:v>Express Scripts-Cigna</c:v>
                </c:pt>
                <c:pt idx="7">
                  <c:v>Anthem</c:v>
                </c:pt>
                <c:pt idx="8">
                  <c:v>Johnson &amp; Johnson</c:v>
                </c:pt>
                <c:pt idx="9">
                  <c:v>Humana</c:v>
                </c:pt>
                <c:pt idx="10">
                  <c:v>Kaiser Permanente</c:v>
                </c:pt>
                <c:pt idx="11">
                  <c:v>HCA Healthcare</c:v>
                </c:pt>
                <c:pt idx="12">
                  <c:v>CHI-Dignity</c:v>
                </c:pt>
                <c:pt idx="13">
                  <c:v>Ascension</c:v>
                </c:pt>
                <c:pt idx="14">
                  <c:v>Providence St. Joseph</c:v>
                </c:pt>
                <c:pt idx="15">
                  <c:v>Tenet </c:v>
                </c:pt>
                <c:pt idx="16">
                  <c:v>CHS</c:v>
                </c:pt>
                <c:pt idx="17">
                  <c:v>CHI </c:v>
                </c:pt>
                <c:pt idx="18">
                  <c:v>Trinty </c:v>
                </c:pt>
                <c:pt idx="19">
                  <c:v>Dignity</c:v>
                </c:pt>
                <c:pt idx="20">
                  <c:v>Advocate Aurora </c:v>
                </c:pt>
              </c:strCache>
            </c:strRef>
          </c:cat>
          <c:val>
            <c:numRef>
              <c:f>Sheet1!$B$2:$B$22</c:f>
              <c:numCache>
                <c:formatCode>0</c:formatCode>
                <c:ptCount val="21"/>
                <c:pt idx="0">
                  <c:v>185</c:v>
                </c:pt>
                <c:pt idx="1">
                  <c:v>201</c:v>
                </c:pt>
                <c:pt idx="2">
                  <c:v>192</c:v>
                </c:pt>
                <c:pt idx="3">
                  <c:v>147</c:v>
                </c:pt>
                <c:pt idx="4">
                  <c:v>124</c:v>
                </c:pt>
                <c:pt idx="5">
                  <c:v>122</c:v>
                </c:pt>
                <c:pt idx="6">
                  <c:v>100</c:v>
                </c:pt>
                <c:pt idx="7">
                  <c:v>90</c:v>
                </c:pt>
                <c:pt idx="8">
                  <c:v>72</c:v>
                </c:pt>
                <c:pt idx="9">
                  <c:v>54</c:v>
                </c:pt>
                <c:pt idx="10">
                  <c:v>64.599999999999994</c:v>
                </c:pt>
                <c:pt idx="11">
                  <c:v>41.5</c:v>
                </c:pt>
                <c:pt idx="12">
                  <c:v>15</c:v>
                </c:pt>
                <c:pt idx="13">
                  <c:v>22.6</c:v>
                </c:pt>
                <c:pt idx="14">
                  <c:v>22.2</c:v>
                </c:pt>
                <c:pt idx="15">
                  <c:v>19.600000000000001</c:v>
                </c:pt>
                <c:pt idx="16">
                  <c:v>18.399999999999999</c:v>
                </c:pt>
                <c:pt idx="17">
                  <c:v>15.5</c:v>
                </c:pt>
                <c:pt idx="18">
                  <c:v>15.2</c:v>
                </c:pt>
                <c:pt idx="19">
                  <c:v>12.9</c:v>
                </c:pt>
                <c:pt idx="20">
                  <c:v>11</c:v>
                </c:pt>
              </c:numCache>
            </c:numRef>
          </c:val>
          <c:extLst>
            <c:ext xmlns:c16="http://schemas.microsoft.com/office/drawing/2014/chart" uri="{C3380CC4-5D6E-409C-BE32-E72D297353CC}">
              <c16:uniqueId val="{00000004-7FE2-9644-8225-88DC0DCFB794}"/>
            </c:ext>
          </c:extLst>
        </c:ser>
        <c:ser>
          <c:idx val="1"/>
          <c:order val="1"/>
          <c:tx>
            <c:strRef>
              <c:f>Sheet1!$C$1</c:f>
              <c:strCache>
                <c:ptCount val="1"/>
                <c:pt idx="0">
                  <c:v>Series 2</c:v>
                </c:pt>
              </c:strCache>
            </c:strRef>
          </c:tx>
          <c:spPr>
            <a:pattFill prst="wdUpDiag">
              <a:fgClr>
                <a:srgbClr val="FFFFFF"/>
              </a:fgClr>
              <a:bgClr>
                <a:srgbClr val="00AFAA"/>
              </a:bgClr>
            </a:pattFill>
            <a:ln>
              <a:noFill/>
            </a:ln>
            <a:effectLst/>
          </c:spPr>
          <c:invertIfNegative val="0"/>
          <c:dPt>
            <c:idx val="12"/>
            <c:invertIfNegative val="0"/>
            <c:bubble3D val="0"/>
            <c:spPr>
              <a:pattFill prst="wdUpDiag">
                <a:fgClr>
                  <a:srgbClr val="FFFFFF"/>
                </a:fgClr>
                <a:bgClr>
                  <a:srgbClr val="FFC843"/>
                </a:bgClr>
              </a:pattFill>
              <a:ln>
                <a:noFill/>
              </a:ln>
              <a:effectLst/>
            </c:spPr>
            <c:extLst>
              <c:ext xmlns:c16="http://schemas.microsoft.com/office/drawing/2014/chart" uri="{C3380CC4-5D6E-409C-BE32-E72D297353CC}">
                <c16:uniqueId val="{0000000F-7FE2-9644-8225-88DC0DCFB794}"/>
              </c:ext>
            </c:extLst>
          </c:dPt>
          <c:dLbls>
            <c:dLbl>
              <c:idx val="0"/>
              <c:layout>
                <c:manualLayout>
                  <c:x val="-1.5441290814097821E-3"/>
                  <c:y val="-8.675562935599615E-2"/>
                </c:manualLayout>
              </c:layout>
              <c:spPr>
                <a:noFill/>
                <a:ln>
                  <a:noFill/>
                </a:ln>
                <a:effectLst/>
              </c:spPr>
              <c:txPr>
                <a:bodyPr rot="0" spcFirstLastPara="1" vertOverflow="ellipsis" vert="horz" wrap="square" lIns="0" tIns="0" rIns="0" bIns="0" anchor="ctr" anchorCtr="1"/>
                <a:lstStyle/>
                <a:p>
                  <a:pPr>
                    <a:defRPr sz="13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7FE2-9644-8225-88DC0DCFB794}"/>
                </c:ext>
              </c:extLst>
            </c:dLbl>
            <c:dLbl>
              <c:idx val="6"/>
              <c:layout>
                <c:manualLayout>
                  <c:x val="0"/>
                  <c:y val="-6.771595508354511E-2"/>
                </c:manualLayout>
              </c:layout>
              <c:spPr>
                <a:noFill/>
                <a:ln>
                  <a:noFill/>
                </a:ln>
                <a:effectLst/>
              </c:spPr>
              <c:txPr>
                <a:bodyPr rot="0" spcFirstLastPara="1" vertOverflow="ellipsis" vert="horz" wrap="square" lIns="0" tIns="0" rIns="0" bIns="0" anchor="ctr" anchorCtr="1"/>
                <a:lstStyle/>
                <a:p>
                  <a:pPr>
                    <a:defRPr sz="13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6-7FE2-9644-8225-88DC0DCFB794}"/>
                </c:ext>
              </c:extLst>
            </c:dLbl>
            <c:dLbl>
              <c:idx val="7"/>
              <c:layout>
                <c:manualLayout>
                  <c:x val="0"/>
                  <c:y val="-6.7715955083545151E-2"/>
                </c:manualLayout>
              </c:layout>
              <c:spPr>
                <a:noFill/>
                <a:ln>
                  <a:noFill/>
                </a:ln>
                <a:effectLst/>
              </c:spPr>
              <c:txPr>
                <a:bodyPr rot="0" spcFirstLastPara="1" vertOverflow="ellipsis" vert="horz" wrap="square" lIns="0" tIns="0" rIns="0" bIns="0" anchor="ctr" anchorCtr="1"/>
                <a:lstStyle/>
                <a:p>
                  <a:pPr>
                    <a:defRPr sz="13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FE2-9644-8225-88DC0DCFB794}"/>
                </c:ext>
              </c:extLst>
            </c:dLbl>
            <c:dLbl>
              <c:idx val="12"/>
              <c:layout>
                <c:manualLayout>
                  <c:x val="0"/>
                  <c:y val="-4.4558832621690705E-2"/>
                </c:manualLayout>
              </c:layout>
              <c:spPr>
                <a:noFill/>
                <a:ln>
                  <a:noFill/>
                </a:ln>
                <a:effectLst/>
              </c:spPr>
              <c:txPr>
                <a:bodyPr rot="0" spcFirstLastPara="1" vertOverflow="ellipsis" vert="horz" wrap="square" lIns="0" tIns="0" rIns="0" bIns="0" anchor="ctr" anchorCtr="1"/>
                <a:lstStyle/>
                <a:p>
                  <a:pPr>
                    <a:defRPr sz="13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7FE2-9644-8225-88DC0DCFB794}"/>
                </c:ext>
              </c:extLst>
            </c:dLbl>
            <c:spPr>
              <a:noFill/>
              <a:ln>
                <a:noFill/>
              </a:ln>
              <a:effectLst/>
            </c:spPr>
            <c:txPr>
              <a:bodyPr rot="0" spcFirstLastPara="1" vertOverflow="ellipsis" vert="horz" wrap="square" lIns="0" tIns="0" rIns="0" bIns="0"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CVS-Aetna</c:v>
                </c:pt>
                <c:pt idx="1">
                  <c:v>United HG</c:v>
                </c:pt>
                <c:pt idx="2">
                  <c:v>McKesson</c:v>
                </c:pt>
                <c:pt idx="3">
                  <c:v>AmerisourceBergen</c:v>
                </c:pt>
                <c:pt idx="4">
                  <c:v>Walgreens</c:v>
                </c:pt>
                <c:pt idx="5">
                  <c:v>Cardinal Health</c:v>
                </c:pt>
                <c:pt idx="6">
                  <c:v>Express Scripts-Cigna</c:v>
                </c:pt>
                <c:pt idx="7">
                  <c:v>Anthem</c:v>
                </c:pt>
                <c:pt idx="8">
                  <c:v>Johnson &amp; Johnson</c:v>
                </c:pt>
                <c:pt idx="9">
                  <c:v>Humana</c:v>
                </c:pt>
                <c:pt idx="10">
                  <c:v>Kaiser Permanente</c:v>
                </c:pt>
                <c:pt idx="11">
                  <c:v>HCA Healthcare</c:v>
                </c:pt>
                <c:pt idx="12">
                  <c:v>CHI-Dignity</c:v>
                </c:pt>
                <c:pt idx="13">
                  <c:v>Ascension</c:v>
                </c:pt>
                <c:pt idx="14">
                  <c:v>Providence St. Joseph</c:v>
                </c:pt>
                <c:pt idx="15">
                  <c:v>Tenet </c:v>
                </c:pt>
                <c:pt idx="16">
                  <c:v>CHS</c:v>
                </c:pt>
                <c:pt idx="17">
                  <c:v>CHI </c:v>
                </c:pt>
                <c:pt idx="18">
                  <c:v>Trinty </c:v>
                </c:pt>
                <c:pt idx="19">
                  <c:v>Dignity</c:v>
                </c:pt>
                <c:pt idx="20">
                  <c:v>Advocate Aurora </c:v>
                </c:pt>
              </c:strCache>
            </c:strRef>
          </c:cat>
          <c:val>
            <c:numRef>
              <c:f>Sheet1!$C$2:$C$22</c:f>
              <c:numCache>
                <c:formatCode>General</c:formatCode>
                <c:ptCount val="21"/>
                <c:pt idx="0">
                  <c:v>61</c:v>
                </c:pt>
                <c:pt idx="6">
                  <c:v>42</c:v>
                </c:pt>
                <c:pt idx="12">
                  <c:v>13</c:v>
                </c:pt>
              </c:numCache>
            </c:numRef>
          </c:val>
          <c:extLst>
            <c:ext xmlns:c16="http://schemas.microsoft.com/office/drawing/2014/chart" uri="{C3380CC4-5D6E-409C-BE32-E72D297353CC}">
              <c16:uniqueId val="{00000006-7FE2-9644-8225-88DC0DCFB794}"/>
            </c:ext>
          </c:extLst>
        </c:ser>
        <c:dLbls>
          <c:dLblPos val="inEnd"/>
          <c:showLegendKey val="0"/>
          <c:showVal val="1"/>
          <c:showCatName val="0"/>
          <c:showSerName val="0"/>
          <c:showPercent val="0"/>
          <c:showBubbleSize val="0"/>
        </c:dLbls>
        <c:gapWidth val="23"/>
        <c:overlap val="100"/>
        <c:axId val="191136000"/>
        <c:axId val="191135216"/>
      </c:barChart>
      <c:catAx>
        <c:axId val="191136000"/>
        <c:scaling>
          <c:orientation val="minMax"/>
        </c:scaling>
        <c:delete val="0"/>
        <c:axPos val="b"/>
        <c:numFmt formatCode="General" sourceLinked="1"/>
        <c:majorTickMark val="none"/>
        <c:minorTickMark val="none"/>
        <c:tickLblPos val="nextTo"/>
        <c:spPr>
          <a:noFill/>
          <a:ln w="9525" cap="flat" cmpd="sng" algn="ctr">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91135216"/>
        <c:crosses val="autoZero"/>
        <c:auto val="1"/>
        <c:lblAlgn val="ctr"/>
        <c:lblOffset val="100"/>
        <c:noMultiLvlLbl val="0"/>
      </c:catAx>
      <c:valAx>
        <c:axId val="191135216"/>
        <c:scaling>
          <c:orientation val="minMax"/>
        </c:scaling>
        <c:delete val="1"/>
        <c:axPos val="l"/>
        <c:numFmt formatCode="0" sourceLinked="1"/>
        <c:majorTickMark val="none"/>
        <c:minorTickMark val="none"/>
        <c:tickLblPos val="nextTo"/>
        <c:crossAx val="191136000"/>
        <c:crosses val="autoZero"/>
        <c:crossBetween val="between"/>
      </c:valAx>
      <c:spPr>
        <a:noFill/>
        <a:ln>
          <a:noFill/>
        </a:ln>
        <a:effectLst/>
      </c:spPr>
    </c:plotArea>
    <c:plotVisOnly val="1"/>
    <c:dispBlanksAs val="gap"/>
    <c:showDLblsOverMax val="0"/>
  </c:chart>
  <c:spPr>
    <a:noFill/>
    <a:ln>
      <a:noFill/>
    </a:ln>
    <a:effectLst/>
  </c:spPr>
  <c:txPr>
    <a:bodyPr/>
    <a:lstStyle/>
    <a:p>
      <a:pPr>
        <a:defRPr sz="1300"/>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04030923807593E-2"/>
          <c:y val="2.9871184186073801E-2"/>
          <c:w val="0.866023847646885"/>
          <c:h val="0.80952529468963497"/>
        </c:manualLayout>
      </c:layout>
      <c:areaChart>
        <c:grouping val="stacked"/>
        <c:varyColors val="0"/>
        <c:ser>
          <c:idx val="0"/>
          <c:order val="0"/>
          <c:tx>
            <c:v>Amazon sales</c:v>
          </c:tx>
          <c:spPr>
            <a:solidFill>
              <a:schemeClr val="accent4"/>
            </a:solidFill>
            <a:ln>
              <a:no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0-BE79-F64F-8A7A-1A948B8A0EB1}"/>
                </c:ext>
              </c:extLst>
            </c:dLbl>
            <c:dLbl>
              <c:idx val="1"/>
              <c:delete val="1"/>
              <c:extLst>
                <c:ext xmlns:c15="http://schemas.microsoft.com/office/drawing/2012/chart" uri="{CE6537A1-D6FC-4f65-9D91-7224C49458BB}"/>
                <c:ext xmlns:c16="http://schemas.microsoft.com/office/drawing/2014/chart" uri="{C3380CC4-5D6E-409C-BE32-E72D297353CC}">
                  <c16:uniqueId val="{00000001-BE79-F64F-8A7A-1A948B8A0EB1}"/>
                </c:ext>
              </c:extLst>
            </c:dLbl>
            <c:dLbl>
              <c:idx val="2"/>
              <c:delete val="1"/>
              <c:extLst>
                <c:ext xmlns:c15="http://schemas.microsoft.com/office/drawing/2012/chart" uri="{CE6537A1-D6FC-4f65-9D91-7224C49458BB}"/>
                <c:ext xmlns:c16="http://schemas.microsoft.com/office/drawing/2014/chart" uri="{C3380CC4-5D6E-409C-BE32-E72D297353CC}">
                  <c16:uniqueId val="{00000002-BE79-F64F-8A7A-1A948B8A0EB1}"/>
                </c:ext>
              </c:extLst>
            </c:dLbl>
            <c:dLbl>
              <c:idx val="3"/>
              <c:delete val="1"/>
              <c:extLst>
                <c:ext xmlns:c15="http://schemas.microsoft.com/office/drawing/2012/chart" uri="{CE6537A1-D6FC-4f65-9D91-7224C49458BB}"/>
                <c:ext xmlns:c16="http://schemas.microsoft.com/office/drawing/2014/chart" uri="{C3380CC4-5D6E-409C-BE32-E72D297353CC}">
                  <c16:uniqueId val="{00000003-BE79-F64F-8A7A-1A948B8A0EB1}"/>
                </c:ext>
              </c:extLst>
            </c:dLbl>
            <c:dLbl>
              <c:idx val="4"/>
              <c:delete val="1"/>
              <c:extLst>
                <c:ext xmlns:c15="http://schemas.microsoft.com/office/drawing/2012/chart" uri="{CE6537A1-D6FC-4f65-9D91-7224C49458BB}"/>
                <c:ext xmlns:c16="http://schemas.microsoft.com/office/drawing/2014/chart" uri="{C3380CC4-5D6E-409C-BE32-E72D297353CC}">
                  <c16:uniqueId val="{00000004-BE79-F64F-8A7A-1A948B8A0EB1}"/>
                </c:ext>
              </c:extLst>
            </c:dLbl>
            <c:dLbl>
              <c:idx val="5"/>
              <c:delete val="1"/>
              <c:extLst>
                <c:ext xmlns:c15="http://schemas.microsoft.com/office/drawing/2012/chart" uri="{CE6537A1-D6FC-4f65-9D91-7224C49458BB}"/>
                <c:ext xmlns:c16="http://schemas.microsoft.com/office/drawing/2014/chart" uri="{C3380CC4-5D6E-409C-BE32-E72D297353CC}">
                  <c16:uniqueId val="{00000005-BE79-F64F-8A7A-1A948B8A0EB1}"/>
                </c:ext>
              </c:extLst>
            </c:dLbl>
            <c:dLbl>
              <c:idx val="6"/>
              <c:delete val="1"/>
              <c:extLst>
                <c:ext xmlns:c15="http://schemas.microsoft.com/office/drawing/2012/chart" uri="{CE6537A1-D6FC-4f65-9D91-7224C49458BB}"/>
                <c:ext xmlns:c16="http://schemas.microsoft.com/office/drawing/2014/chart" uri="{C3380CC4-5D6E-409C-BE32-E72D297353CC}">
                  <c16:uniqueId val="{00000006-BE79-F64F-8A7A-1A948B8A0EB1}"/>
                </c:ext>
              </c:extLst>
            </c:dLbl>
            <c:dLbl>
              <c:idx val="7"/>
              <c:delete val="1"/>
              <c:extLst>
                <c:ext xmlns:c15="http://schemas.microsoft.com/office/drawing/2012/chart" uri="{CE6537A1-D6FC-4f65-9D91-7224C49458BB}"/>
                <c:ext xmlns:c16="http://schemas.microsoft.com/office/drawing/2014/chart" uri="{C3380CC4-5D6E-409C-BE32-E72D297353CC}">
                  <c16:uniqueId val="{00000007-BE79-F64F-8A7A-1A948B8A0EB1}"/>
                </c:ext>
              </c:extLst>
            </c:dLbl>
            <c:dLbl>
              <c:idx val="8"/>
              <c:delete val="1"/>
              <c:extLst>
                <c:ext xmlns:c15="http://schemas.microsoft.com/office/drawing/2012/chart" uri="{CE6537A1-D6FC-4f65-9D91-7224C49458BB}"/>
                <c:ext xmlns:c16="http://schemas.microsoft.com/office/drawing/2014/chart" uri="{C3380CC4-5D6E-409C-BE32-E72D297353CC}">
                  <c16:uniqueId val="{00000008-BE79-F64F-8A7A-1A948B8A0EB1}"/>
                </c:ext>
              </c:extLst>
            </c:dLbl>
            <c:dLbl>
              <c:idx val="9"/>
              <c:delete val="1"/>
              <c:extLst>
                <c:ext xmlns:c15="http://schemas.microsoft.com/office/drawing/2012/chart" uri="{CE6537A1-D6FC-4f65-9D91-7224C49458BB}"/>
                <c:ext xmlns:c16="http://schemas.microsoft.com/office/drawing/2014/chart" uri="{C3380CC4-5D6E-409C-BE32-E72D297353CC}">
                  <c16:uniqueId val="{00000009-BE79-F64F-8A7A-1A948B8A0EB1}"/>
                </c:ext>
              </c:extLst>
            </c:dLbl>
            <c:dLbl>
              <c:idx val="10"/>
              <c:layout>
                <c:manualLayout>
                  <c:x val="-6.5040650406504197E-2"/>
                  <c:y val="-1.32482247900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E79-F64F-8A7A-1A948B8A0EB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1Q 2015</c:v>
                </c:pt>
                <c:pt idx="1">
                  <c:v>2Q 2015</c:v>
                </c:pt>
                <c:pt idx="2">
                  <c:v>3Q 2015</c:v>
                </c:pt>
                <c:pt idx="3">
                  <c:v>4Q 2015</c:v>
                </c:pt>
                <c:pt idx="4">
                  <c:v>1Q 2016</c:v>
                </c:pt>
                <c:pt idx="5">
                  <c:v>2Q 2016</c:v>
                </c:pt>
                <c:pt idx="6">
                  <c:v>3Q 2016</c:v>
                </c:pt>
                <c:pt idx="7">
                  <c:v>4Q 2016</c:v>
                </c:pt>
                <c:pt idx="8">
                  <c:v>1Q 2017</c:v>
                </c:pt>
                <c:pt idx="9">
                  <c:v>2Q 2017</c:v>
                </c:pt>
                <c:pt idx="10">
                  <c:v>3Q 2017</c:v>
                </c:pt>
              </c:strCache>
            </c:strRef>
          </c:cat>
          <c:val>
            <c:numRef>
              <c:f>Sheet1!$B$2:$B$12</c:f>
              <c:numCache>
                <c:formatCode>General</c:formatCode>
                <c:ptCount val="11"/>
                <c:pt idx="0">
                  <c:v>17.100000000000001</c:v>
                </c:pt>
                <c:pt idx="1">
                  <c:v>17.100000000000001</c:v>
                </c:pt>
                <c:pt idx="2">
                  <c:v>18.5</c:v>
                </c:pt>
                <c:pt idx="3">
                  <c:v>26.6</c:v>
                </c:pt>
                <c:pt idx="4">
                  <c:v>20.6</c:v>
                </c:pt>
                <c:pt idx="5">
                  <c:v>21.1</c:v>
                </c:pt>
                <c:pt idx="6">
                  <c:v>22.3</c:v>
                </c:pt>
                <c:pt idx="7">
                  <c:v>30.6</c:v>
                </c:pt>
                <c:pt idx="8">
                  <c:v>23.7</c:v>
                </c:pt>
                <c:pt idx="9">
                  <c:v>24.7</c:v>
                </c:pt>
                <c:pt idx="10">
                  <c:v>28.7</c:v>
                </c:pt>
              </c:numCache>
            </c:numRef>
          </c:val>
          <c:extLst>
            <c:ext xmlns:c16="http://schemas.microsoft.com/office/drawing/2014/chart" uri="{C3380CC4-5D6E-409C-BE32-E72D297353CC}">
              <c16:uniqueId val="{0000000B-BE79-F64F-8A7A-1A948B8A0EB1}"/>
            </c:ext>
          </c:extLst>
        </c:ser>
        <c:ser>
          <c:idx val="1"/>
          <c:order val="1"/>
          <c:tx>
            <c:v>Total sales</c:v>
          </c:tx>
          <c:spPr>
            <a:solidFill>
              <a:schemeClr val="accent3"/>
            </a:solidFill>
            <a:ln>
              <a:no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C-BE79-F64F-8A7A-1A948B8A0EB1}"/>
                </c:ext>
              </c:extLst>
            </c:dLbl>
            <c:dLbl>
              <c:idx val="1"/>
              <c:delete val="1"/>
              <c:extLst>
                <c:ext xmlns:c15="http://schemas.microsoft.com/office/drawing/2012/chart" uri="{CE6537A1-D6FC-4f65-9D91-7224C49458BB}"/>
                <c:ext xmlns:c16="http://schemas.microsoft.com/office/drawing/2014/chart" uri="{C3380CC4-5D6E-409C-BE32-E72D297353CC}">
                  <c16:uniqueId val="{0000000D-BE79-F64F-8A7A-1A948B8A0EB1}"/>
                </c:ext>
              </c:extLst>
            </c:dLbl>
            <c:dLbl>
              <c:idx val="2"/>
              <c:delete val="1"/>
              <c:extLst>
                <c:ext xmlns:c15="http://schemas.microsoft.com/office/drawing/2012/chart" uri="{CE6537A1-D6FC-4f65-9D91-7224C49458BB}"/>
                <c:ext xmlns:c16="http://schemas.microsoft.com/office/drawing/2014/chart" uri="{C3380CC4-5D6E-409C-BE32-E72D297353CC}">
                  <c16:uniqueId val="{0000000E-BE79-F64F-8A7A-1A948B8A0EB1}"/>
                </c:ext>
              </c:extLst>
            </c:dLbl>
            <c:dLbl>
              <c:idx val="3"/>
              <c:delete val="1"/>
              <c:extLst>
                <c:ext xmlns:c15="http://schemas.microsoft.com/office/drawing/2012/chart" uri="{CE6537A1-D6FC-4f65-9D91-7224C49458BB}"/>
                <c:ext xmlns:c16="http://schemas.microsoft.com/office/drawing/2014/chart" uri="{C3380CC4-5D6E-409C-BE32-E72D297353CC}">
                  <c16:uniqueId val="{0000000F-BE79-F64F-8A7A-1A948B8A0EB1}"/>
                </c:ext>
              </c:extLst>
            </c:dLbl>
            <c:dLbl>
              <c:idx val="4"/>
              <c:delete val="1"/>
              <c:extLst>
                <c:ext xmlns:c15="http://schemas.microsoft.com/office/drawing/2012/chart" uri="{CE6537A1-D6FC-4f65-9D91-7224C49458BB}"/>
                <c:ext xmlns:c16="http://schemas.microsoft.com/office/drawing/2014/chart" uri="{C3380CC4-5D6E-409C-BE32-E72D297353CC}">
                  <c16:uniqueId val="{00000010-BE79-F64F-8A7A-1A948B8A0EB1}"/>
                </c:ext>
              </c:extLst>
            </c:dLbl>
            <c:dLbl>
              <c:idx val="5"/>
              <c:delete val="1"/>
              <c:extLst>
                <c:ext xmlns:c15="http://schemas.microsoft.com/office/drawing/2012/chart" uri="{CE6537A1-D6FC-4f65-9D91-7224C49458BB}"/>
                <c:ext xmlns:c16="http://schemas.microsoft.com/office/drawing/2014/chart" uri="{C3380CC4-5D6E-409C-BE32-E72D297353CC}">
                  <c16:uniqueId val="{00000011-BE79-F64F-8A7A-1A948B8A0EB1}"/>
                </c:ext>
              </c:extLst>
            </c:dLbl>
            <c:dLbl>
              <c:idx val="6"/>
              <c:delete val="1"/>
              <c:extLst>
                <c:ext xmlns:c15="http://schemas.microsoft.com/office/drawing/2012/chart" uri="{CE6537A1-D6FC-4f65-9D91-7224C49458BB}"/>
                <c:ext xmlns:c16="http://schemas.microsoft.com/office/drawing/2014/chart" uri="{C3380CC4-5D6E-409C-BE32-E72D297353CC}">
                  <c16:uniqueId val="{00000012-BE79-F64F-8A7A-1A948B8A0EB1}"/>
                </c:ext>
              </c:extLst>
            </c:dLbl>
            <c:dLbl>
              <c:idx val="7"/>
              <c:delete val="1"/>
              <c:extLst>
                <c:ext xmlns:c15="http://schemas.microsoft.com/office/drawing/2012/chart" uri="{CE6537A1-D6FC-4f65-9D91-7224C49458BB}"/>
                <c:ext xmlns:c16="http://schemas.microsoft.com/office/drawing/2014/chart" uri="{C3380CC4-5D6E-409C-BE32-E72D297353CC}">
                  <c16:uniqueId val="{00000013-BE79-F64F-8A7A-1A948B8A0EB1}"/>
                </c:ext>
              </c:extLst>
            </c:dLbl>
            <c:dLbl>
              <c:idx val="8"/>
              <c:delete val="1"/>
              <c:extLst>
                <c:ext xmlns:c15="http://schemas.microsoft.com/office/drawing/2012/chart" uri="{CE6537A1-D6FC-4f65-9D91-7224C49458BB}"/>
                <c:ext xmlns:c16="http://schemas.microsoft.com/office/drawing/2014/chart" uri="{C3380CC4-5D6E-409C-BE32-E72D297353CC}">
                  <c16:uniqueId val="{00000014-BE79-F64F-8A7A-1A948B8A0EB1}"/>
                </c:ext>
              </c:extLst>
            </c:dLbl>
            <c:dLbl>
              <c:idx val="9"/>
              <c:delete val="1"/>
              <c:extLst>
                <c:ext xmlns:c15="http://schemas.microsoft.com/office/drawing/2012/chart" uri="{CE6537A1-D6FC-4f65-9D91-7224C49458BB}"/>
                <c:ext xmlns:c16="http://schemas.microsoft.com/office/drawing/2014/chart" uri="{C3380CC4-5D6E-409C-BE32-E72D297353CC}">
                  <c16:uniqueId val="{00000015-BE79-F64F-8A7A-1A948B8A0EB1}"/>
                </c:ext>
              </c:extLst>
            </c:dLbl>
            <c:dLbl>
              <c:idx val="10"/>
              <c:layout>
                <c:manualLayout>
                  <c:x val="-6.5040650406504197E-2"/>
                  <c:y val="-0.155666641282929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E79-F64F-8A7A-1A948B8A0EB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1Q 2015</c:v>
                </c:pt>
                <c:pt idx="1">
                  <c:v>2Q 2015</c:v>
                </c:pt>
                <c:pt idx="2">
                  <c:v>3Q 2015</c:v>
                </c:pt>
                <c:pt idx="3">
                  <c:v>4Q 2015</c:v>
                </c:pt>
                <c:pt idx="4">
                  <c:v>1Q 2016</c:v>
                </c:pt>
                <c:pt idx="5">
                  <c:v>2Q 2016</c:v>
                </c:pt>
                <c:pt idx="6">
                  <c:v>3Q 2016</c:v>
                </c:pt>
                <c:pt idx="7">
                  <c:v>4Q 2016</c:v>
                </c:pt>
                <c:pt idx="8">
                  <c:v>1Q 2017</c:v>
                </c:pt>
                <c:pt idx="9">
                  <c:v>2Q 2017</c:v>
                </c:pt>
                <c:pt idx="10">
                  <c:v>3Q 2017</c:v>
                </c:pt>
              </c:strCache>
            </c:strRef>
          </c:cat>
          <c:val>
            <c:numRef>
              <c:f>Sheet1!$C$2:$C$12</c:f>
              <c:numCache>
                <c:formatCode>General</c:formatCode>
                <c:ptCount val="11"/>
                <c:pt idx="0">
                  <c:v>25.6</c:v>
                </c:pt>
                <c:pt idx="1">
                  <c:v>26</c:v>
                </c:pt>
                <c:pt idx="2">
                  <c:v>30.4</c:v>
                </c:pt>
                <c:pt idx="3">
                  <c:v>42.8</c:v>
                </c:pt>
                <c:pt idx="4">
                  <c:v>37.700000000000003</c:v>
                </c:pt>
                <c:pt idx="5">
                  <c:v>40.4</c:v>
                </c:pt>
                <c:pt idx="6">
                  <c:v>38.799999999999997</c:v>
                </c:pt>
                <c:pt idx="7">
                  <c:v>56.4</c:v>
                </c:pt>
                <c:pt idx="8">
                  <c:v>51</c:v>
                </c:pt>
                <c:pt idx="9">
                  <c:v>57.1</c:v>
                </c:pt>
                <c:pt idx="10">
                  <c:v>53.7</c:v>
                </c:pt>
              </c:numCache>
            </c:numRef>
          </c:val>
          <c:extLst>
            <c:ext xmlns:c16="http://schemas.microsoft.com/office/drawing/2014/chart" uri="{C3380CC4-5D6E-409C-BE32-E72D297353CC}">
              <c16:uniqueId val="{00000017-BE79-F64F-8A7A-1A948B8A0EB1}"/>
            </c:ext>
          </c:extLst>
        </c:ser>
        <c:dLbls>
          <c:showLegendKey val="0"/>
          <c:showVal val="0"/>
          <c:showCatName val="0"/>
          <c:showSerName val="0"/>
          <c:showPercent val="0"/>
          <c:showBubbleSize val="0"/>
        </c:dLbls>
        <c:axId val="-1312124432"/>
        <c:axId val="-1312121680"/>
      </c:areaChart>
      <c:catAx>
        <c:axId val="-1312124432"/>
        <c:scaling>
          <c:orientation val="minMax"/>
        </c:scaling>
        <c:delete val="0"/>
        <c:axPos val="b"/>
        <c:numFmt formatCode="General" sourceLinked="1"/>
        <c:majorTickMark val="none"/>
        <c:minorTickMark val="none"/>
        <c:tickLblPos val="nextTo"/>
        <c:spPr>
          <a:noFill/>
          <a:ln w="9525" cap="flat" cmpd="sng" algn="ctr">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312121680"/>
        <c:crosses val="autoZero"/>
        <c:auto val="0"/>
        <c:lblAlgn val="ctr"/>
        <c:lblOffset val="100"/>
        <c:tickLblSkip val="4"/>
        <c:noMultiLvlLbl val="1"/>
      </c:catAx>
      <c:valAx>
        <c:axId val="-1312121680"/>
        <c:scaling>
          <c:orientation val="minMax"/>
        </c:scaling>
        <c:delete val="0"/>
        <c:axPos val="l"/>
        <c:numFmt formatCode="General" sourceLinked="1"/>
        <c:majorTickMark val="none"/>
        <c:minorTickMark val="none"/>
        <c:tickLblPos val="nextTo"/>
        <c:spPr>
          <a:noFill/>
          <a:ln>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312124432"/>
        <c:crosses val="autoZero"/>
        <c:crossBetween val="midCat"/>
        <c:majorUnit val="25"/>
      </c:valAx>
      <c:spPr>
        <a:noFill/>
        <a:ln>
          <a:noFill/>
        </a:ln>
        <a:effectLst/>
      </c:spPr>
    </c:plotArea>
    <c:legend>
      <c:legendPos val="b"/>
      <c:layout>
        <c:manualLayout>
          <c:xMode val="edge"/>
          <c:yMode val="edge"/>
          <c:x val="0.14733368142957001"/>
          <c:y val="5.5688402959654201E-2"/>
          <c:w val="0.297943778559427"/>
          <c:h val="0.161362966540986"/>
        </c:manualLayout>
      </c:layout>
      <c:overlay val="0"/>
      <c:spPr>
        <a:noFill/>
        <a:ln>
          <a:solidFill>
            <a:schemeClr val="tx1"/>
          </a:solidFill>
          <a:miter lim="800000"/>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81104435347697E-2"/>
          <c:y val="2.4663424074996301E-2"/>
          <c:w val="0.93472650098425203"/>
          <c:h val="0.79004075465420898"/>
        </c:manualLayout>
      </c:layout>
      <c:barChart>
        <c:barDir val="col"/>
        <c:grouping val="stacked"/>
        <c:varyColors val="0"/>
        <c:ser>
          <c:idx val="0"/>
          <c:order val="0"/>
          <c:tx>
            <c:v>Medicare</c:v>
          </c:tx>
          <c:spPr>
            <a:solidFill>
              <a:schemeClr val="accent3"/>
            </a:solidFill>
            <a:ln>
              <a:noFill/>
            </a:ln>
            <a:effectLst/>
          </c:spPr>
          <c:invertIfNegative val="0"/>
          <c:dLbls>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2018</c:v>
                </c:pt>
                <c:pt idx="2">
                  <c:v>2020</c:v>
                </c:pt>
                <c:pt idx="3">
                  <c:v>2022</c:v>
                </c:pt>
                <c:pt idx="4">
                  <c:v>2024</c:v>
                </c:pt>
                <c:pt idx="5">
                  <c:v>2026</c:v>
                </c:pt>
              </c:numCache>
            </c:numRef>
          </c:cat>
          <c:val>
            <c:numRef>
              <c:f>Sheet1!$B$2:$B$7</c:f>
              <c:numCache>
                <c:formatCode>General</c:formatCode>
                <c:ptCount val="6"/>
                <c:pt idx="0">
                  <c:v>588</c:v>
                </c:pt>
                <c:pt idx="1">
                  <c:v>584</c:v>
                </c:pt>
                <c:pt idx="2">
                  <c:v>698</c:v>
                </c:pt>
                <c:pt idx="3">
                  <c:v>847</c:v>
                </c:pt>
                <c:pt idx="4">
                  <c:v>895</c:v>
                </c:pt>
                <c:pt idx="5">
                  <c:v>1079</c:v>
                </c:pt>
              </c:numCache>
            </c:numRef>
          </c:val>
          <c:extLst>
            <c:ext xmlns:c16="http://schemas.microsoft.com/office/drawing/2014/chart" uri="{C3380CC4-5D6E-409C-BE32-E72D297353CC}">
              <c16:uniqueId val="{00000000-FE25-CC46-BC9A-03896F7F5C3C}"/>
            </c:ext>
          </c:extLst>
        </c:ser>
        <c:ser>
          <c:idx val="1"/>
          <c:order val="1"/>
          <c:tx>
            <c:strRef>
              <c:f>Sheet1!$C$1</c:f>
              <c:strCache>
                <c:ptCount val="1"/>
                <c:pt idx="0">
                  <c:v>Medicaid</c:v>
                </c:pt>
              </c:strCache>
            </c:strRef>
          </c:tx>
          <c:spPr>
            <a:solidFill>
              <a:schemeClr val="accent4"/>
            </a:solidFill>
            <a:ln>
              <a:noFill/>
            </a:ln>
            <a:effectLst/>
          </c:spPr>
          <c:invertIfNegative val="0"/>
          <c:dLbls>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2018</c:v>
                </c:pt>
                <c:pt idx="2">
                  <c:v>2020</c:v>
                </c:pt>
                <c:pt idx="3">
                  <c:v>2022</c:v>
                </c:pt>
                <c:pt idx="4">
                  <c:v>2024</c:v>
                </c:pt>
                <c:pt idx="5">
                  <c:v>2026</c:v>
                </c:pt>
              </c:numCache>
            </c:numRef>
          </c:cat>
          <c:val>
            <c:numRef>
              <c:f>Sheet1!$C$2:$C$7</c:f>
              <c:numCache>
                <c:formatCode>General</c:formatCode>
                <c:ptCount val="6"/>
                <c:pt idx="0">
                  <c:v>368</c:v>
                </c:pt>
                <c:pt idx="1">
                  <c:v>408</c:v>
                </c:pt>
                <c:pt idx="2">
                  <c:v>450</c:v>
                </c:pt>
                <c:pt idx="3">
                  <c:v>499</c:v>
                </c:pt>
                <c:pt idx="4">
                  <c:v>554</c:v>
                </c:pt>
                <c:pt idx="5">
                  <c:v>616</c:v>
                </c:pt>
              </c:numCache>
            </c:numRef>
          </c:val>
          <c:extLst>
            <c:ext xmlns:c16="http://schemas.microsoft.com/office/drawing/2014/chart" uri="{C3380CC4-5D6E-409C-BE32-E72D297353CC}">
              <c16:uniqueId val="{00000001-FE25-CC46-BC9A-03896F7F5C3C}"/>
            </c:ext>
          </c:extLst>
        </c:ser>
        <c:dLbls>
          <c:dLblPos val="inEnd"/>
          <c:showLegendKey val="0"/>
          <c:showVal val="1"/>
          <c:showCatName val="0"/>
          <c:showSerName val="0"/>
          <c:showPercent val="0"/>
          <c:showBubbleSize val="0"/>
        </c:dLbls>
        <c:gapWidth val="100"/>
        <c:overlap val="100"/>
        <c:axId val="1019680480"/>
        <c:axId val="1019682800"/>
      </c:barChart>
      <c:catAx>
        <c:axId val="1019680480"/>
        <c:scaling>
          <c:orientation val="minMax"/>
        </c:scaling>
        <c:delete val="0"/>
        <c:axPos val="b"/>
        <c:numFmt formatCode="General" sourceLinked="1"/>
        <c:majorTickMark val="none"/>
        <c:minorTickMark val="none"/>
        <c:tickLblPos val="nextTo"/>
        <c:spPr>
          <a:noFill/>
          <a:ln w="9525" cap="flat" cmpd="sng" algn="ctr">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019682800"/>
        <c:crosses val="autoZero"/>
        <c:auto val="1"/>
        <c:lblAlgn val="ctr"/>
        <c:lblOffset val="100"/>
        <c:noMultiLvlLbl val="0"/>
      </c:catAx>
      <c:valAx>
        <c:axId val="1019682800"/>
        <c:scaling>
          <c:orientation val="minMax"/>
        </c:scaling>
        <c:delete val="1"/>
        <c:axPos val="l"/>
        <c:numFmt formatCode="General" sourceLinked="1"/>
        <c:majorTickMark val="none"/>
        <c:minorTickMark val="none"/>
        <c:tickLblPos val="nextTo"/>
        <c:crossAx val="1019680480"/>
        <c:crosses val="autoZero"/>
        <c:crossBetween val="between"/>
      </c:valAx>
      <c:spPr>
        <a:noFill/>
        <a:ln>
          <a:noFill/>
        </a:ln>
        <a:effectLst/>
      </c:spPr>
    </c:plotArea>
    <c:legend>
      <c:legendPos val="b"/>
      <c:layout>
        <c:manualLayout>
          <c:xMode val="edge"/>
          <c:yMode val="edge"/>
          <c:x val="0.32128231760467801"/>
          <c:y val="0.90942362264913201"/>
          <c:w val="0.38238496913984699"/>
          <c:h val="6.5556755031654507E-2"/>
        </c:manualLayout>
      </c:layout>
      <c:overlay val="0"/>
      <c:spPr>
        <a:noFill/>
        <a:ln>
          <a:solidFill>
            <a:schemeClr val="tx1"/>
          </a:solidFill>
          <a:miter lim="800000"/>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086081714435597E-2"/>
          <c:y val="1.6764146488751099E-2"/>
          <c:w val="0.93472650098425203"/>
          <c:h val="0.80294804915201901"/>
        </c:manualLayout>
      </c:layout>
      <c:barChart>
        <c:barDir val="col"/>
        <c:grouping val="stacked"/>
        <c:varyColors val="0"/>
        <c:ser>
          <c:idx val="4"/>
          <c:order val="0"/>
          <c:tx>
            <c:strRef>
              <c:f>Sheet1!$B$1</c:f>
              <c:strCache>
                <c:ptCount val="1"/>
                <c:pt idx="0">
                  <c:v>Part A</c:v>
                </c:pt>
              </c:strCache>
            </c:strRef>
          </c:tx>
          <c:spPr>
            <a:solidFill>
              <a:schemeClr val="accent1"/>
            </a:solidFill>
            <a:ln>
              <a:noFill/>
            </a:ln>
            <a:effectLst/>
          </c:spPr>
          <c:invertIfNegative val="0"/>
          <c:dLbls>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2027</c:v>
                </c:pt>
              </c:numCache>
            </c:numRef>
          </c:cat>
          <c:val>
            <c:numRef>
              <c:f>Sheet1!$B$2:$B$3</c:f>
              <c:numCache>
                <c:formatCode>General</c:formatCode>
                <c:ptCount val="2"/>
                <c:pt idx="0">
                  <c:v>302</c:v>
                </c:pt>
                <c:pt idx="1">
                  <c:v>547</c:v>
                </c:pt>
              </c:numCache>
            </c:numRef>
          </c:val>
          <c:extLst>
            <c:ext xmlns:c16="http://schemas.microsoft.com/office/drawing/2014/chart" uri="{C3380CC4-5D6E-409C-BE32-E72D297353CC}">
              <c16:uniqueId val="{00000000-EAC4-D641-BF95-B3F5F25599BC}"/>
            </c:ext>
          </c:extLst>
        </c:ser>
        <c:ser>
          <c:idx val="3"/>
          <c:order val="1"/>
          <c:tx>
            <c:strRef>
              <c:f>Sheet1!$C$1</c:f>
              <c:strCache>
                <c:ptCount val="1"/>
                <c:pt idx="0">
                  <c:v>Part B</c:v>
                </c:pt>
              </c:strCache>
            </c:strRef>
          </c:tx>
          <c:spPr>
            <a:solidFill>
              <a:schemeClr val="accent2"/>
            </a:solidFill>
            <a:ln>
              <a:noFill/>
            </a:ln>
            <a:effectLst/>
          </c:spPr>
          <c:invertIfNegative val="0"/>
          <c:dLbls>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2027</c:v>
                </c:pt>
              </c:numCache>
            </c:numRef>
          </c:cat>
          <c:val>
            <c:numRef>
              <c:f>Sheet1!$C$2:$C$3</c:f>
              <c:numCache>
                <c:formatCode>General</c:formatCode>
                <c:ptCount val="2"/>
                <c:pt idx="0">
                  <c:v>301</c:v>
                </c:pt>
                <c:pt idx="1">
                  <c:v>635</c:v>
                </c:pt>
              </c:numCache>
            </c:numRef>
          </c:val>
          <c:extLst>
            <c:ext xmlns:c16="http://schemas.microsoft.com/office/drawing/2014/chart" uri="{C3380CC4-5D6E-409C-BE32-E72D297353CC}">
              <c16:uniqueId val="{00000001-EAC4-D641-BF95-B3F5F25599BC}"/>
            </c:ext>
          </c:extLst>
        </c:ser>
        <c:ser>
          <c:idx val="5"/>
          <c:order val="2"/>
          <c:tx>
            <c:strRef>
              <c:f>Sheet1!$D$1</c:f>
              <c:strCache>
                <c:ptCount val="1"/>
                <c:pt idx="0">
                  <c:v>Part D</c:v>
                </c:pt>
              </c:strCache>
            </c:strRef>
          </c:tx>
          <c:spPr>
            <a:solidFill>
              <a:schemeClr val="accent3"/>
            </a:solidFill>
            <a:ln>
              <a:noFill/>
            </a:ln>
            <a:effectLst/>
          </c:spPr>
          <c:invertIfNegative val="0"/>
          <c:dLbls>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2027</c:v>
                </c:pt>
              </c:numCache>
            </c:numRef>
          </c:cat>
          <c:val>
            <c:numRef>
              <c:f>Sheet1!$D$2:$D$3</c:f>
              <c:numCache>
                <c:formatCode>General</c:formatCode>
                <c:ptCount val="2"/>
                <c:pt idx="0">
                  <c:v>92</c:v>
                </c:pt>
                <c:pt idx="1">
                  <c:v>205</c:v>
                </c:pt>
              </c:numCache>
            </c:numRef>
          </c:val>
          <c:extLst>
            <c:ext xmlns:c16="http://schemas.microsoft.com/office/drawing/2014/chart" uri="{C3380CC4-5D6E-409C-BE32-E72D297353CC}">
              <c16:uniqueId val="{00000002-EAC4-D641-BF95-B3F5F25599BC}"/>
            </c:ext>
          </c:extLst>
        </c:ser>
        <c:dLbls>
          <c:dLblPos val="inEnd"/>
          <c:showLegendKey val="0"/>
          <c:showVal val="1"/>
          <c:showCatName val="0"/>
          <c:showSerName val="0"/>
          <c:showPercent val="0"/>
          <c:showBubbleSize val="0"/>
        </c:dLbls>
        <c:gapWidth val="100"/>
        <c:overlap val="100"/>
        <c:axId val="1019893968"/>
        <c:axId val="1019896800"/>
      </c:barChart>
      <c:catAx>
        <c:axId val="1019893968"/>
        <c:scaling>
          <c:orientation val="minMax"/>
        </c:scaling>
        <c:delete val="0"/>
        <c:axPos val="b"/>
        <c:numFmt formatCode="General" sourceLinked="1"/>
        <c:majorTickMark val="none"/>
        <c:minorTickMark val="none"/>
        <c:tickLblPos val="nextTo"/>
        <c:spPr>
          <a:noFill/>
          <a:ln w="9525" cap="flat" cmpd="sng" algn="ctr">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019896800"/>
        <c:crosses val="autoZero"/>
        <c:auto val="1"/>
        <c:lblAlgn val="ctr"/>
        <c:lblOffset val="100"/>
        <c:noMultiLvlLbl val="0"/>
      </c:catAx>
      <c:valAx>
        <c:axId val="1019896800"/>
        <c:scaling>
          <c:orientation val="minMax"/>
        </c:scaling>
        <c:delete val="1"/>
        <c:axPos val="l"/>
        <c:numFmt formatCode="General" sourceLinked="1"/>
        <c:majorTickMark val="none"/>
        <c:minorTickMark val="none"/>
        <c:tickLblPos val="nextTo"/>
        <c:crossAx val="1019893968"/>
        <c:crosses val="autoZero"/>
        <c:crossBetween val="between"/>
      </c:valAx>
      <c:spPr>
        <a:noFill/>
        <a:ln>
          <a:noFill/>
        </a:ln>
        <a:effectLst/>
      </c:spPr>
    </c:plotArea>
    <c:legend>
      <c:legendPos val="b"/>
      <c:layout>
        <c:manualLayout>
          <c:xMode val="edge"/>
          <c:yMode val="edge"/>
          <c:x val="0.13575441862475801"/>
          <c:y val="0.90481773378602204"/>
          <c:w val="0.76035673226437095"/>
          <c:h val="6.8570235324881504E-2"/>
        </c:manualLayout>
      </c:layout>
      <c:overlay val="0"/>
      <c:spPr>
        <a:noFill/>
        <a:ln>
          <a:solidFill>
            <a:schemeClr val="tx1"/>
          </a:solidFill>
          <a:miter lim="800000"/>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chemeClr val="accent2"/>
              </a:solidFill>
              <a:ln w="19050">
                <a:noFill/>
              </a:ln>
              <a:effectLst/>
            </c:spPr>
            <c:extLst>
              <c:ext xmlns:c16="http://schemas.microsoft.com/office/drawing/2014/chart" uri="{C3380CC4-5D6E-409C-BE32-E72D297353CC}">
                <c16:uniqueId val="{00000001-75D3-3944-92C3-DE175CB6F43B}"/>
              </c:ext>
            </c:extLst>
          </c:dPt>
          <c:dPt>
            <c:idx val="1"/>
            <c:bubble3D val="0"/>
            <c:spPr>
              <a:solidFill>
                <a:schemeClr val="accent1"/>
              </a:solidFill>
              <a:ln w="19050">
                <a:noFill/>
              </a:ln>
              <a:effectLst/>
            </c:spPr>
            <c:extLst>
              <c:ext xmlns:c16="http://schemas.microsoft.com/office/drawing/2014/chart" uri="{C3380CC4-5D6E-409C-BE32-E72D297353CC}">
                <c16:uniqueId val="{00000003-75D3-3944-92C3-DE175CB6F43B}"/>
              </c:ext>
            </c:extLst>
          </c:dPt>
          <c:dPt>
            <c:idx val="2"/>
            <c:bubble3D val="0"/>
            <c:spPr>
              <a:solidFill>
                <a:schemeClr val="accent3"/>
              </a:solidFill>
              <a:ln w="19050">
                <a:noFill/>
              </a:ln>
              <a:effectLst/>
            </c:spPr>
            <c:extLst>
              <c:ext xmlns:c16="http://schemas.microsoft.com/office/drawing/2014/chart" uri="{C3380CC4-5D6E-409C-BE32-E72D297353CC}">
                <c16:uniqueId val="{00000005-75D3-3944-92C3-DE175CB6F43B}"/>
              </c:ext>
            </c:extLst>
          </c:dPt>
          <c:dPt>
            <c:idx val="3"/>
            <c:bubble3D val="0"/>
            <c:spPr>
              <a:solidFill>
                <a:schemeClr val="accent4"/>
              </a:solidFill>
              <a:ln w="19050">
                <a:noFill/>
              </a:ln>
              <a:effectLst/>
            </c:spPr>
            <c:extLst>
              <c:ext xmlns:c16="http://schemas.microsoft.com/office/drawing/2014/chart" uri="{C3380CC4-5D6E-409C-BE32-E72D297353CC}">
                <c16:uniqueId val="{00000007-75D3-3944-92C3-DE175CB6F43B}"/>
              </c:ext>
            </c:extLst>
          </c:dPt>
          <c:dLbls>
            <c:dLbl>
              <c:idx val="0"/>
              <c:layout>
                <c:manualLayout>
                  <c:x val="-0.23665982057392199"/>
                  <c:y val="-0.18358829225399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D3-3944-92C3-DE175CB6F43B}"/>
                </c:ext>
              </c:extLst>
            </c:dLbl>
            <c:dLbl>
              <c:idx val="1"/>
              <c:layout>
                <c:manualLayout>
                  <c:x val="0.21755376027273199"/>
                  <c:y val="7.484369352602590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D3-3944-92C3-DE175CB6F43B}"/>
                </c:ext>
              </c:extLst>
            </c:dLbl>
            <c:dLbl>
              <c:idx val="2"/>
              <c:layout>
                <c:manualLayout>
                  <c:x val="-0.11950072868488899"/>
                  <c:y val="0.186067415427274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D3-3944-92C3-DE175CB6F43B}"/>
                </c:ext>
              </c:extLst>
            </c:dLbl>
            <c:dLbl>
              <c:idx val="3"/>
              <c:layout>
                <c:manualLayout>
                  <c:x val="-3.7864306513321899E-3"/>
                  <c:y val="2.2195789030764999E-2"/>
                </c:manualLayout>
              </c:layout>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5D3-3944-92C3-DE175CB6F43B}"/>
                </c:ext>
              </c:extLst>
            </c:dLbl>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val>
            <c:numRef>
              <c:f>Sheet1!$B$2:$B$5</c:f>
              <c:numCache>
                <c:formatCode>General</c:formatCode>
                <c:ptCount val="4"/>
                <c:pt idx="0">
                  <c:v>294</c:v>
                </c:pt>
                <c:pt idx="1">
                  <c:v>269</c:v>
                </c:pt>
                <c:pt idx="2">
                  <c:v>113</c:v>
                </c:pt>
                <c:pt idx="3">
                  <c:v>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Payers</c:v>
                      </c:pt>
                      <c:pt idx="1">
                        <c:v>Providers</c:v>
                      </c:pt>
                      <c:pt idx="2">
                        <c:v>Drugs</c:v>
                      </c:pt>
                      <c:pt idx="3">
                        <c:v>Other</c:v>
                      </c:pt>
                    </c:strCache>
                  </c:strRef>
                </c15:cat>
              </c15:filteredCategoryTitle>
            </c:ext>
            <c:ext xmlns:c16="http://schemas.microsoft.com/office/drawing/2014/chart" uri="{C3380CC4-5D6E-409C-BE32-E72D297353CC}">
              <c16:uniqueId val="{00000008-75D3-3944-92C3-DE175CB6F43B}"/>
            </c:ext>
          </c:extLst>
        </c:ser>
        <c:dLbls>
          <c:showLegendKey val="0"/>
          <c:showVal val="0"/>
          <c:showCatName val="0"/>
          <c:showSerName val="0"/>
          <c:showPercent val="0"/>
          <c:showBubbleSize val="0"/>
          <c:showLeaderLines val="1"/>
        </c:dLbls>
        <c:firstSliceAng val="5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185771160700899E-2"/>
          <c:y val="2.9871184186073801E-2"/>
          <c:w val="0.92500782814745997"/>
          <c:h val="0.76771732982693697"/>
        </c:manualLayout>
      </c:layout>
      <c:lineChart>
        <c:grouping val="standard"/>
        <c:varyColors val="0"/>
        <c:ser>
          <c:idx val="0"/>
          <c:order val="0"/>
          <c:tx>
            <c:strRef>
              <c:f>Sheet1!$B$1</c:f>
              <c:strCache>
                <c:ptCount val="1"/>
                <c:pt idx="0">
                  <c:v>Single Coverage</c:v>
                </c:pt>
              </c:strCache>
            </c:strRef>
          </c:tx>
          <c:spPr>
            <a:ln w="44450" cap="rnd">
              <a:solidFill>
                <a:schemeClr val="accent1"/>
              </a:solidFill>
              <a:round/>
            </a:ln>
            <a:effectLst/>
          </c:spPr>
          <c:marker>
            <c:symbol val="circle"/>
            <c:size val="8"/>
            <c:spPr>
              <a:solidFill>
                <a:schemeClr val="accent1"/>
              </a:solidFill>
              <a:ln w="9525">
                <a:solidFill>
                  <a:schemeClr val="accent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CBEA-FE43-859F-A73C5A84F60C}"/>
                </c:ext>
              </c:extLst>
            </c:dLbl>
            <c:dLbl>
              <c:idx val="1"/>
              <c:delete val="1"/>
              <c:extLst>
                <c:ext xmlns:c15="http://schemas.microsoft.com/office/drawing/2012/chart" uri="{CE6537A1-D6FC-4f65-9D91-7224C49458BB}"/>
                <c:ext xmlns:c16="http://schemas.microsoft.com/office/drawing/2014/chart" uri="{C3380CC4-5D6E-409C-BE32-E72D297353CC}">
                  <c16:uniqueId val="{00000001-CBEA-FE43-859F-A73C5A84F60C}"/>
                </c:ext>
              </c:extLst>
            </c:dLbl>
            <c:dLbl>
              <c:idx val="2"/>
              <c:delete val="1"/>
              <c:extLst>
                <c:ext xmlns:c15="http://schemas.microsoft.com/office/drawing/2012/chart" uri="{CE6537A1-D6FC-4f65-9D91-7224C49458BB}"/>
                <c:ext xmlns:c16="http://schemas.microsoft.com/office/drawing/2014/chart" uri="{C3380CC4-5D6E-409C-BE32-E72D297353CC}">
                  <c16:uniqueId val="{00000002-CBEA-FE43-859F-A73C5A84F60C}"/>
                </c:ext>
              </c:extLst>
            </c:dLbl>
            <c:dLbl>
              <c:idx val="3"/>
              <c:delete val="1"/>
              <c:extLst>
                <c:ext xmlns:c15="http://schemas.microsoft.com/office/drawing/2012/chart" uri="{CE6537A1-D6FC-4f65-9D91-7224C49458BB}"/>
                <c:ext xmlns:c16="http://schemas.microsoft.com/office/drawing/2014/chart" uri="{C3380CC4-5D6E-409C-BE32-E72D297353CC}">
                  <c16:uniqueId val="{00000003-CBEA-FE43-859F-A73C5A84F60C}"/>
                </c:ext>
              </c:extLst>
            </c:dLbl>
            <c:dLbl>
              <c:idx val="4"/>
              <c:delete val="1"/>
              <c:extLst>
                <c:ext xmlns:c15="http://schemas.microsoft.com/office/drawing/2012/chart" uri="{CE6537A1-D6FC-4f65-9D91-7224C49458BB}"/>
                <c:ext xmlns:c16="http://schemas.microsoft.com/office/drawing/2014/chart" uri="{C3380CC4-5D6E-409C-BE32-E72D297353CC}">
                  <c16:uniqueId val="{00000004-CBEA-FE43-859F-A73C5A84F60C}"/>
                </c:ext>
              </c:extLst>
            </c:dLbl>
            <c:dLbl>
              <c:idx val="5"/>
              <c:delete val="1"/>
              <c:extLst>
                <c:ext xmlns:c15="http://schemas.microsoft.com/office/drawing/2012/chart" uri="{CE6537A1-D6FC-4f65-9D91-7224C49458BB}"/>
                <c:ext xmlns:c16="http://schemas.microsoft.com/office/drawing/2014/chart" uri="{C3380CC4-5D6E-409C-BE32-E72D297353CC}">
                  <c16:uniqueId val="{00000005-CBEA-FE43-859F-A73C5A84F60C}"/>
                </c:ext>
              </c:extLst>
            </c:dLbl>
            <c:dLbl>
              <c:idx val="6"/>
              <c:delete val="1"/>
              <c:extLst>
                <c:ext xmlns:c15="http://schemas.microsoft.com/office/drawing/2012/chart" uri="{CE6537A1-D6FC-4f65-9D91-7224C49458BB}"/>
                <c:ext xmlns:c16="http://schemas.microsoft.com/office/drawing/2014/chart" uri="{C3380CC4-5D6E-409C-BE32-E72D297353CC}">
                  <c16:uniqueId val="{00000006-CBEA-FE43-859F-A73C5A84F60C}"/>
                </c:ext>
              </c:extLst>
            </c:dLbl>
            <c:dLbl>
              <c:idx val="7"/>
              <c:delete val="1"/>
              <c:extLst>
                <c:ext xmlns:c15="http://schemas.microsoft.com/office/drawing/2012/chart" uri="{CE6537A1-D6FC-4f65-9D91-7224C49458BB}"/>
                <c:ext xmlns:c16="http://schemas.microsoft.com/office/drawing/2014/chart" uri="{C3380CC4-5D6E-409C-BE32-E72D297353CC}">
                  <c16:uniqueId val="{00000007-CBEA-FE43-859F-A73C5A84F60C}"/>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Sheet1!$B$2:$B$10</c:f>
              <c:numCache>
                <c:formatCode>General</c:formatCode>
                <c:ptCount val="9"/>
                <c:pt idx="0">
                  <c:v>826</c:v>
                </c:pt>
                <c:pt idx="1">
                  <c:v>917</c:v>
                </c:pt>
                <c:pt idx="2">
                  <c:v>991</c:v>
                </c:pt>
                <c:pt idx="3">
                  <c:v>1097</c:v>
                </c:pt>
                <c:pt idx="4">
                  <c:v>1135</c:v>
                </c:pt>
                <c:pt idx="5">
                  <c:v>1217</c:v>
                </c:pt>
                <c:pt idx="6">
                  <c:v>1318</c:v>
                </c:pt>
                <c:pt idx="7">
                  <c:v>1478</c:v>
                </c:pt>
                <c:pt idx="8">
                  <c:v>1505</c:v>
                </c:pt>
              </c:numCache>
            </c:numRef>
          </c:val>
          <c:smooth val="0"/>
          <c:extLst>
            <c:ext xmlns:c16="http://schemas.microsoft.com/office/drawing/2014/chart" uri="{C3380CC4-5D6E-409C-BE32-E72D297353CC}">
              <c16:uniqueId val="{00000008-CBEA-FE43-859F-A73C5A84F60C}"/>
            </c:ext>
          </c:extLst>
        </c:ser>
        <c:ser>
          <c:idx val="1"/>
          <c:order val="1"/>
          <c:tx>
            <c:strRef>
              <c:f>Sheet1!$C$1</c:f>
              <c:strCache>
                <c:ptCount val="1"/>
                <c:pt idx="0">
                  <c:v>Family Coverage</c:v>
                </c:pt>
              </c:strCache>
            </c:strRef>
          </c:tx>
          <c:spPr>
            <a:ln w="44450" cap="rnd">
              <a:solidFill>
                <a:schemeClr val="accent2"/>
              </a:solidFill>
              <a:round/>
            </a:ln>
            <a:effectLst/>
          </c:spPr>
          <c:marker>
            <c:symbol val="circle"/>
            <c:size val="8"/>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9-CBEA-FE43-859F-A73C5A84F60C}"/>
                </c:ext>
              </c:extLst>
            </c:dLbl>
            <c:dLbl>
              <c:idx val="1"/>
              <c:delete val="1"/>
              <c:extLst>
                <c:ext xmlns:c15="http://schemas.microsoft.com/office/drawing/2012/chart" uri="{CE6537A1-D6FC-4f65-9D91-7224C49458BB}"/>
                <c:ext xmlns:c16="http://schemas.microsoft.com/office/drawing/2014/chart" uri="{C3380CC4-5D6E-409C-BE32-E72D297353CC}">
                  <c16:uniqueId val="{0000000A-CBEA-FE43-859F-A73C5A84F60C}"/>
                </c:ext>
              </c:extLst>
            </c:dLbl>
            <c:dLbl>
              <c:idx val="2"/>
              <c:delete val="1"/>
              <c:extLst>
                <c:ext xmlns:c15="http://schemas.microsoft.com/office/drawing/2012/chart" uri="{CE6537A1-D6FC-4f65-9D91-7224C49458BB}"/>
                <c:ext xmlns:c16="http://schemas.microsoft.com/office/drawing/2014/chart" uri="{C3380CC4-5D6E-409C-BE32-E72D297353CC}">
                  <c16:uniqueId val="{0000000B-CBEA-FE43-859F-A73C5A84F60C}"/>
                </c:ext>
              </c:extLst>
            </c:dLbl>
            <c:dLbl>
              <c:idx val="3"/>
              <c:delete val="1"/>
              <c:extLst>
                <c:ext xmlns:c15="http://schemas.microsoft.com/office/drawing/2012/chart" uri="{CE6537A1-D6FC-4f65-9D91-7224C49458BB}"/>
                <c:ext xmlns:c16="http://schemas.microsoft.com/office/drawing/2014/chart" uri="{C3380CC4-5D6E-409C-BE32-E72D297353CC}">
                  <c16:uniqueId val="{0000000C-CBEA-FE43-859F-A73C5A84F60C}"/>
                </c:ext>
              </c:extLst>
            </c:dLbl>
            <c:dLbl>
              <c:idx val="4"/>
              <c:delete val="1"/>
              <c:extLst>
                <c:ext xmlns:c15="http://schemas.microsoft.com/office/drawing/2012/chart" uri="{CE6537A1-D6FC-4f65-9D91-7224C49458BB}"/>
                <c:ext xmlns:c16="http://schemas.microsoft.com/office/drawing/2014/chart" uri="{C3380CC4-5D6E-409C-BE32-E72D297353CC}">
                  <c16:uniqueId val="{0000000D-CBEA-FE43-859F-A73C5A84F60C}"/>
                </c:ext>
              </c:extLst>
            </c:dLbl>
            <c:dLbl>
              <c:idx val="5"/>
              <c:delete val="1"/>
              <c:extLst>
                <c:ext xmlns:c15="http://schemas.microsoft.com/office/drawing/2012/chart" uri="{CE6537A1-D6FC-4f65-9D91-7224C49458BB}"/>
                <c:ext xmlns:c16="http://schemas.microsoft.com/office/drawing/2014/chart" uri="{C3380CC4-5D6E-409C-BE32-E72D297353CC}">
                  <c16:uniqueId val="{0000000E-CBEA-FE43-859F-A73C5A84F60C}"/>
                </c:ext>
              </c:extLst>
            </c:dLbl>
            <c:dLbl>
              <c:idx val="6"/>
              <c:delete val="1"/>
              <c:extLst>
                <c:ext xmlns:c15="http://schemas.microsoft.com/office/drawing/2012/chart" uri="{CE6537A1-D6FC-4f65-9D91-7224C49458BB}"/>
                <c:ext xmlns:c16="http://schemas.microsoft.com/office/drawing/2014/chart" uri="{C3380CC4-5D6E-409C-BE32-E72D297353CC}">
                  <c16:uniqueId val="{0000000F-CBEA-FE43-859F-A73C5A84F60C}"/>
                </c:ext>
              </c:extLst>
            </c:dLbl>
            <c:dLbl>
              <c:idx val="7"/>
              <c:delete val="1"/>
              <c:extLst>
                <c:ext xmlns:c15="http://schemas.microsoft.com/office/drawing/2012/chart" uri="{CE6537A1-D6FC-4f65-9D91-7224C49458BB}"/>
                <c:ext xmlns:c16="http://schemas.microsoft.com/office/drawing/2014/chart" uri="{C3380CC4-5D6E-409C-BE32-E72D297353CC}">
                  <c16:uniqueId val="{00000010-CBEA-FE43-859F-A73C5A84F60C}"/>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Sheet1!$C$2:$C$10</c:f>
              <c:numCache>
                <c:formatCode>General</c:formatCode>
                <c:ptCount val="9"/>
                <c:pt idx="0">
                  <c:v>1488</c:v>
                </c:pt>
                <c:pt idx="1">
                  <c:v>1518</c:v>
                </c:pt>
                <c:pt idx="2">
                  <c:v>1521</c:v>
                </c:pt>
                <c:pt idx="3">
                  <c:v>1770</c:v>
                </c:pt>
                <c:pt idx="4">
                  <c:v>1854</c:v>
                </c:pt>
                <c:pt idx="5">
                  <c:v>1947</c:v>
                </c:pt>
                <c:pt idx="6">
                  <c:v>2012</c:v>
                </c:pt>
                <c:pt idx="7">
                  <c:v>2147</c:v>
                </c:pt>
                <c:pt idx="8">
                  <c:v>2503</c:v>
                </c:pt>
              </c:numCache>
            </c:numRef>
          </c:val>
          <c:smooth val="0"/>
          <c:extLst>
            <c:ext xmlns:c16="http://schemas.microsoft.com/office/drawing/2014/chart" uri="{C3380CC4-5D6E-409C-BE32-E72D297353CC}">
              <c16:uniqueId val="{00000011-CBEA-FE43-859F-A73C5A84F60C}"/>
            </c:ext>
          </c:extLst>
        </c:ser>
        <c:dLbls>
          <c:dLblPos val="t"/>
          <c:showLegendKey val="0"/>
          <c:showVal val="1"/>
          <c:showCatName val="0"/>
          <c:showSerName val="0"/>
          <c:showPercent val="0"/>
          <c:showBubbleSize val="0"/>
        </c:dLbls>
        <c:marker val="1"/>
        <c:smooth val="0"/>
        <c:axId val="1022235104"/>
        <c:axId val="1022237584"/>
      </c:lineChart>
      <c:catAx>
        <c:axId val="1022235104"/>
        <c:scaling>
          <c:orientation val="minMax"/>
        </c:scaling>
        <c:delete val="0"/>
        <c:axPos val="b"/>
        <c:numFmt formatCode="General" sourceLinked="1"/>
        <c:majorTickMark val="none"/>
        <c:minorTickMark val="none"/>
        <c:tickLblPos val="nextTo"/>
        <c:spPr>
          <a:noFill/>
          <a:ln w="9525" cap="flat" cmpd="sng" algn="ctr">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022237584"/>
        <c:crosses val="autoZero"/>
        <c:auto val="1"/>
        <c:lblAlgn val="ctr"/>
        <c:lblOffset val="100"/>
        <c:tickLblSkip val="2"/>
        <c:noMultiLvlLbl val="0"/>
      </c:catAx>
      <c:valAx>
        <c:axId val="1022237584"/>
        <c:scaling>
          <c:orientation val="minMax"/>
        </c:scaling>
        <c:delete val="0"/>
        <c:axPos val="l"/>
        <c:numFmt formatCode="&quot;$&quot;#,##0" sourceLinked="0"/>
        <c:majorTickMark val="none"/>
        <c:minorTickMark val="none"/>
        <c:tickLblPos val="nextTo"/>
        <c:spPr>
          <a:noFill/>
          <a:ln>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022235104"/>
        <c:crosses val="autoZero"/>
        <c:crossBetween val="midCat"/>
        <c:majorUnit val="1000"/>
      </c:valAx>
      <c:spPr>
        <a:noFill/>
        <a:ln>
          <a:noFill/>
        </a:ln>
        <a:effectLst/>
      </c:spPr>
    </c:plotArea>
    <c:legend>
      <c:legendPos val="b"/>
      <c:layout>
        <c:manualLayout>
          <c:xMode val="edge"/>
          <c:yMode val="edge"/>
          <c:x val="0.48267930723339397"/>
          <c:y val="0.60163113481735897"/>
          <c:w val="0.490525673958566"/>
          <c:h val="0.17104717903626401"/>
        </c:manualLayout>
      </c:layout>
      <c:overlay val="0"/>
      <c:spPr>
        <a:noFill/>
        <a:ln>
          <a:solidFill>
            <a:schemeClr val="accent2"/>
          </a:solidFill>
          <a:miter lim="800000"/>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618068010301E-2"/>
          <c:y val="2.5781287279285001E-2"/>
          <c:w val="0.96562499999999996"/>
          <c:h val="0.75928965597645004"/>
        </c:manualLayout>
      </c:layout>
      <c:barChart>
        <c:barDir val="col"/>
        <c:grouping val="clustered"/>
        <c:varyColors val="0"/>
        <c:ser>
          <c:idx val="0"/>
          <c:order val="0"/>
          <c:tx>
            <c:strRef>
              <c:f>Sheet1!$B$1</c:f>
              <c:strCache>
                <c:ptCount val="1"/>
                <c:pt idx="0">
                  <c:v>Employee contribution</c:v>
                </c:pt>
              </c:strCache>
            </c:strRef>
          </c:tx>
          <c:spPr>
            <a:solidFill>
              <a:schemeClr val="accent1"/>
            </a:solidFill>
            <a:ln>
              <a:noFill/>
            </a:ln>
            <a:effectLst/>
          </c:spPr>
          <c:invertIfNegative val="0"/>
          <c:dLbls>
            <c:dLbl>
              <c:idx val="0"/>
              <c:layout>
                <c:manualLayout>
                  <c:x val="-1.5380112694746401E-2"/>
                  <c:y val="7.686965388011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4C-3B4E-80AC-EAD8D3454F3C}"/>
                </c:ext>
              </c:extLst>
            </c:dLbl>
            <c:dLbl>
              <c:idx val="1"/>
              <c:layout>
                <c:manualLayout>
                  <c:x val="-3.9527529229530997E-2"/>
                  <c:y val="4.8606315668715998E-3"/>
                </c:manualLayout>
              </c:layout>
              <c:numFmt formatCode="&quot;$&quot;#,##0" sourceLinked="0"/>
              <c:spPr>
                <a:noFill/>
                <a:ln>
                  <a:noFill/>
                </a:ln>
                <a:effectLst/>
              </c:spPr>
              <c:txPr>
                <a:bodyPr rot="0" spcFirstLastPara="1" vertOverflow="ellipsis" vert="horz" wrap="square" lIns="27432" tIns="27432" rIns="27432" bIns="27432" anchor="ctr" anchorCtr="1">
                  <a:noAutofit/>
                </a:bodyPr>
                <a:lstStyle/>
                <a:p>
                  <a:pPr>
                    <a:defRPr sz="13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4156154471591301"/>
                      <c:h val="5.7956964762491799E-2"/>
                    </c:manualLayout>
                  </c15:layout>
                </c:ext>
                <c:ext xmlns:c16="http://schemas.microsoft.com/office/drawing/2014/chart" uri="{C3380CC4-5D6E-409C-BE32-E72D297353CC}">
                  <c16:uniqueId val="{00000001-5F4C-3B4E-80AC-EAD8D3454F3C}"/>
                </c:ext>
              </c:extLst>
            </c:dLbl>
            <c:dLbl>
              <c:idx val="2"/>
              <c:layout>
                <c:manualLayout>
                  <c:x val="-4.2205313812241602E-2"/>
                  <c:y val="1.061874743333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4C-3B4E-80AC-EAD8D3454F3C}"/>
                </c:ext>
              </c:extLst>
            </c:dLbl>
            <c:dLbl>
              <c:idx val="3"/>
              <c:layout>
                <c:manualLayout>
                  <c:x val="-4.1446341328051903E-2"/>
                  <c:y val="6.43518494481212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4C-3B4E-80AC-EAD8D3454F3C}"/>
                </c:ext>
              </c:extLst>
            </c:dLbl>
            <c:dLbl>
              <c:idx val="4"/>
              <c:layout>
                <c:manualLayout>
                  <c:x val="-4.0458871080913103E-2"/>
                  <c:y val="1.79328736136896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4C-3B4E-80AC-EAD8D3454F3C}"/>
                </c:ext>
              </c:extLst>
            </c:dLbl>
            <c:numFmt formatCode="&quot;$&quot;#,##0" sourceLinked="0"/>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Sheet1!$A$2:$A$6</c:f>
              <c:numCache>
                <c:formatCode>General</c:formatCode>
                <c:ptCount val="5"/>
                <c:pt idx="0">
                  <c:v>2009</c:v>
                </c:pt>
                <c:pt idx="1">
                  <c:v>2011</c:v>
                </c:pt>
                <c:pt idx="2">
                  <c:v>2013</c:v>
                </c:pt>
                <c:pt idx="3">
                  <c:v>2015</c:v>
                </c:pt>
                <c:pt idx="4">
                  <c:v>2017</c:v>
                </c:pt>
              </c:numCache>
            </c:numRef>
          </c:cat>
          <c:val>
            <c:numRef>
              <c:f>Sheet1!$B$2:$B$6</c:f>
              <c:numCache>
                <c:formatCode>General</c:formatCode>
                <c:ptCount val="5"/>
                <c:pt idx="0">
                  <c:v>4824</c:v>
                </c:pt>
                <c:pt idx="1">
                  <c:v>5429</c:v>
                </c:pt>
                <c:pt idx="2">
                  <c:v>5884</c:v>
                </c:pt>
                <c:pt idx="3">
                  <c:v>6251</c:v>
                </c:pt>
                <c:pt idx="4">
                  <c:v>6690</c:v>
                </c:pt>
              </c:numCache>
            </c:numRef>
          </c:val>
          <c:extLst>
            <c:ext xmlns:c16="http://schemas.microsoft.com/office/drawing/2014/chart" uri="{C3380CC4-5D6E-409C-BE32-E72D297353CC}">
              <c16:uniqueId val="{00000005-5F4C-3B4E-80AC-EAD8D3454F3C}"/>
            </c:ext>
          </c:extLst>
        </c:ser>
        <c:ser>
          <c:idx val="1"/>
          <c:order val="1"/>
          <c:tx>
            <c:strRef>
              <c:f>Sheet1!$C$1</c:f>
              <c:strCache>
                <c:ptCount val="1"/>
                <c:pt idx="0">
                  <c:v>Premium</c:v>
                </c:pt>
              </c:strCache>
            </c:strRef>
          </c:tx>
          <c:spPr>
            <a:solidFill>
              <a:schemeClr val="accent3"/>
            </a:solidFill>
            <a:ln>
              <a:noFill/>
            </a:ln>
            <a:effectLst/>
          </c:spPr>
          <c:invertIfNegative val="0"/>
          <c:dLbls>
            <c:dLbl>
              <c:idx val="0"/>
              <c:layout>
                <c:manualLayout>
                  <c:x val="1.09307458354862E-2"/>
                  <c:y val="6.43512450311516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4C-3B4E-80AC-EAD8D3454F3C}"/>
                </c:ext>
              </c:extLst>
            </c:dLbl>
            <c:dLbl>
              <c:idx val="1"/>
              <c:layout>
                <c:manualLayout>
                  <c:x val="0"/>
                  <c:y val="3.8169575580707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4C-3B4E-80AC-EAD8D3454F3C}"/>
                </c:ext>
              </c:extLst>
            </c:dLbl>
            <c:dLbl>
              <c:idx val="2"/>
              <c:layout>
                <c:manualLayout>
                  <c:x val="3.64358194516208E-3"/>
                  <c:y val="1.19879061302627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F4C-3B4E-80AC-EAD8D3454F3C}"/>
                </c:ext>
              </c:extLst>
            </c:dLbl>
            <c:dLbl>
              <c:idx val="3"/>
              <c:layout>
                <c:manualLayout>
                  <c:x val="3.64358194516208E-3"/>
                  <c:y val="-6.655710222107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F4C-3B4E-80AC-EAD8D3454F3C}"/>
                </c:ext>
              </c:extLst>
            </c:dLbl>
            <c:dLbl>
              <c:idx val="4"/>
              <c:layout>
                <c:manualLayout>
                  <c:x val="0"/>
                  <c:y val="-6.65571022210714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F4C-3B4E-80AC-EAD8D3454F3C}"/>
                </c:ext>
              </c:extLst>
            </c:dLbl>
            <c:numFmt formatCode="&quot;$&quot;#,##0" sourceLinked="0"/>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Sheet1!$A$2:$A$6</c:f>
              <c:numCache>
                <c:formatCode>General</c:formatCode>
                <c:ptCount val="5"/>
                <c:pt idx="0">
                  <c:v>2009</c:v>
                </c:pt>
                <c:pt idx="1">
                  <c:v>2011</c:v>
                </c:pt>
                <c:pt idx="2">
                  <c:v>2013</c:v>
                </c:pt>
                <c:pt idx="3">
                  <c:v>2015</c:v>
                </c:pt>
                <c:pt idx="4">
                  <c:v>2017</c:v>
                </c:pt>
              </c:numCache>
            </c:numRef>
          </c:cat>
          <c:val>
            <c:numRef>
              <c:f>Sheet1!$C$2:$C$6</c:f>
              <c:numCache>
                <c:formatCode>General</c:formatCode>
                <c:ptCount val="5"/>
                <c:pt idx="0">
                  <c:v>13375</c:v>
                </c:pt>
                <c:pt idx="1">
                  <c:v>15073</c:v>
                </c:pt>
                <c:pt idx="2">
                  <c:v>16351</c:v>
                </c:pt>
                <c:pt idx="3">
                  <c:v>17545</c:v>
                </c:pt>
                <c:pt idx="4">
                  <c:v>18764</c:v>
                </c:pt>
              </c:numCache>
            </c:numRef>
          </c:val>
          <c:extLst>
            <c:ext xmlns:c16="http://schemas.microsoft.com/office/drawing/2014/chart" uri="{C3380CC4-5D6E-409C-BE32-E72D297353CC}">
              <c16:uniqueId val="{0000000B-5F4C-3B4E-80AC-EAD8D3454F3C}"/>
            </c:ext>
          </c:extLst>
        </c:ser>
        <c:dLbls>
          <c:dLblPos val="outEnd"/>
          <c:showLegendKey val="0"/>
          <c:showVal val="1"/>
          <c:showCatName val="0"/>
          <c:showSerName val="0"/>
          <c:showPercent val="0"/>
          <c:showBubbleSize val="0"/>
        </c:dLbls>
        <c:gapWidth val="150"/>
        <c:axId val="1022275568"/>
        <c:axId val="1022278320"/>
      </c:barChart>
      <c:catAx>
        <c:axId val="1022275568"/>
        <c:scaling>
          <c:orientation val="minMax"/>
        </c:scaling>
        <c:delete val="0"/>
        <c:axPos val="b"/>
        <c:numFmt formatCode="General" sourceLinked="1"/>
        <c:majorTickMark val="none"/>
        <c:minorTickMark val="none"/>
        <c:tickLblPos val="nextTo"/>
        <c:spPr>
          <a:noFill/>
          <a:ln w="9525" cap="flat" cmpd="sng" algn="ctr">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022278320"/>
        <c:crosses val="autoZero"/>
        <c:auto val="1"/>
        <c:lblAlgn val="ctr"/>
        <c:lblOffset val="20"/>
        <c:noMultiLvlLbl val="0"/>
      </c:catAx>
      <c:valAx>
        <c:axId val="1022278320"/>
        <c:scaling>
          <c:orientation val="minMax"/>
        </c:scaling>
        <c:delete val="1"/>
        <c:axPos val="l"/>
        <c:numFmt formatCode="General" sourceLinked="1"/>
        <c:majorTickMark val="none"/>
        <c:minorTickMark val="none"/>
        <c:tickLblPos val="nextTo"/>
        <c:crossAx val="1022275568"/>
        <c:crosses val="autoZero"/>
        <c:crossBetween val="between"/>
      </c:valAx>
      <c:spPr>
        <a:noFill/>
        <a:ln>
          <a:noFill/>
        </a:ln>
        <a:effectLst/>
      </c:spPr>
    </c:plotArea>
    <c:legend>
      <c:legendPos val="b"/>
      <c:layout>
        <c:manualLayout>
          <c:xMode val="edge"/>
          <c:yMode val="edge"/>
          <c:x val="0.117617955302877"/>
          <c:y val="0.87422665138104905"/>
          <c:w val="0.74621681680769902"/>
          <c:h val="6.8043748603406201E-2"/>
        </c:manualLayout>
      </c:layout>
      <c:overlay val="0"/>
      <c:spPr>
        <a:noFill/>
        <a:ln>
          <a:solidFill>
            <a:schemeClr val="tx1"/>
          </a:solidFill>
          <a:miter lim="800000"/>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3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199E-2"/>
          <c:w val="0.96562499999999996"/>
          <c:h val="0.73841387945772796"/>
        </c:manualLayout>
      </c:layout>
      <c:barChart>
        <c:barDir val="col"/>
        <c:grouping val="clustered"/>
        <c:varyColors val="0"/>
        <c:ser>
          <c:idx val="0"/>
          <c:order val="0"/>
          <c:tx>
            <c:strRef>
              <c:f>Sheet1!$B$1</c:f>
              <c:strCache>
                <c:ptCount val="1"/>
                <c:pt idx="0">
                  <c:v>Implemented</c:v>
                </c:pt>
              </c:strCache>
            </c:strRef>
          </c:tx>
          <c:spPr>
            <a:solidFill>
              <a:schemeClr val="accent1"/>
            </a:solidFill>
            <a:ln>
              <a:noFill/>
            </a:ln>
            <a:effectLst/>
          </c:spPr>
          <c:invertIfNegative val="0"/>
          <c:dLbls>
            <c:dLbl>
              <c:idx val="0"/>
              <c:layout>
                <c:manualLayout>
                  <c:x val="-3.6436783254828399E-3"/>
                  <c:y val="4.30133159960508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DC-DA4F-B0FE-640B5E214073}"/>
                </c:ext>
              </c:extLst>
            </c:dLbl>
            <c:dLbl>
              <c:idx val="1"/>
              <c:layout>
                <c:manualLayout>
                  <c:x val="-5.12299865357885E-3"/>
                  <c:y val="1.638613980591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DC-DA4F-B0FE-640B5E214073}"/>
                </c:ext>
              </c:extLst>
            </c:dLbl>
            <c:numFmt formatCode="0%" sourceLinked="0"/>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Sheet1!$A$2:$A$3</c:f>
              <c:numCache>
                <c:formatCode>General</c:formatCode>
                <c:ptCount val="2"/>
                <c:pt idx="0">
                  <c:v>2016</c:v>
                </c:pt>
                <c:pt idx="1">
                  <c:v>2017</c:v>
                </c:pt>
              </c:numCache>
            </c:numRef>
          </c:cat>
          <c:val>
            <c:numRef>
              <c:f>Sheet1!$B$2:$B$3</c:f>
              <c:numCache>
                <c:formatCode>0%</c:formatCode>
                <c:ptCount val="2"/>
                <c:pt idx="0">
                  <c:v>0.11</c:v>
                </c:pt>
                <c:pt idx="1">
                  <c:v>0.12</c:v>
                </c:pt>
              </c:numCache>
            </c:numRef>
          </c:val>
          <c:extLst>
            <c:ext xmlns:c16="http://schemas.microsoft.com/office/drawing/2014/chart" uri="{C3380CC4-5D6E-409C-BE32-E72D297353CC}">
              <c16:uniqueId val="{00000002-7BDC-DA4F-B0FE-640B5E214073}"/>
            </c:ext>
          </c:extLst>
        </c:ser>
        <c:ser>
          <c:idx val="1"/>
          <c:order val="1"/>
          <c:tx>
            <c:strRef>
              <c:f>Sheet1!$C$1</c:f>
              <c:strCache>
                <c:ptCount val="1"/>
                <c:pt idx="0">
                  <c:v>Considering </c:v>
                </c:pt>
              </c:strCache>
            </c:strRef>
          </c:tx>
          <c:spPr>
            <a:solidFill>
              <a:schemeClr val="accent3"/>
            </a:solidFill>
            <a:ln>
              <a:noFill/>
            </a:ln>
            <a:effectLst/>
          </c:spPr>
          <c:invertIfNegative val="0"/>
          <c:dLbls>
            <c:dLbl>
              <c:idx val="0"/>
              <c:layout>
                <c:manualLayout>
                  <c:x val="1.09307458354862E-2"/>
                  <c:y val="6.43512450311516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BDC-DA4F-B0FE-640B5E214073}"/>
                </c:ext>
              </c:extLst>
            </c:dLbl>
            <c:dLbl>
              <c:idx val="1"/>
              <c:layout>
                <c:manualLayout>
                  <c:x val="3.95273893684394E-3"/>
                  <c:y val="8.4041272363890203E-3"/>
                </c:manualLayout>
              </c:layout>
              <c:numFmt formatCode="0%" sourceLinked="0"/>
              <c:spPr>
                <a:noFill/>
                <a:ln>
                  <a:noFill/>
                </a:ln>
                <a:effectLst/>
              </c:spPr>
              <c:txPr>
                <a:bodyPr rot="0" spcFirstLastPara="1" vertOverflow="ellipsis" vert="horz" wrap="square" lIns="27432" tIns="27432" rIns="27432" bIns="27432" anchor="ctr" anchorCtr="1">
                  <a:noAutofit/>
                </a:bodyPr>
                <a:lstStyle/>
                <a:p>
                  <a:pPr>
                    <a:defRPr sz="13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21097292778439"/>
                      <c:h val="5.6447061089840801E-2"/>
                    </c:manualLayout>
                  </c15:layout>
                </c:ext>
                <c:ext xmlns:c16="http://schemas.microsoft.com/office/drawing/2014/chart" uri="{C3380CC4-5D6E-409C-BE32-E72D297353CC}">
                  <c16:uniqueId val="{00000004-7BDC-DA4F-B0FE-640B5E214073}"/>
                </c:ext>
              </c:extLst>
            </c:dLbl>
            <c:numFmt formatCode="0%" sourceLinked="0"/>
            <c:spPr>
              <a:noFill/>
              <a:ln>
                <a:noFill/>
              </a:ln>
              <a:effectLst/>
            </c:spPr>
            <c:txPr>
              <a:bodyPr rot="0" spcFirstLastPara="1" vertOverflow="ellipsis" vert="horz" wrap="square" lIns="27432" tIns="27432" rIns="27432" bIns="27432" anchor="ctr" anchorCtr="1">
                <a:spAutoFit/>
              </a:bodyPr>
              <a:lstStyle/>
              <a:p>
                <a:pPr>
                  <a:defRPr sz="13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2016</c:v>
                </c:pt>
                <c:pt idx="1">
                  <c:v>2017</c:v>
                </c:pt>
              </c:numCache>
            </c:numRef>
          </c:cat>
          <c:val>
            <c:numRef>
              <c:f>Sheet1!$C$2:$C$3</c:f>
              <c:numCache>
                <c:formatCode>0%</c:formatCode>
                <c:ptCount val="2"/>
                <c:pt idx="0">
                  <c:v>0.25</c:v>
                </c:pt>
                <c:pt idx="1">
                  <c:v>0.36</c:v>
                </c:pt>
              </c:numCache>
            </c:numRef>
          </c:val>
          <c:extLst>
            <c:ext xmlns:c16="http://schemas.microsoft.com/office/drawing/2014/chart" uri="{C3380CC4-5D6E-409C-BE32-E72D297353CC}">
              <c16:uniqueId val="{00000005-7BDC-DA4F-B0FE-640B5E214073}"/>
            </c:ext>
          </c:extLst>
        </c:ser>
        <c:dLbls>
          <c:dLblPos val="outEnd"/>
          <c:showLegendKey val="0"/>
          <c:showVal val="1"/>
          <c:showCatName val="0"/>
          <c:showSerName val="0"/>
          <c:showPercent val="0"/>
          <c:showBubbleSize val="0"/>
        </c:dLbls>
        <c:gapWidth val="150"/>
        <c:axId val="1023146224"/>
        <c:axId val="1023148976"/>
      </c:barChart>
      <c:catAx>
        <c:axId val="1023146224"/>
        <c:scaling>
          <c:orientation val="minMax"/>
        </c:scaling>
        <c:delete val="0"/>
        <c:axPos val="b"/>
        <c:numFmt formatCode="General" sourceLinked="1"/>
        <c:majorTickMark val="none"/>
        <c:minorTickMark val="none"/>
        <c:tickLblPos val="nextTo"/>
        <c:spPr>
          <a:noFill/>
          <a:ln w="9525" cap="flat" cmpd="sng" algn="ctr">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023148976"/>
        <c:crosses val="autoZero"/>
        <c:auto val="1"/>
        <c:lblAlgn val="ctr"/>
        <c:lblOffset val="20"/>
        <c:noMultiLvlLbl val="0"/>
      </c:catAx>
      <c:valAx>
        <c:axId val="1023148976"/>
        <c:scaling>
          <c:orientation val="minMax"/>
        </c:scaling>
        <c:delete val="1"/>
        <c:axPos val="l"/>
        <c:numFmt formatCode="0%" sourceLinked="1"/>
        <c:majorTickMark val="none"/>
        <c:minorTickMark val="none"/>
        <c:tickLblPos val="nextTo"/>
        <c:crossAx val="1023146224"/>
        <c:crosses val="autoZero"/>
        <c:crossBetween val="between"/>
      </c:valAx>
      <c:spPr>
        <a:noFill/>
        <a:ln>
          <a:noFill/>
        </a:ln>
        <a:effectLst/>
      </c:spPr>
    </c:plotArea>
    <c:legend>
      <c:legendPos val="b"/>
      <c:layout>
        <c:manualLayout>
          <c:xMode val="edge"/>
          <c:yMode val="edge"/>
          <c:x val="0.15164605121380201"/>
          <c:y val="0.86529124226444198"/>
          <c:w val="0.68682822890529105"/>
          <c:h val="8.0382364658615202E-2"/>
        </c:manualLayout>
      </c:layout>
      <c:overlay val="0"/>
      <c:spPr>
        <a:noFill/>
        <a:ln>
          <a:solidFill>
            <a:schemeClr val="accent2"/>
          </a:solidFill>
          <a:miter lim="800000"/>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3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187500000000001E-2"/>
          <c:y val="2.578124841404722E-2"/>
          <c:w val="0.96562499999999996"/>
          <c:h val="0.8186389752313622"/>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555759"/>
              </a:solidFill>
              <a:ln>
                <a:noFill/>
              </a:ln>
              <a:effectLst/>
            </c:spPr>
            <c:extLst>
              <c:ext xmlns:c16="http://schemas.microsoft.com/office/drawing/2014/chart" uri="{C3380CC4-5D6E-409C-BE32-E72D297353CC}">
                <c16:uniqueId val="{00000010-E3A6-044F-8405-06D3D17074B8}"/>
              </c:ext>
            </c:extLst>
          </c:dPt>
          <c:dPt>
            <c:idx val="2"/>
            <c:invertIfNegative val="0"/>
            <c:bubble3D val="0"/>
            <c:spPr>
              <a:solidFill>
                <a:srgbClr val="FFC843"/>
              </a:solidFill>
              <a:ln>
                <a:noFill/>
              </a:ln>
              <a:effectLst/>
            </c:spPr>
            <c:extLst>
              <c:ext xmlns:c16="http://schemas.microsoft.com/office/drawing/2014/chart" uri="{C3380CC4-5D6E-409C-BE32-E72D297353CC}">
                <c16:uniqueId val="{00000011-E3A6-044F-8405-06D3D17074B8}"/>
              </c:ext>
            </c:extLst>
          </c:dPt>
          <c:dPt>
            <c:idx val="3"/>
            <c:invertIfNegative val="0"/>
            <c:bubble3D val="0"/>
            <c:spPr>
              <a:solidFill>
                <a:srgbClr val="1B7BA4"/>
              </a:solidFill>
              <a:ln>
                <a:noFill/>
              </a:ln>
              <a:effectLst/>
            </c:spPr>
            <c:extLst>
              <c:ext xmlns:c16="http://schemas.microsoft.com/office/drawing/2014/chart" uri="{C3380CC4-5D6E-409C-BE32-E72D297353CC}">
                <c16:uniqueId val="{00000012-E3A6-044F-8405-06D3D17074B8}"/>
              </c:ext>
            </c:extLst>
          </c:dPt>
          <c:dPt>
            <c:idx val="4"/>
            <c:invertIfNegative val="0"/>
            <c:bubble3D val="0"/>
            <c:spPr>
              <a:solidFill>
                <a:srgbClr val="00AFAA"/>
              </a:solidFill>
              <a:ln>
                <a:noFill/>
              </a:ln>
              <a:effectLst/>
            </c:spPr>
            <c:extLst>
              <c:ext xmlns:c16="http://schemas.microsoft.com/office/drawing/2014/chart" uri="{C3380CC4-5D6E-409C-BE32-E72D297353CC}">
                <c16:uniqueId val="{00000013-E3A6-044F-8405-06D3D17074B8}"/>
              </c:ext>
            </c:extLst>
          </c:dPt>
          <c:dPt>
            <c:idx val="5"/>
            <c:invertIfNegative val="0"/>
            <c:bubble3D val="0"/>
            <c:spPr>
              <a:solidFill>
                <a:srgbClr val="003E52"/>
              </a:solidFill>
              <a:ln>
                <a:noFill/>
              </a:ln>
              <a:effectLst/>
            </c:spPr>
            <c:extLst>
              <c:ext xmlns:c16="http://schemas.microsoft.com/office/drawing/2014/chart" uri="{C3380CC4-5D6E-409C-BE32-E72D297353CC}">
                <c16:uniqueId val="{00000014-E3A6-044F-8405-06D3D17074B8}"/>
              </c:ext>
            </c:extLst>
          </c:dPt>
          <c:dLbls>
            <c:dLbl>
              <c:idx val="0"/>
              <c:spPr>
                <a:solidFill>
                  <a:srgbClr val="A6A7A7"/>
                </a:solidFill>
                <a:ln>
                  <a:noFill/>
                </a:ln>
                <a:effectLst/>
              </c:spPr>
              <c:txPr>
                <a:bodyPr rot="0" spcFirstLastPara="1" vertOverflow="ellipsis" vert="horz" wrap="square"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F-E3A6-044F-8405-06D3D17074B8}"/>
                </c:ext>
              </c:extLst>
            </c:dLbl>
            <c:spPr>
              <a:noFill/>
              <a:ln>
                <a:noFill/>
              </a:ln>
              <a:effectLst/>
            </c:spPr>
            <c:txPr>
              <a:bodyPr rot="0" spcFirstLastPara="1" vertOverflow="ellipsis" vert="horz" wrap="square"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General</c:formatCode>
                <c:ptCount val="6"/>
                <c:pt idx="0">
                  <c:v>90</c:v>
                </c:pt>
                <c:pt idx="1">
                  <c:v>124</c:v>
                </c:pt>
                <c:pt idx="2">
                  <c:v>100</c:v>
                </c:pt>
                <c:pt idx="3">
                  <c:v>201</c:v>
                </c:pt>
                <c:pt idx="4">
                  <c:v>185</c:v>
                </c:pt>
                <c:pt idx="5">
                  <c:v>500</c:v>
                </c:pt>
              </c:numCache>
            </c:numRef>
          </c:val>
          <c:extLst>
            <c:ext xmlns:c16="http://schemas.microsoft.com/office/drawing/2014/chart" uri="{C3380CC4-5D6E-409C-BE32-E72D297353CC}">
              <c16:uniqueId val="{00000004-E3A6-044F-8405-06D3D17074B8}"/>
            </c:ext>
          </c:extLst>
        </c:ser>
        <c:ser>
          <c:idx val="1"/>
          <c:order val="1"/>
          <c:tx>
            <c:strRef>
              <c:f>Sheet1!$C$1</c:f>
              <c:strCache>
                <c:ptCount val="1"/>
                <c:pt idx="0">
                  <c:v>Series 2</c:v>
                </c:pt>
              </c:strCache>
            </c:strRef>
          </c:tx>
          <c:spPr>
            <a:solidFill>
              <a:srgbClr val="00AFAA"/>
            </a:solidFill>
            <a:ln>
              <a:noFill/>
            </a:ln>
            <a:effectLst/>
          </c:spPr>
          <c:invertIfNegative val="0"/>
          <c:dPt>
            <c:idx val="2"/>
            <c:invertIfNegative val="0"/>
            <c:bubble3D val="0"/>
            <c:spPr>
              <a:pattFill prst="wdUpDiag">
                <a:fgClr>
                  <a:srgbClr val="FFFFFF"/>
                </a:fgClr>
                <a:bgClr>
                  <a:srgbClr val="FFC843"/>
                </a:bgClr>
              </a:pattFill>
              <a:ln>
                <a:noFill/>
              </a:ln>
              <a:effectLst/>
            </c:spPr>
            <c:extLst>
              <c:ext xmlns:c16="http://schemas.microsoft.com/office/drawing/2014/chart" uri="{C3380CC4-5D6E-409C-BE32-E72D297353CC}">
                <c16:uniqueId val="{00000015-E3A6-044F-8405-06D3D17074B8}"/>
              </c:ext>
            </c:extLst>
          </c:dPt>
          <c:dPt>
            <c:idx val="4"/>
            <c:invertIfNegative val="0"/>
            <c:bubble3D val="0"/>
            <c:spPr>
              <a:pattFill prst="wdUpDiag">
                <a:fgClr>
                  <a:srgbClr val="FFFFFF"/>
                </a:fgClr>
                <a:bgClr>
                  <a:srgbClr val="00AFAA"/>
                </a:bgClr>
              </a:pattFill>
              <a:ln>
                <a:noFill/>
              </a:ln>
              <a:effectLst/>
            </c:spPr>
            <c:extLst>
              <c:ext xmlns:c16="http://schemas.microsoft.com/office/drawing/2014/chart" uri="{C3380CC4-5D6E-409C-BE32-E72D297353CC}">
                <c16:uniqueId val="{00000016-E3A6-044F-8405-06D3D17074B8}"/>
              </c:ext>
            </c:extLst>
          </c:dPt>
          <c:dPt>
            <c:idx val="5"/>
            <c:invertIfNegative val="0"/>
            <c:bubble3D val="0"/>
            <c:spPr>
              <a:pattFill prst="wdUpDiag">
                <a:fgClr>
                  <a:srgbClr val="003E52"/>
                </a:fgClr>
                <a:bgClr>
                  <a:srgbClr val="FFFFFF"/>
                </a:bgClr>
              </a:pattFill>
              <a:ln>
                <a:noFill/>
              </a:ln>
              <a:effectLst/>
            </c:spPr>
            <c:extLst>
              <c:ext xmlns:c16="http://schemas.microsoft.com/office/drawing/2014/chart" uri="{C3380CC4-5D6E-409C-BE32-E72D297353CC}">
                <c16:uniqueId val="{00000017-E3A6-044F-8405-06D3D17074B8}"/>
              </c:ext>
            </c:extLst>
          </c:dPt>
          <c:dLbls>
            <c:dLbl>
              <c:idx val="2"/>
              <c:layout>
                <c:manualLayout>
                  <c:x val="0"/>
                  <c:y val="-5.6692124179765196E-4"/>
                </c:manualLayout>
              </c:layout>
              <c:spPr>
                <a:noFill/>
                <a:ln>
                  <a:noFill/>
                </a:ln>
                <a:effectLst/>
              </c:spPr>
              <c:txPr>
                <a:bodyPr rot="0" spcFirstLastPara="1" vertOverflow="ellipsis" vert="horz" wrap="square" anchor="ctr" anchorCtr="1"/>
                <a:lstStyle/>
                <a:p>
                  <a:pPr>
                    <a:defRPr sz="13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3A6-044F-8405-06D3D17074B8}"/>
                </c:ext>
              </c:extLst>
            </c:dLbl>
            <c:dLbl>
              <c:idx val="4"/>
              <c:spPr>
                <a:noFill/>
                <a:ln>
                  <a:noFill/>
                </a:ln>
                <a:effectLst/>
              </c:spPr>
              <c:txPr>
                <a:bodyPr rot="0" spcFirstLastPara="1" vertOverflow="ellipsis" vert="horz" wrap="square" anchor="ctr" anchorCtr="1"/>
                <a:lstStyle/>
                <a:p>
                  <a:pPr>
                    <a:defRPr sz="13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16-E3A6-044F-8405-06D3D17074B8}"/>
                </c:ext>
              </c:extLst>
            </c:dLbl>
            <c:dLbl>
              <c:idx val="5"/>
              <c:layout>
                <c:manualLayout>
                  <c:x val="0"/>
                  <c:y val="1.1912654454716775E-3"/>
                </c:manualLayout>
              </c:layout>
              <c:spPr>
                <a:noFill/>
                <a:ln>
                  <a:noFill/>
                </a:ln>
                <a:effectLst/>
              </c:spPr>
              <c:txPr>
                <a:bodyPr rot="0" spcFirstLastPara="1" vertOverflow="ellipsis" vert="horz" wrap="square" anchor="ctr" anchorCtr="1"/>
                <a:lstStyle/>
                <a:p>
                  <a:pPr>
                    <a:defRPr sz="13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3A6-044F-8405-06D3D17074B8}"/>
                </c:ext>
              </c:extLst>
            </c:dLbl>
            <c:spPr>
              <a:noFill/>
              <a:ln>
                <a:noFill/>
              </a:ln>
              <a:effectLst/>
            </c:spPr>
            <c:txPr>
              <a:bodyPr rot="0" spcFirstLastPara="1" vertOverflow="ellipsis" vert="horz" wrap="square" anchor="ctr" anchorCtr="1"/>
              <a:lstStyle/>
              <a:p>
                <a:pPr>
                  <a:defRPr sz="13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Category 1</c:v>
                </c:pt>
                <c:pt idx="1">
                  <c:v>Category 2</c:v>
                </c:pt>
                <c:pt idx="2">
                  <c:v>Category 3</c:v>
                </c:pt>
                <c:pt idx="3">
                  <c:v>Category 4</c:v>
                </c:pt>
                <c:pt idx="4">
                  <c:v>Category 5</c:v>
                </c:pt>
                <c:pt idx="5">
                  <c:v>Category 6</c:v>
                </c:pt>
              </c:strCache>
            </c:strRef>
          </c:cat>
          <c:val>
            <c:numRef>
              <c:f>Sheet1!$C$2:$C$7</c:f>
              <c:numCache>
                <c:formatCode>General</c:formatCode>
                <c:ptCount val="6"/>
                <c:pt idx="2">
                  <c:v>42</c:v>
                </c:pt>
                <c:pt idx="4">
                  <c:v>61</c:v>
                </c:pt>
                <c:pt idx="5">
                  <c:v>54</c:v>
                </c:pt>
              </c:numCache>
            </c:numRef>
          </c:val>
          <c:extLst>
            <c:ext xmlns:c16="http://schemas.microsoft.com/office/drawing/2014/chart" uri="{C3380CC4-5D6E-409C-BE32-E72D297353CC}">
              <c16:uniqueId val="{00000006-E3A6-044F-8405-06D3D17074B8}"/>
            </c:ext>
          </c:extLst>
        </c:ser>
        <c:dLbls>
          <c:dLblPos val="inEnd"/>
          <c:showLegendKey val="0"/>
          <c:showVal val="1"/>
          <c:showCatName val="0"/>
          <c:showSerName val="0"/>
          <c:showPercent val="0"/>
          <c:showBubbleSize val="0"/>
        </c:dLbls>
        <c:gapWidth val="75"/>
        <c:overlap val="100"/>
        <c:axId val="191136000"/>
        <c:axId val="191135216"/>
      </c:barChart>
      <c:catAx>
        <c:axId val="191136000"/>
        <c:scaling>
          <c:orientation val="minMax"/>
        </c:scaling>
        <c:delete val="1"/>
        <c:axPos val="b"/>
        <c:numFmt formatCode="General" sourceLinked="1"/>
        <c:majorTickMark val="none"/>
        <c:minorTickMark val="none"/>
        <c:tickLblPos val="nextTo"/>
        <c:crossAx val="191135216"/>
        <c:crosses val="autoZero"/>
        <c:auto val="1"/>
        <c:lblAlgn val="ctr"/>
        <c:lblOffset val="100"/>
        <c:noMultiLvlLbl val="0"/>
      </c:catAx>
      <c:valAx>
        <c:axId val="191135216"/>
        <c:scaling>
          <c:orientation val="minMax"/>
        </c:scaling>
        <c:delete val="1"/>
        <c:axPos val="l"/>
        <c:numFmt formatCode="General" sourceLinked="1"/>
        <c:majorTickMark val="none"/>
        <c:minorTickMark val="none"/>
        <c:tickLblPos val="nextTo"/>
        <c:crossAx val="191136000"/>
        <c:crosses val="autoZero"/>
        <c:crossBetween val="between"/>
      </c:valAx>
      <c:spPr>
        <a:noFill/>
        <a:ln>
          <a:noFill/>
        </a:ln>
        <a:effectLst/>
      </c:spPr>
    </c:plotArea>
    <c:plotVisOnly val="1"/>
    <c:dispBlanksAs val="gap"/>
    <c:showDLblsOverMax val="0"/>
  </c:chart>
  <c:spPr>
    <a:noFill/>
    <a:ln>
      <a:noFill/>
    </a:ln>
    <a:effectLst/>
  </c:spPr>
  <c:txPr>
    <a:bodyPr/>
    <a:lstStyle/>
    <a:p>
      <a:pPr>
        <a:defRPr sz="1300"/>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357726160997906E-2"/>
          <c:y val="2.7230611921573999E-2"/>
          <c:w val="0.83815522254417596"/>
          <c:h val="0.80048654032440103"/>
        </c:manualLayout>
      </c:layout>
      <c:lineChart>
        <c:grouping val="standard"/>
        <c:varyColors val="0"/>
        <c:ser>
          <c:idx val="0"/>
          <c:order val="0"/>
          <c:tx>
            <c:v>Inpatient</c:v>
          </c:tx>
          <c:spPr>
            <a:ln w="44450" cap="rnd">
              <a:solidFill>
                <a:schemeClr val="accent5"/>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6E3D-374C-863F-73ED91D5966D}"/>
                </c:ext>
              </c:extLst>
            </c:dLbl>
            <c:dLbl>
              <c:idx val="1"/>
              <c:delete val="1"/>
              <c:extLst>
                <c:ext xmlns:c15="http://schemas.microsoft.com/office/drawing/2012/chart" uri="{CE6537A1-D6FC-4f65-9D91-7224C49458BB}"/>
                <c:ext xmlns:c16="http://schemas.microsoft.com/office/drawing/2014/chart" uri="{C3380CC4-5D6E-409C-BE32-E72D297353CC}">
                  <c16:uniqueId val="{00000001-6E3D-374C-863F-73ED91D5966D}"/>
                </c:ext>
              </c:extLst>
            </c:dLbl>
            <c:dLbl>
              <c:idx val="2"/>
              <c:delete val="1"/>
              <c:extLst>
                <c:ext xmlns:c15="http://schemas.microsoft.com/office/drawing/2012/chart" uri="{CE6537A1-D6FC-4f65-9D91-7224C49458BB}"/>
                <c:ext xmlns:c16="http://schemas.microsoft.com/office/drawing/2014/chart" uri="{C3380CC4-5D6E-409C-BE32-E72D297353CC}">
                  <c16:uniqueId val="{00000002-6E3D-374C-863F-73ED91D5966D}"/>
                </c:ext>
              </c:extLst>
            </c:dLbl>
            <c:dLbl>
              <c:idx val="3"/>
              <c:delete val="1"/>
              <c:extLst>
                <c:ext xmlns:c15="http://schemas.microsoft.com/office/drawing/2012/chart" uri="{CE6537A1-D6FC-4f65-9D91-7224C49458BB}"/>
                <c:ext xmlns:c16="http://schemas.microsoft.com/office/drawing/2014/chart" uri="{C3380CC4-5D6E-409C-BE32-E72D297353CC}">
                  <c16:uniqueId val="{00000004-C0DA-C347-BC1B-8722612F6250}"/>
                </c:ext>
              </c:extLst>
            </c:dLbl>
            <c:dLbl>
              <c:idx val="4"/>
              <c:layout>
                <c:manualLayout>
                  <c:x val="-1.2418294981499396E-16"/>
                  <c:y val="2.93916015619977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DA-C347-BC1B-8722612F6250}"/>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Sheet1!$B$2:$B$6</c:f>
              <c:numCache>
                <c:formatCode>0.0%</c:formatCode>
                <c:ptCount val="5"/>
                <c:pt idx="0">
                  <c:v>0</c:v>
                </c:pt>
                <c:pt idx="1">
                  <c:v>4.7199999999999999E-2</c:v>
                </c:pt>
                <c:pt idx="2">
                  <c:v>8.9611599999999791E-2</c:v>
                </c:pt>
                <c:pt idx="3">
                  <c:v>0.14431010231999974</c:v>
                </c:pt>
                <c:pt idx="4">
                  <c:v>0.16742516638686378</c:v>
                </c:pt>
              </c:numCache>
            </c:numRef>
          </c:val>
          <c:smooth val="0"/>
          <c:extLst>
            <c:ext xmlns:c15="http://schemas.microsoft.com/office/drawing/2012/chart" uri="{02D57815-91ED-43cb-92C2-25804820EDAC}">
              <c15:filteredCategoryTitle>
                <c15:cat>
                  <c:strRef>
                    <c:extLst>
                      <c:ext uri="{02D57815-91ED-43cb-92C2-25804820EDAC}">
                        <c15:formulaRef>
                          <c15:sqref>Sheet1!$A$2:$A$6</c15:sqref>
                        </c15:formulaRef>
                      </c:ext>
                    </c:extLst>
                    <c:strCache>
                      <c:ptCount val="5"/>
                      <c:pt idx="1">
                        <c:v>2012-13</c:v>
                      </c:pt>
                      <c:pt idx="2">
                        <c:v>2013-14</c:v>
                      </c:pt>
                      <c:pt idx="3">
                        <c:v>2014-15</c:v>
                      </c:pt>
                      <c:pt idx="4">
                        <c:v>2015-16</c:v>
                      </c:pt>
                    </c:strCache>
                  </c:strRef>
                </c15:cat>
              </c15:filteredCategoryTitle>
            </c:ext>
            <c:ext xmlns:c16="http://schemas.microsoft.com/office/drawing/2014/chart" uri="{C3380CC4-5D6E-409C-BE32-E72D297353CC}">
              <c16:uniqueId val="{00000003-6E3D-374C-863F-73ED91D5966D}"/>
            </c:ext>
          </c:extLst>
        </c:ser>
        <c:ser>
          <c:idx val="1"/>
          <c:order val="1"/>
          <c:tx>
            <c:strRef>
              <c:f>Sheet1!$C$1</c:f>
              <c:strCache>
                <c:ptCount val="1"/>
                <c:pt idx="0">
                  <c:v>IP Util</c:v>
                </c:pt>
              </c:strCache>
            </c:strRef>
          </c:tx>
          <c:spPr>
            <a:ln w="44450" cap="rnd">
              <a:solidFill>
                <a:srgbClr val="1B7BA4"/>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4-6E3D-374C-863F-73ED91D5966D}"/>
                </c:ext>
              </c:extLst>
            </c:dLbl>
            <c:dLbl>
              <c:idx val="1"/>
              <c:delete val="1"/>
              <c:extLst>
                <c:ext xmlns:c15="http://schemas.microsoft.com/office/drawing/2012/chart" uri="{CE6537A1-D6FC-4f65-9D91-7224C49458BB}"/>
                <c:ext xmlns:c16="http://schemas.microsoft.com/office/drawing/2014/chart" uri="{C3380CC4-5D6E-409C-BE32-E72D297353CC}">
                  <c16:uniqueId val="{00000005-6E3D-374C-863F-73ED91D5966D}"/>
                </c:ext>
              </c:extLst>
            </c:dLbl>
            <c:dLbl>
              <c:idx val="2"/>
              <c:delete val="1"/>
              <c:extLst>
                <c:ext xmlns:c15="http://schemas.microsoft.com/office/drawing/2012/chart" uri="{CE6537A1-D6FC-4f65-9D91-7224C49458BB}"/>
                <c:ext xmlns:c16="http://schemas.microsoft.com/office/drawing/2014/chart" uri="{C3380CC4-5D6E-409C-BE32-E72D297353CC}">
                  <c16:uniqueId val="{00000006-6E3D-374C-863F-73ED91D5966D}"/>
                </c:ext>
              </c:extLst>
            </c:dLbl>
            <c:dLbl>
              <c:idx val="3"/>
              <c:delete val="1"/>
              <c:extLst>
                <c:ext xmlns:c15="http://schemas.microsoft.com/office/drawing/2012/chart" uri="{CE6537A1-D6FC-4f65-9D91-7224C49458BB}"/>
                <c:ext xmlns:c16="http://schemas.microsoft.com/office/drawing/2014/chart" uri="{C3380CC4-5D6E-409C-BE32-E72D297353CC}">
                  <c16:uniqueId val="{00000000-C0DA-C347-BC1B-8722612F6250}"/>
                </c:ext>
              </c:extLst>
            </c:dLbl>
            <c:dLbl>
              <c:idx val="4"/>
              <c:layout>
                <c:manualLayout>
                  <c:x val="0"/>
                  <c:y val="-2.93916015619977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DA-C347-BC1B-8722612F6250}"/>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Sheet1!$C$2:$C$6</c:f>
              <c:numCache>
                <c:formatCode>0.0%</c:formatCode>
                <c:ptCount val="5"/>
                <c:pt idx="0">
                  <c:v>0</c:v>
                </c:pt>
                <c:pt idx="1">
                  <c:v>-3.0099999999999998E-2</c:v>
                </c:pt>
                <c:pt idx="2">
                  <c:v>-6.8605029999999956E-2</c:v>
                </c:pt>
                <c:pt idx="3">
                  <c:v>-0.11517477850000002</c:v>
                </c:pt>
                <c:pt idx="4">
                  <c:v>-0.11836014929740002</c:v>
                </c:pt>
              </c:numCache>
            </c:numRef>
          </c:val>
          <c:smooth val="0"/>
          <c:extLst>
            <c:ext xmlns:c15="http://schemas.microsoft.com/office/drawing/2012/chart" uri="{02D57815-91ED-43cb-92C2-25804820EDAC}">
              <c15:filteredCategoryTitle>
                <c15:cat>
                  <c:strRef>
                    <c:extLst>
                      <c:ext uri="{02D57815-91ED-43cb-92C2-25804820EDAC}">
                        <c15:formulaRef>
                          <c15:sqref>Sheet1!$A$2:$A$6</c15:sqref>
                        </c15:formulaRef>
                      </c:ext>
                    </c:extLst>
                    <c:strCache>
                      <c:ptCount val="5"/>
                      <c:pt idx="1">
                        <c:v>2012-13</c:v>
                      </c:pt>
                      <c:pt idx="2">
                        <c:v>2013-14</c:v>
                      </c:pt>
                      <c:pt idx="3">
                        <c:v>2014-15</c:v>
                      </c:pt>
                      <c:pt idx="4">
                        <c:v>2015-16</c:v>
                      </c:pt>
                    </c:strCache>
                  </c:strRef>
                </c15:cat>
              </c15:filteredCategoryTitle>
            </c:ext>
            <c:ext xmlns:c16="http://schemas.microsoft.com/office/drawing/2014/chart" uri="{C3380CC4-5D6E-409C-BE32-E72D297353CC}">
              <c16:uniqueId val="{00000007-6E3D-374C-863F-73ED91D5966D}"/>
            </c:ext>
          </c:extLst>
        </c:ser>
        <c:ser>
          <c:idx val="2"/>
          <c:order val="2"/>
          <c:tx>
            <c:v>Outpatient</c:v>
          </c:tx>
          <c:spPr>
            <a:ln w="44450" cap="rnd">
              <a:solidFill>
                <a:schemeClr val="accent4"/>
              </a:solidFill>
              <a:round/>
            </a:ln>
            <a:effectLst/>
          </c:spPr>
          <c:marker>
            <c:symbol val="none"/>
          </c:marker>
          <c:dPt>
            <c:idx val="1"/>
            <c:marker>
              <c:symbol val="none"/>
            </c:marker>
            <c:bubble3D val="0"/>
            <c:spPr>
              <a:ln w="44450" cap="rnd">
                <a:solidFill>
                  <a:schemeClr val="accent4"/>
                </a:solidFill>
                <a:round/>
              </a:ln>
              <a:effectLst/>
            </c:spPr>
            <c:extLst>
              <c:ext xmlns:c16="http://schemas.microsoft.com/office/drawing/2014/chart" uri="{C3380CC4-5D6E-409C-BE32-E72D297353CC}">
                <c16:uniqueId val="{00000009-6E3D-374C-863F-73ED91D5966D}"/>
              </c:ext>
            </c:extLst>
          </c:dPt>
          <c:dLbls>
            <c:dLbl>
              <c:idx val="0"/>
              <c:delete val="1"/>
              <c:extLst>
                <c:ext xmlns:c15="http://schemas.microsoft.com/office/drawing/2012/chart" uri="{CE6537A1-D6FC-4f65-9D91-7224C49458BB}"/>
                <c:ext xmlns:c16="http://schemas.microsoft.com/office/drawing/2014/chart" uri="{C3380CC4-5D6E-409C-BE32-E72D297353CC}">
                  <c16:uniqueId val="{0000000A-6E3D-374C-863F-73ED91D5966D}"/>
                </c:ext>
              </c:extLst>
            </c:dLbl>
            <c:dLbl>
              <c:idx val="1"/>
              <c:delete val="1"/>
              <c:extLst>
                <c:ext xmlns:c15="http://schemas.microsoft.com/office/drawing/2012/chart" uri="{CE6537A1-D6FC-4f65-9D91-7224C49458BB}"/>
                <c:ext xmlns:c16="http://schemas.microsoft.com/office/drawing/2014/chart" uri="{C3380CC4-5D6E-409C-BE32-E72D297353CC}">
                  <c16:uniqueId val="{00000009-6E3D-374C-863F-73ED91D5966D}"/>
                </c:ext>
              </c:extLst>
            </c:dLbl>
            <c:dLbl>
              <c:idx val="2"/>
              <c:delete val="1"/>
              <c:extLst>
                <c:ext xmlns:c15="http://schemas.microsoft.com/office/drawing/2012/chart" uri="{CE6537A1-D6FC-4f65-9D91-7224C49458BB}"/>
                <c:ext xmlns:c16="http://schemas.microsoft.com/office/drawing/2014/chart" uri="{C3380CC4-5D6E-409C-BE32-E72D297353CC}">
                  <c16:uniqueId val="{0000000B-6E3D-374C-863F-73ED91D5966D}"/>
                </c:ext>
              </c:extLst>
            </c:dLbl>
            <c:dLbl>
              <c:idx val="3"/>
              <c:delete val="1"/>
              <c:extLst>
                <c:ext xmlns:c15="http://schemas.microsoft.com/office/drawing/2012/chart" uri="{CE6537A1-D6FC-4f65-9D91-7224C49458BB}"/>
                <c:ext xmlns:c16="http://schemas.microsoft.com/office/drawing/2014/chart" uri="{C3380CC4-5D6E-409C-BE32-E72D297353CC}">
                  <c16:uniqueId val="{00000003-C0DA-C347-BC1B-8722612F6250}"/>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Sheet1!$D$2:$D$6</c:f>
              <c:numCache>
                <c:formatCode>0.0%</c:formatCode>
                <c:ptCount val="5"/>
                <c:pt idx="0">
                  <c:v>0</c:v>
                </c:pt>
                <c:pt idx="1">
                  <c:v>5.16E-2</c:v>
                </c:pt>
                <c:pt idx="2">
                  <c:v>0.10617804000000008</c:v>
                </c:pt>
                <c:pt idx="3">
                  <c:v>0.13858905657200027</c:v>
                </c:pt>
                <c:pt idx="4">
                  <c:v>0.17798423792939144</c:v>
                </c:pt>
              </c:numCache>
            </c:numRef>
          </c:val>
          <c:smooth val="0"/>
          <c:extLst>
            <c:ext xmlns:c15="http://schemas.microsoft.com/office/drawing/2012/chart" uri="{02D57815-91ED-43cb-92C2-25804820EDAC}">
              <c15:filteredCategoryTitle>
                <c15:cat>
                  <c:strRef>
                    <c:extLst>
                      <c:ext uri="{02D57815-91ED-43cb-92C2-25804820EDAC}">
                        <c15:formulaRef>
                          <c15:sqref>Sheet1!$A$2:$A$6</c15:sqref>
                        </c15:formulaRef>
                      </c:ext>
                    </c:extLst>
                    <c:strCache>
                      <c:ptCount val="5"/>
                      <c:pt idx="1">
                        <c:v>2012-13</c:v>
                      </c:pt>
                      <c:pt idx="2">
                        <c:v>2013-14</c:v>
                      </c:pt>
                      <c:pt idx="3">
                        <c:v>2014-15</c:v>
                      </c:pt>
                      <c:pt idx="4">
                        <c:v>2015-16</c:v>
                      </c:pt>
                    </c:strCache>
                  </c:strRef>
                </c15:cat>
              </c15:filteredCategoryTitle>
            </c:ext>
            <c:ext xmlns:c16="http://schemas.microsoft.com/office/drawing/2014/chart" uri="{C3380CC4-5D6E-409C-BE32-E72D297353CC}">
              <c16:uniqueId val="{0000000C-6E3D-374C-863F-73ED91D5966D}"/>
            </c:ext>
          </c:extLst>
        </c:ser>
        <c:ser>
          <c:idx val="3"/>
          <c:order val="3"/>
          <c:tx>
            <c:strRef>
              <c:f>Sheet1!$E$1</c:f>
              <c:strCache>
                <c:ptCount val="1"/>
                <c:pt idx="0">
                  <c:v>OP Util</c:v>
                </c:pt>
              </c:strCache>
            </c:strRef>
          </c:tx>
          <c:spPr>
            <a:ln w="44450" cap="rnd">
              <a:solidFill>
                <a:schemeClr val="accent4"/>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D-6E3D-374C-863F-73ED91D5966D}"/>
                </c:ext>
              </c:extLst>
            </c:dLbl>
            <c:dLbl>
              <c:idx val="1"/>
              <c:delete val="1"/>
              <c:extLst>
                <c:ext xmlns:c15="http://schemas.microsoft.com/office/drawing/2012/chart" uri="{CE6537A1-D6FC-4f65-9D91-7224C49458BB}"/>
                <c:ext xmlns:c16="http://schemas.microsoft.com/office/drawing/2014/chart" uri="{C3380CC4-5D6E-409C-BE32-E72D297353CC}">
                  <c16:uniqueId val="{0000000E-6E3D-374C-863F-73ED91D5966D}"/>
                </c:ext>
              </c:extLst>
            </c:dLbl>
            <c:dLbl>
              <c:idx val="2"/>
              <c:delete val="1"/>
              <c:extLst>
                <c:ext xmlns:c15="http://schemas.microsoft.com/office/drawing/2012/chart" uri="{CE6537A1-D6FC-4f65-9D91-7224C49458BB}"/>
                <c:ext xmlns:c16="http://schemas.microsoft.com/office/drawing/2014/chart" uri="{C3380CC4-5D6E-409C-BE32-E72D297353CC}">
                  <c16:uniqueId val="{0000000F-6E3D-374C-863F-73ED91D5966D}"/>
                </c:ext>
              </c:extLst>
            </c:dLbl>
            <c:dLbl>
              <c:idx val="3"/>
              <c:delete val="1"/>
              <c:extLst>
                <c:ext xmlns:c15="http://schemas.microsoft.com/office/drawing/2012/chart" uri="{CE6537A1-D6FC-4f65-9D91-7224C49458BB}"/>
                <c:ext xmlns:c16="http://schemas.microsoft.com/office/drawing/2014/chart" uri="{C3380CC4-5D6E-409C-BE32-E72D297353CC}">
                  <c16:uniqueId val="{00000010-6E3D-374C-863F-73ED91D5966D}"/>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Sheet1!$E$2:$E$6</c:f>
              <c:numCache>
                <c:formatCode>0.0%</c:formatCode>
                <c:ptCount val="5"/>
                <c:pt idx="0">
                  <c:v>0</c:v>
                </c:pt>
                <c:pt idx="1">
                  <c:v>-2.5999999999999999E-2</c:v>
                </c:pt>
                <c:pt idx="2">
                  <c:v>-4.557739999999999E-2</c:v>
                </c:pt>
                <c:pt idx="3">
                  <c:v>-3.8228345979999911E-2</c:v>
                </c:pt>
                <c:pt idx="4">
                  <c:v>-5.1434010817119624E-3</c:v>
                </c:pt>
              </c:numCache>
            </c:numRef>
          </c:val>
          <c:smooth val="0"/>
          <c:extLst>
            <c:ext xmlns:c15="http://schemas.microsoft.com/office/drawing/2012/chart" uri="{02D57815-91ED-43cb-92C2-25804820EDAC}">
              <c15:filteredCategoryTitle>
                <c15:cat>
                  <c:strRef>
                    <c:extLst>
                      <c:ext uri="{02D57815-91ED-43cb-92C2-25804820EDAC}">
                        <c15:formulaRef>
                          <c15:sqref>Sheet1!$A$2:$A$6</c15:sqref>
                        </c15:formulaRef>
                      </c:ext>
                    </c:extLst>
                    <c:strCache>
                      <c:ptCount val="5"/>
                      <c:pt idx="1">
                        <c:v>2012-13</c:v>
                      </c:pt>
                      <c:pt idx="2">
                        <c:v>2013-14</c:v>
                      </c:pt>
                      <c:pt idx="3">
                        <c:v>2014-15</c:v>
                      </c:pt>
                      <c:pt idx="4">
                        <c:v>2015-16</c:v>
                      </c:pt>
                    </c:strCache>
                  </c:strRef>
                </c15:cat>
              </c15:filteredCategoryTitle>
            </c:ext>
            <c:ext xmlns:c16="http://schemas.microsoft.com/office/drawing/2014/chart" uri="{C3380CC4-5D6E-409C-BE32-E72D297353CC}">
              <c16:uniqueId val="{00000011-6E3D-374C-863F-73ED91D5966D}"/>
            </c:ext>
          </c:extLst>
        </c:ser>
        <c:ser>
          <c:idx val="4"/>
          <c:order val="4"/>
          <c:tx>
            <c:v>Physician</c:v>
          </c:tx>
          <c:spPr>
            <a:ln w="44450" cap="rnd">
              <a:solidFill>
                <a:schemeClr val="tx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2-6E3D-374C-863F-73ED91D5966D}"/>
                </c:ext>
              </c:extLst>
            </c:dLbl>
            <c:dLbl>
              <c:idx val="1"/>
              <c:delete val="1"/>
              <c:extLst>
                <c:ext xmlns:c15="http://schemas.microsoft.com/office/drawing/2012/chart" uri="{CE6537A1-D6FC-4f65-9D91-7224C49458BB}"/>
                <c:ext xmlns:c16="http://schemas.microsoft.com/office/drawing/2014/chart" uri="{C3380CC4-5D6E-409C-BE32-E72D297353CC}">
                  <c16:uniqueId val="{00000013-6E3D-374C-863F-73ED91D5966D}"/>
                </c:ext>
              </c:extLst>
            </c:dLbl>
            <c:dLbl>
              <c:idx val="2"/>
              <c:delete val="1"/>
              <c:extLst>
                <c:ext xmlns:c15="http://schemas.microsoft.com/office/drawing/2012/chart" uri="{CE6537A1-D6FC-4f65-9D91-7224C49458BB}"/>
                <c:ext xmlns:c16="http://schemas.microsoft.com/office/drawing/2014/chart" uri="{C3380CC4-5D6E-409C-BE32-E72D297353CC}">
                  <c16:uniqueId val="{00000014-6E3D-374C-863F-73ED91D5966D}"/>
                </c:ext>
              </c:extLst>
            </c:dLbl>
            <c:dLbl>
              <c:idx val="3"/>
              <c:delete val="1"/>
              <c:extLst>
                <c:ext xmlns:c15="http://schemas.microsoft.com/office/drawing/2012/chart" uri="{CE6537A1-D6FC-4f65-9D91-7224C49458BB}"/>
                <c:ext xmlns:c16="http://schemas.microsoft.com/office/drawing/2014/chart" uri="{C3380CC4-5D6E-409C-BE32-E72D297353CC}">
                  <c16:uniqueId val="{00000002-C0DA-C347-BC1B-8722612F6250}"/>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Sheet1!$F$2:$F$6</c:f>
              <c:numCache>
                <c:formatCode>0.0%</c:formatCode>
                <c:ptCount val="5"/>
                <c:pt idx="0">
                  <c:v>0</c:v>
                </c:pt>
                <c:pt idx="1">
                  <c:v>1.0800000000000001E-2</c:v>
                </c:pt>
                <c:pt idx="2">
                  <c:v>4.0517520000000085E-2</c:v>
                </c:pt>
                <c:pt idx="3">
                  <c:v>6.3304853688000096E-2</c:v>
                </c:pt>
                <c:pt idx="4">
                  <c:v>9.3183720076633003E-2</c:v>
                </c:pt>
              </c:numCache>
            </c:numRef>
          </c:val>
          <c:smooth val="0"/>
          <c:extLst>
            <c:ext xmlns:c15="http://schemas.microsoft.com/office/drawing/2012/chart" uri="{02D57815-91ED-43cb-92C2-25804820EDAC}">
              <c15:filteredCategoryTitle>
                <c15:cat>
                  <c:strRef>
                    <c:extLst>
                      <c:ext uri="{02D57815-91ED-43cb-92C2-25804820EDAC}">
                        <c15:formulaRef>
                          <c15:sqref>Sheet1!$A$2:$A$6</c15:sqref>
                        </c15:formulaRef>
                      </c:ext>
                    </c:extLst>
                    <c:strCache>
                      <c:ptCount val="5"/>
                      <c:pt idx="1">
                        <c:v>2012-13</c:v>
                      </c:pt>
                      <c:pt idx="2">
                        <c:v>2013-14</c:v>
                      </c:pt>
                      <c:pt idx="3">
                        <c:v>2014-15</c:v>
                      </c:pt>
                      <c:pt idx="4">
                        <c:v>2015-16</c:v>
                      </c:pt>
                    </c:strCache>
                  </c:strRef>
                </c15:cat>
              </c15:filteredCategoryTitle>
            </c:ext>
            <c:ext xmlns:c16="http://schemas.microsoft.com/office/drawing/2014/chart" uri="{C3380CC4-5D6E-409C-BE32-E72D297353CC}">
              <c16:uniqueId val="{00000015-6E3D-374C-863F-73ED91D5966D}"/>
            </c:ext>
          </c:extLst>
        </c:ser>
        <c:ser>
          <c:idx val="5"/>
          <c:order val="5"/>
          <c:tx>
            <c:v>Drugs</c:v>
          </c:tx>
          <c:spPr>
            <a:ln w="44450" cap="rnd">
              <a:solidFill>
                <a:srgbClr val="003E52"/>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6-6E3D-374C-863F-73ED91D5966D}"/>
                </c:ext>
              </c:extLst>
            </c:dLbl>
            <c:dLbl>
              <c:idx val="1"/>
              <c:delete val="1"/>
              <c:extLst>
                <c:ext xmlns:c15="http://schemas.microsoft.com/office/drawing/2012/chart" uri="{CE6537A1-D6FC-4f65-9D91-7224C49458BB}"/>
                <c:ext xmlns:c16="http://schemas.microsoft.com/office/drawing/2014/chart" uri="{C3380CC4-5D6E-409C-BE32-E72D297353CC}">
                  <c16:uniqueId val="{00000017-6E3D-374C-863F-73ED91D5966D}"/>
                </c:ext>
              </c:extLst>
            </c:dLbl>
            <c:dLbl>
              <c:idx val="2"/>
              <c:delete val="1"/>
              <c:extLst>
                <c:ext xmlns:c15="http://schemas.microsoft.com/office/drawing/2012/chart" uri="{CE6537A1-D6FC-4f65-9D91-7224C49458BB}"/>
                <c:ext xmlns:c16="http://schemas.microsoft.com/office/drawing/2014/chart" uri="{C3380CC4-5D6E-409C-BE32-E72D297353CC}">
                  <c16:uniqueId val="{00000018-6E3D-374C-863F-73ED91D5966D}"/>
                </c:ext>
              </c:extLst>
            </c:dLbl>
            <c:dLbl>
              <c:idx val="3"/>
              <c:delete val="1"/>
              <c:extLst>
                <c:ext xmlns:c15="http://schemas.microsoft.com/office/drawing/2012/chart" uri="{CE6537A1-D6FC-4f65-9D91-7224C49458BB}"/>
                <c:ext xmlns:c16="http://schemas.microsoft.com/office/drawing/2014/chart" uri="{C3380CC4-5D6E-409C-BE32-E72D297353CC}">
                  <c16:uniqueId val="{00000001-C0DA-C347-BC1B-8722612F6250}"/>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Sheet1!$G$2:$G$6</c:f>
              <c:numCache>
                <c:formatCode>0.0%</c:formatCode>
                <c:ptCount val="5"/>
                <c:pt idx="0">
                  <c:v>0</c:v>
                </c:pt>
                <c:pt idx="1">
                  <c:v>6.3E-3</c:v>
                </c:pt>
                <c:pt idx="2">
                  <c:v>-1.010268999999997E-2</c:v>
                </c:pt>
                <c:pt idx="3">
                  <c:v>-1.4557227894999913E-2</c:v>
                </c:pt>
                <c:pt idx="4">
                  <c:v>-2.9240325199364481E-2</c:v>
                </c:pt>
              </c:numCache>
            </c:numRef>
          </c:val>
          <c:smooth val="0"/>
          <c:extLst>
            <c:ext xmlns:c15="http://schemas.microsoft.com/office/drawing/2012/chart" uri="{02D57815-91ED-43cb-92C2-25804820EDAC}">
              <c15:filteredCategoryTitle>
                <c15:cat>
                  <c:strRef>
                    <c:extLst>
                      <c:ext uri="{02D57815-91ED-43cb-92C2-25804820EDAC}">
                        <c15:formulaRef>
                          <c15:sqref>Sheet1!$A$2:$A$6</c15:sqref>
                        </c15:formulaRef>
                      </c:ext>
                    </c:extLst>
                    <c:strCache>
                      <c:ptCount val="5"/>
                      <c:pt idx="1">
                        <c:v>2012-13</c:v>
                      </c:pt>
                      <c:pt idx="2">
                        <c:v>2013-14</c:v>
                      </c:pt>
                      <c:pt idx="3">
                        <c:v>2014-15</c:v>
                      </c:pt>
                      <c:pt idx="4">
                        <c:v>2015-16</c:v>
                      </c:pt>
                    </c:strCache>
                  </c:strRef>
                </c15:cat>
              </c15:filteredCategoryTitle>
            </c:ext>
            <c:ext xmlns:c16="http://schemas.microsoft.com/office/drawing/2014/chart" uri="{C3380CC4-5D6E-409C-BE32-E72D297353CC}">
              <c16:uniqueId val="{00000019-6E3D-374C-863F-73ED91D5966D}"/>
            </c:ext>
          </c:extLst>
        </c:ser>
        <c:ser>
          <c:idx val="6"/>
          <c:order val="6"/>
          <c:tx>
            <c:v>Drugs</c:v>
          </c:tx>
          <c:spPr>
            <a:ln w="44450" cap="rnd">
              <a:solidFill>
                <a:srgbClr val="FFC843"/>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A-6E3D-374C-863F-73ED91D5966D}"/>
                </c:ext>
              </c:extLst>
            </c:dLbl>
            <c:dLbl>
              <c:idx val="1"/>
              <c:delete val="1"/>
              <c:extLst>
                <c:ext xmlns:c15="http://schemas.microsoft.com/office/drawing/2012/chart" uri="{CE6537A1-D6FC-4f65-9D91-7224C49458BB}"/>
                <c:ext xmlns:c16="http://schemas.microsoft.com/office/drawing/2014/chart" uri="{C3380CC4-5D6E-409C-BE32-E72D297353CC}">
                  <c16:uniqueId val="{0000001B-6E3D-374C-863F-73ED91D5966D}"/>
                </c:ext>
              </c:extLst>
            </c:dLbl>
            <c:dLbl>
              <c:idx val="2"/>
              <c:delete val="1"/>
              <c:extLst>
                <c:ext xmlns:c15="http://schemas.microsoft.com/office/drawing/2012/chart" uri="{CE6537A1-D6FC-4f65-9D91-7224C49458BB}"/>
                <c:ext xmlns:c16="http://schemas.microsoft.com/office/drawing/2014/chart" uri="{C3380CC4-5D6E-409C-BE32-E72D297353CC}">
                  <c16:uniqueId val="{0000001C-6E3D-374C-863F-73ED91D5966D}"/>
                </c:ext>
              </c:extLst>
            </c:dLbl>
            <c:dLbl>
              <c:idx val="3"/>
              <c:delete val="1"/>
              <c:extLst>
                <c:ext xmlns:c15="http://schemas.microsoft.com/office/drawing/2012/chart" uri="{CE6537A1-D6FC-4f65-9D91-7224C49458BB}"/>
                <c:ext xmlns:c16="http://schemas.microsoft.com/office/drawing/2014/chart" uri="{C3380CC4-5D6E-409C-BE32-E72D297353CC}">
                  <c16:uniqueId val="{00000005-C0DA-C347-BC1B-8722612F6250}"/>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Sheet1!$H$2:$H$6</c:f>
              <c:numCache>
                <c:formatCode>0.0%</c:formatCode>
                <c:ptCount val="5"/>
                <c:pt idx="0">
                  <c:v>0</c:v>
                </c:pt>
                <c:pt idx="1">
                  <c:v>1.4999999999999999E-2</c:v>
                </c:pt>
                <c:pt idx="2">
                  <c:v>8.8891999999999971E-2</c:v>
                </c:pt>
                <c:pt idx="3">
                  <c:v>0.18351671479999987</c:v>
                </c:pt>
                <c:pt idx="4">
                  <c:v>0.24896518912843968</c:v>
                </c:pt>
              </c:numCache>
            </c:numRef>
          </c:val>
          <c:smooth val="0"/>
          <c:extLst>
            <c:ext xmlns:c15="http://schemas.microsoft.com/office/drawing/2012/chart" uri="{02D57815-91ED-43cb-92C2-25804820EDAC}">
              <c15:filteredCategoryTitle>
                <c15:cat>
                  <c:strRef>
                    <c:extLst>
                      <c:ext uri="{02D57815-91ED-43cb-92C2-25804820EDAC}">
                        <c15:formulaRef>
                          <c15:sqref>Sheet1!$A$2:$A$6</c15:sqref>
                        </c15:formulaRef>
                      </c:ext>
                    </c:extLst>
                    <c:strCache>
                      <c:ptCount val="5"/>
                      <c:pt idx="1">
                        <c:v>2012-13</c:v>
                      </c:pt>
                      <c:pt idx="2">
                        <c:v>2013-14</c:v>
                      </c:pt>
                      <c:pt idx="3">
                        <c:v>2014-15</c:v>
                      </c:pt>
                      <c:pt idx="4">
                        <c:v>2015-16</c:v>
                      </c:pt>
                    </c:strCache>
                  </c:strRef>
                </c15:cat>
              </c15:filteredCategoryTitle>
            </c:ext>
            <c:ext xmlns:c16="http://schemas.microsoft.com/office/drawing/2014/chart" uri="{C3380CC4-5D6E-409C-BE32-E72D297353CC}">
              <c16:uniqueId val="{0000001D-6E3D-374C-863F-73ED91D5966D}"/>
            </c:ext>
          </c:extLst>
        </c:ser>
        <c:ser>
          <c:idx val="7"/>
          <c:order val="7"/>
          <c:tx>
            <c:v>Drugs</c:v>
          </c:tx>
          <c:spPr>
            <a:ln w="44450" cap="rnd">
              <a:solidFill>
                <a:srgbClr val="FFC843"/>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E-6E3D-374C-863F-73ED91D5966D}"/>
                </c:ext>
              </c:extLst>
            </c:dLbl>
            <c:dLbl>
              <c:idx val="1"/>
              <c:delete val="1"/>
              <c:extLst>
                <c:ext xmlns:c15="http://schemas.microsoft.com/office/drawing/2012/chart" uri="{CE6537A1-D6FC-4f65-9D91-7224C49458BB}"/>
                <c:ext xmlns:c16="http://schemas.microsoft.com/office/drawing/2014/chart" uri="{C3380CC4-5D6E-409C-BE32-E72D297353CC}">
                  <c16:uniqueId val="{0000001F-6E3D-374C-863F-73ED91D5966D}"/>
                </c:ext>
              </c:extLst>
            </c:dLbl>
            <c:dLbl>
              <c:idx val="2"/>
              <c:delete val="1"/>
              <c:extLst>
                <c:ext xmlns:c15="http://schemas.microsoft.com/office/drawing/2012/chart" uri="{CE6537A1-D6FC-4f65-9D91-7224C49458BB}"/>
                <c:ext xmlns:c16="http://schemas.microsoft.com/office/drawing/2014/chart" uri="{C3380CC4-5D6E-409C-BE32-E72D297353CC}">
                  <c16:uniqueId val="{00000020-6E3D-374C-863F-73ED91D5966D}"/>
                </c:ext>
              </c:extLst>
            </c:dLbl>
            <c:dLbl>
              <c:idx val="3"/>
              <c:delete val="1"/>
              <c:extLst>
                <c:ext xmlns:c15="http://schemas.microsoft.com/office/drawing/2012/chart" uri="{CE6537A1-D6FC-4f65-9D91-7224C49458BB}"/>
                <c:ext xmlns:c16="http://schemas.microsoft.com/office/drawing/2014/chart" uri="{C3380CC4-5D6E-409C-BE32-E72D297353CC}">
                  <c16:uniqueId val="{00000021-6E3D-374C-863F-73ED91D5966D}"/>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Sheet1!$I$2:$I$6</c:f>
              <c:numCache>
                <c:formatCode>0.0%</c:formatCode>
                <c:ptCount val="5"/>
                <c:pt idx="0">
                  <c:v>0</c:v>
                </c:pt>
                <c:pt idx="1">
                  <c:v>5.5999999999999999E-3</c:v>
                </c:pt>
                <c:pt idx="2">
                  <c:v>7.0078400000002095E-3</c:v>
                </c:pt>
                <c:pt idx="3">
                  <c:v>2.2515760736000257E-2</c:v>
                </c:pt>
                <c:pt idx="4">
                  <c:v>1.822119454090898E-2</c:v>
                </c:pt>
              </c:numCache>
            </c:numRef>
          </c:val>
          <c:smooth val="0"/>
          <c:extLst>
            <c:ext xmlns:c15="http://schemas.microsoft.com/office/drawing/2012/chart" uri="{02D57815-91ED-43cb-92C2-25804820EDAC}">
              <c15:filteredCategoryTitle>
                <c15:cat>
                  <c:strRef>
                    <c:extLst>
                      <c:ext uri="{02D57815-91ED-43cb-92C2-25804820EDAC}">
                        <c15:formulaRef>
                          <c15:sqref>Sheet1!$A$2:$A$6</c15:sqref>
                        </c15:formulaRef>
                      </c:ext>
                    </c:extLst>
                    <c:strCache>
                      <c:ptCount val="5"/>
                      <c:pt idx="1">
                        <c:v>2012-13</c:v>
                      </c:pt>
                      <c:pt idx="2">
                        <c:v>2013-14</c:v>
                      </c:pt>
                      <c:pt idx="3">
                        <c:v>2014-15</c:v>
                      </c:pt>
                      <c:pt idx="4">
                        <c:v>2015-16</c:v>
                      </c:pt>
                    </c:strCache>
                  </c:strRef>
                </c15:cat>
              </c15:filteredCategoryTitle>
            </c:ext>
            <c:ext xmlns:c16="http://schemas.microsoft.com/office/drawing/2014/chart" uri="{C3380CC4-5D6E-409C-BE32-E72D297353CC}">
              <c16:uniqueId val="{00000022-6E3D-374C-863F-73ED91D5966D}"/>
            </c:ext>
          </c:extLst>
        </c:ser>
        <c:dLbls>
          <c:dLblPos val="t"/>
          <c:showLegendKey val="0"/>
          <c:showVal val="1"/>
          <c:showCatName val="0"/>
          <c:showSerName val="0"/>
          <c:showPercent val="0"/>
          <c:showBubbleSize val="0"/>
        </c:dLbls>
        <c:smooth val="0"/>
        <c:axId val="1023349456"/>
        <c:axId val="1023350832"/>
      </c:lineChart>
      <c:catAx>
        <c:axId val="1023349456"/>
        <c:scaling>
          <c:orientation val="minMax"/>
        </c:scaling>
        <c:delete val="1"/>
        <c:axPos val="b"/>
        <c:numFmt formatCode="General" sourceLinked="1"/>
        <c:majorTickMark val="none"/>
        <c:minorTickMark val="none"/>
        <c:tickLblPos val="nextTo"/>
        <c:crossAx val="1023350832"/>
        <c:crosses val="autoZero"/>
        <c:auto val="1"/>
        <c:lblAlgn val="ctr"/>
        <c:lblOffset val="100"/>
        <c:noMultiLvlLbl val="0"/>
      </c:catAx>
      <c:valAx>
        <c:axId val="1023350832"/>
        <c:scaling>
          <c:orientation val="minMax"/>
        </c:scaling>
        <c:delete val="0"/>
        <c:axPos val="l"/>
        <c:numFmt formatCode="0.0%" sourceLinked="1"/>
        <c:majorTickMark val="none"/>
        <c:minorTickMark val="none"/>
        <c:tickLblPos val="nextTo"/>
        <c:spPr>
          <a:noFill/>
          <a:ln>
            <a:solidFill>
              <a:schemeClr val="tx1"/>
            </a:solidFill>
            <a:miter lim="800000"/>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023349456"/>
        <c:crosses val="autoZero"/>
        <c:crossBetween val="midCat"/>
      </c:valAx>
      <c:spPr>
        <a:noFill/>
        <a:ln>
          <a:solidFill>
            <a:srgbClr val="FFFFFF"/>
          </a:solidFill>
          <a:round/>
        </a:ln>
        <a:effectLst/>
      </c:spPr>
    </c:plotArea>
    <c:legend>
      <c:legendPos val="b"/>
      <c:legendEntry>
        <c:idx val="1"/>
        <c:delete val="1"/>
      </c:legendEntry>
      <c:legendEntry>
        <c:idx val="3"/>
        <c:delete val="1"/>
      </c:legendEntry>
      <c:legendEntry>
        <c:idx val="5"/>
        <c:delete val="1"/>
      </c:legendEntry>
      <c:legendEntry>
        <c:idx val="6"/>
        <c:delete val="1"/>
      </c:legendEntry>
      <c:layout>
        <c:manualLayout>
          <c:xMode val="edge"/>
          <c:yMode val="edge"/>
          <c:x val="0.10039627457419099"/>
          <c:y val="4.7834767256058702E-2"/>
          <c:w val="0.21184205534237999"/>
          <c:h val="0.18145212511822201"/>
        </c:manualLayout>
      </c:layout>
      <c:overlay val="1"/>
      <c:spPr>
        <a:noFill/>
        <a:ln>
          <a:solidFill>
            <a:schemeClr val="accent2"/>
          </a:solidFill>
          <a:miter lim="800000"/>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0.74906</cdr:x>
      <cdr:y>0.66418</cdr:y>
    </cdr:from>
    <cdr:to>
      <cdr:x>0.74908</cdr:x>
      <cdr:y>0.7433</cdr:y>
    </cdr:to>
    <cdr:sp macro="" textlink="">
      <cdr:nvSpPr>
        <cdr:cNvPr id="2" name="TextBox 1"/>
        <cdr:cNvSpPr txBox="1"/>
      </cdr:nvSpPr>
      <cdr:spPr bwMode="gray">
        <a:xfrm xmlns:a="http://schemas.openxmlformats.org/drawingml/2006/main">
          <a:off x="3090442" y="1808500"/>
          <a:ext cx="65" cy="215444"/>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spAutoFit/>
        </a:bodyPr>
        <a:lstStyle xmlns:a="http://schemas.openxmlformats.org/drawingml/2006/main"/>
        <a:p xmlns:a="http://schemas.openxmlformats.org/drawingml/2006/main">
          <a:pPr>
            <a:spcBef>
              <a:spcPts val="800"/>
            </a:spcBef>
          </a:pPr>
          <a:endParaRPr lang="en-US" sz="1400" dirty="0"/>
        </a:p>
      </cdr:txBody>
    </cdr:sp>
  </cdr:relSizeAnchor>
  <cdr:relSizeAnchor xmlns:cdr="http://schemas.openxmlformats.org/drawingml/2006/chartDrawing">
    <cdr:from>
      <cdr:x>0.04499</cdr:x>
      <cdr:y>0.75121</cdr:y>
    </cdr:from>
    <cdr:to>
      <cdr:x>0.30125</cdr:x>
      <cdr:y>0.81843</cdr:y>
    </cdr:to>
    <cdr:sp macro="" textlink="">
      <cdr:nvSpPr>
        <cdr:cNvPr id="5" name="TextBox 4"/>
        <cdr:cNvSpPr txBox="1"/>
      </cdr:nvSpPr>
      <cdr:spPr bwMode="gray">
        <a:xfrm xmlns:a="http://schemas.openxmlformats.org/drawingml/2006/main">
          <a:off x="203201" y="2235615"/>
          <a:ext cx="1157468" cy="200048"/>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spcBef>
              <a:spcPts val="800"/>
            </a:spcBef>
          </a:pPr>
          <a:r>
            <a:rPr lang="en-US" sz="1300" dirty="0"/>
            <a:t>Discretionary</a:t>
          </a:r>
          <a:r>
            <a:rPr lang="en-US" sz="1300" baseline="30000" dirty="0"/>
            <a:t>1</a:t>
          </a:r>
          <a:endParaRPr lang="en-US" sz="1300" dirty="0"/>
        </a:p>
      </cdr:txBody>
    </cdr:sp>
  </cdr:relSizeAnchor>
  <cdr:relSizeAnchor xmlns:cdr="http://schemas.openxmlformats.org/drawingml/2006/chartDrawing">
    <cdr:from>
      <cdr:x>0.53652</cdr:x>
      <cdr:y>0.03887</cdr:y>
    </cdr:from>
    <cdr:to>
      <cdr:x>0.81049</cdr:x>
      <cdr:y>0.1061</cdr:y>
    </cdr:to>
    <cdr:sp macro="" textlink="">
      <cdr:nvSpPr>
        <cdr:cNvPr id="6" name="TextBox 5"/>
        <cdr:cNvSpPr txBox="1"/>
      </cdr:nvSpPr>
      <cdr:spPr bwMode="gray">
        <a:xfrm xmlns:a="http://schemas.openxmlformats.org/drawingml/2006/main">
          <a:off x="2423360" y="115692"/>
          <a:ext cx="1237416" cy="200055"/>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spcBef>
              <a:spcPts val="800"/>
            </a:spcBef>
          </a:pPr>
          <a:r>
            <a:rPr lang="en-US" sz="1300" dirty="0"/>
            <a:t>Social Security</a:t>
          </a:r>
        </a:p>
      </cdr:txBody>
    </cdr:sp>
  </cdr:relSizeAnchor>
  <cdr:relSizeAnchor xmlns:cdr="http://schemas.openxmlformats.org/drawingml/2006/chartDrawing">
    <cdr:from>
      <cdr:x>0.18045</cdr:x>
      <cdr:y>0.15508</cdr:y>
    </cdr:from>
    <cdr:to>
      <cdr:x>0.30019</cdr:x>
      <cdr:y>0.22855</cdr:y>
    </cdr:to>
    <cdr:sp macro="" textlink="">
      <cdr:nvSpPr>
        <cdr:cNvPr id="7" name="TextBox 6"/>
        <cdr:cNvSpPr txBox="1"/>
      </cdr:nvSpPr>
      <cdr:spPr bwMode="gray">
        <a:xfrm xmlns:a="http://schemas.openxmlformats.org/drawingml/2006/main">
          <a:off x="815034" y="461530"/>
          <a:ext cx="540838" cy="218648"/>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spAutoFit/>
        </a:bodyPr>
        <a:lstStyle xmlns:a="http://schemas.openxmlformats.org/drawingml/2006/main"/>
        <a:p xmlns:a="http://schemas.openxmlformats.org/drawingml/2006/main">
          <a:pPr>
            <a:spcBef>
              <a:spcPts val="800"/>
            </a:spcBef>
          </a:pPr>
          <a:r>
            <a:rPr lang="en-US" sz="1300" dirty="0"/>
            <a:t>Interest</a:t>
          </a:r>
        </a:p>
      </cdr:txBody>
    </cdr:sp>
  </cdr:relSizeAnchor>
</c:userShapes>
</file>

<file path=ppt/drawings/drawing2.xml><?xml version="1.0" encoding="utf-8"?>
<c:userShapes xmlns:c="http://schemas.openxmlformats.org/drawingml/2006/chart">
  <cdr:relSizeAnchor xmlns:cdr="http://schemas.openxmlformats.org/drawingml/2006/chartDrawing">
    <cdr:from>
      <cdr:x>0.12466</cdr:x>
      <cdr:y>0.17047</cdr:y>
    </cdr:from>
    <cdr:to>
      <cdr:x>0.44497</cdr:x>
      <cdr:y>0.19939</cdr:y>
    </cdr:to>
    <cdr:sp macro="" textlink="">
      <cdr:nvSpPr>
        <cdr:cNvPr id="8" name="TextBox 55">
          <a:extLst xmlns:a="http://schemas.openxmlformats.org/drawingml/2006/main">
            <a:ext uri="{FF2B5EF4-FFF2-40B4-BE49-F238E27FC236}">
              <a16:creationId xmlns:a16="http://schemas.microsoft.com/office/drawing/2014/main" id="{7AA5CA3C-28A4-7043-B5D6-879C35AED519}"/>
            </a:ext>
          </a:extLst>
        </cdr:cNvPr>
        <cdr:cNvSpPr txBox="1"/>
      </cdr:nvSpPr>
      <cdr:spPr bwMode="gray">
        <a:xfrm xmlns:a="http://schemas.openxmlformats.org/drawingml/2006/main">
          <a:off x="1025316" y="907137"/>
          <a:ext cx="2634422" cy="153888"/>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Bef>
              <a:spcPts val="800"/>
            </a:spcBef>
          </a:pPr>
          <a:r>
            <a:rPr lang="en-US" sz="1000" b="1" i="1" dirty="0">
              <a:solidFill>
                <a:schemeClr val="accent2"/>
              </a:solidFill>
            </a:rPr>
            <a:t>Top 10 Healthcare Companies</a:t>
          </a:r>
        </a:p>
      </cdr:txBody>
    </cdr:sp>
  </cdr:relSizeAnchor>
  <cdr:relSizeAnchor xmlns:cdr="http://schemas.openxmlformats.org/drawingml/2006/chartDrawing">
    <cdr:from>
      <cdr:x>0.58894</cdr:x>
      <cdr:y>0.17266</cdr:y>
    </cdr:from>
    <cdr:to>
      <cdr:x>0.90925</cdr:x>
      <cdr:y>0.20158</cdr:y>
    </cdr:to>
    <cdr:sp macro="" textlink="">
      <cdr:nvSpPr>
        <cdr:cNvPr id="9" name="TextBox 55">
          <a:extLst xmlns:a="http://schemas.openxmlformats.org/drawingml/2006/main">
            <a:ext uri="{FF2B5EF4-FFF2-40B4-BE49-F238E27FC236}">
              <a16:creationId xmlns:a16="http://schemas.microsoft.com/office/drawing/2014/main" id="{29EE8CCF-DF33-9749-96A4-5C76C0D47677}"/>
            </a:ext>
          </a:extLst>
        </cdr:cNvPr>
        <cdr:cNvSpPr txBox="1"/>
      </cdr:nvSpPr>
      <cdr:spPr bwMode="gray">
        <a:xfrm xmlns:a="http://schemas.openxmlformats.org/drawingml/2006/main">
          <a:off x="4843878" y="918748"/>
          <a:ext cx="2634422" cy="153888"/>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Bef>
              <a:spcPts val="800"/>
            </a:spcBef>
          </a:pPr>
          <a:r>
            <a:rPr lang="en-US" sz="1000" b="1" i="1" dirty="0">
              <a:solidFill>
                <a:schemeClr val="accent2"/>
              </a:solidFill>
            </a:rPr>
            <a:t>Top 10 Health Systems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24BA6E23-6B9C-4343-9617-0372529A1FD9}" type="datetimeFigureOut">
              <a:rPr lang="en-US" smtClean="0"/>
              <a:pPr/>
              <a:t>4/24/18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4DFAB004-9886-46DE-ACD5-83C1984664A1}" type="slidenum">
              <a:rPr lang="en-US" smtClean="0"/>
              <a:pPr/>
              <a:t>‹#›</a:t>
            </a:fld>
            <a:endParaRPr lang="en-US" dirty="0"/>
          </a:p>
        </p:txBody>
      </p:sp>
    </p:spTree>
    <p:extLst>
      <p:ext uri="{BB962C8B-B14F-4D97-AF65-F5344CB8AC3E}">
        <p14:creationId xmlns:p14="http://schemas.microsoft.com/office/powerpoint/2010/main" val="13182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AB004-9886-46DE-ACD5-83C1984664A1}" type="slidenum">
              <a:rPr lang="en-US" smtClean="0"/>
              <a:pPr/>
              <a:t>1</a:t>
            </a:fld>
            <a:endParaRPr lang="en-US" dirty="0"/>
          </a:p>
        </p:txBody>
      </p:sp>
    </p:spTree>
    <p:extLst>
      <p:ext uri="{BB962C8B-B14F-4D97-AF65-F5344CB8AC3E}">
        <p14:creationId xmlns:p14="http://schemas.microsoft.com/office/powerpoint/2010/main" val="113908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AB004-9886-46DE-ACD5-83C1984664A1}" type="slidenum">
              <a:rPr lang="en-US" smtClean="0"/>
              <a:t>3</a:t>
            </a:fld>
            <a:endParaRPr lang="en-US" dirty="0"/>
          </a:p>
        </p:txBody>
      </p:sp>
    </p:spTree>
    <p:extLst>
      <p:ext uri="{BB962C8B-B14F-4D97-AF65-F5344CB8AC3E}">
        <p14:creationId xmlns:p14="http://schemas.microsoft.com/office/powerpoint/2010/main" val="276316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AB004-9886-46DE-ACD5-83C1984664A1}" type="slidenum">
              <a:rPr lang="en-US" smtClean="0"/>
              <a:t>4</a:t>
            </a:fld>
            <a:endParaRPr lang="en-US" dirty="0"/>
          </a:p>
        </p:txBody>
      </p:sp>
    </p:spTree>
    <p:extLst>
      <p:ext uri="{BB962C8B-B14F-4D97-AF65-F5344CB8AC3E}">
        <p14:creationId xmlns:p14="http://schemas.microsoft.com/office/powerpoint/2010/main" val="149217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AB004-9886-46DE-ACD5-83C1984664A1}" type="slidenum">
              <a:rPr lang="en-US" smtClean="0"/>
              <a:t>5</a:t>
            </a:fld>
            <a:endParaRPr lang="en-US" dirty="0"/>
          </a:p>
        </p:txBody>
      </p:sp>
    </p:spTree>
    <p:extLst>
      <p:ext uri="{BB962C8B-B14F-4D97-AF65-F5344CB8AC3E}">
        <p14:creationId xmlns:p14="http://schemas.microsoft.com/office/powerpoint/2010/main" val="198182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AB004-9886-46DE-ACD5-83C1984664A1}" type="slidenum">
              <a:rPr lang="en-US" smtClean="0"/>
              <a:t>6</a:t>
            </a:fld>
            <a:endParaRPr lang="en-US" dirty="0"/>
          </a:p>
        </p:txBody>
      </p:sp>
    </p:spTree>
    <p:extLst>
      <p:ext uri="{BB962C8B-B14F-4D97-AF65-F5344CB8AC3E}">
        <p14:creationId xmlns:p14="http://schemas.microsoft.com/office/powerpoint/2010/main" val="139872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AB004-9886-46DE-ACD5-83C1984664A1}" type="slidenum">
              <a:rPr lang="en-US" smtClean="0"/>
              <a:pPr/>
              <a:t>11</a:t>
            </a:fld>
            <a:endParaRPr lang="en-US" dirty="0"/>
          </a:p>
        </p:txBody>
      </p:sp>
    </p:spTree>
    <p:extLst>
      <p:ext uri="{BB962C8B-B14F-4D97-AF65-F5344CB8AC3E}">
        <p14:creationId xmlns:p14="http://schemas.microsoft.com/office/powerpoint/2010/main" val="89123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AB004-9886-46DE-ACD5-83C1984664A1}" type="slidenum">
              <a:rPr lang="en-US" smtClean="0"/>
              <a:t>16</a:t>
            </a:fld>
            <a:endParaRPr lang="en-US" dirty="0"/>
          </a:p>
        </p:txBody>
      </p:sp>
    </p:spTree>
    <p:extLst>
      <p:ext uri="{BB962C8B-B14F-4D97-AF65-F5344CB8AC3E}">
        <p14:creationId xmlns:p14="http://schemas.microsoft.com/office/powerpoint/2010/main" val="64107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AB004-9886-46DE-ACD5-83C1984664A1}" type="slidenum">
              <a:rPr lang="en-US" smtClean="0"/>
              <a:t>29</a:t>
            </a:fld>
            <a:endParaRPr lang="en-US" dirty="0"/>
          </a:p>
        </p:txBody>
      </p:sp>
    </p:spTree>
    <p:extLst>
      <p:ext uri="{BB962C8B-B14F-4D97-AF65-F5344CB8AC3E}">
        <p14:creationId xmlns:p14="http://schemas.microsoft.com/office/powerpoint/2010/main" val="62843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AB004-9886-46DE-ACD5-83C1984664A1}" type="slidenum">
              <a:rPr lang="en-US" smtClean="0"/>
              <a:t>31</a:t>
            </a:fld>
            <a:endParaRPr lang="en-US" dirty="0"/>
          </a:p>
        </p:txBody>
      </p:sp>
    </p:spTree>
    <p:extLst>
      <p:ext uri="{BB962C8B-B14F-4D97-AF65-F5344CB8AC3E}">
        <p14:creationId xmlns:p14="http://schemas.microsoft.com/office/powerpoint/2010/main" val="4168652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p:spTree>
      <p:nvGrpSpPr>
        <p:cNvPr id="1" name=""/>
        <p:cNvGrpSpPr/>
        <p:nvPr/>
      </p:nvGrpSpPr>
      <p:grpSpPr>
        <a:xfrm>
          <a:off x="0" y="0"/>
          <a:ext cx="0" cy="0"/>
          <a:chOff x="0" y="0"/>
          <a:chExt cx="0" cy="0"/>
        </a:xfrm>
      </p:grpSpPr>
      <p:sp>
        <p:nvSpPr>
          <p:cNvPr id="5" name="Rectangle 4"/>
          <p:cNvSpPr/>
          <p:nvPr userDrawn="1"/>
        </p:nvSpPr>
        <p:spPr bwMode="gray">
          <a:xfrm>
            <a:off x="3671248" y="0"/>
            <a:ext cx="85207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a:spLocks noChangeAspect="1"/>
          </p:cNvSpPr>
          <p:nvPr userDrawn="1"/>
        </p:nvSpPr>
        <p:spPr bwMode="gray">
          <a:xfrm>
            <a:off x="3671248" y="0"/>
            <a:ext cx="8520752" cy="6858000"/>
          </a:xfrm>
          <a:custGeom>
            <a:avLst/>
            <a:gdLst>
              <a:gd name="connsiteX0" fmla="*/ 6674581 w 8520752"/>
              <a:gd name="connsiteY0" fmla="*/ 5591137 h 6858000"/>
              <a:gd name="connsiteX1" fmla="*/ 6706941 w 8520752"/>
              <a:gd name="connsiteY1" fmla="*/ 5695386 h 6858000"/>
              <a:gd name="connsiteX2" fmla="*/ 7193909 w 8520752"/>
              <a:gd name="connsiteY2" fmla="*/ 6286742 h 6858000"/>
              <a:gd name="connsiteX3" fmla="*/ 7302713 w 8520752"/>
              <a:gd name="connsiteY3" fmla="*/ 6352842 h 6858000"/>
              <a:gd name="connsiteX4" fmla="*/ 7279004 w 8520752"/>
              <a:gd name="connsiteY4" fmla="*/ 6429220 h 6858000"/>
              <a:gd name="connsiteX5" fmla="*/ 6720103 w 8520752"/>
              <a:gd name="connsiteY5" fmla="*/ 6799684 h 6858000"/>
              <a:gd name="connsiteX6" fmla="*/ 6217127 w 8520752"/>
              <a:gd name="connsiteY6" fmla="*/ 6532254 h 6858000"/>
              <a:gd name="connsiteX7" fmla="*/ 6190687 w 8520752"/>
              <a:gd name="connsiteY7" fmla="*/ 6483542 h 6858000"/>
              <a:gd name="connsiteX8" fmla="*/ 6287669 w 8520752"/>
              <a:gd name="connsiteY8" fmla="*/ 6403525 h 6858000"/>
              <a:gd name="connsiteX9" fmla="*/ 6601918 w 8520752"/>
              <a:gd name="connsiteY9" fmla="*/ 5644859 h 6858000"/>
              <a:gd name="connsiteX10" fmla="*/ 6597299 w 8520752"/>
              <a:gd name="connsiteY10" fmla="*/ 5599044 h 6858000"/>
              <a:gd name="connsiteX11" fmla="*/ 6597858 w 8520752"/>
              <a:gd name="connsiteY11" fmla="*/ 5598871 h 6858000"/>
              <a:gd name="connsiteX12" fmla="*/ 4364258 w 8520752"/>
              <a:gd name="connsiteY12" fmla="*/ 5363374 h 6858000"/>
              <a:gd name="connsiteX13" fmla="*/ 4380475 w 8520752"/>
              <a:gd name="connsiteY13" fmla="*/ 5383028 h 6858000"/>
              <a:gd name="connsiteX14" fmla="*/ 4464798 w 8520752"/>
              <a:gd name="connsiteY14" fmla="*/ 5529735 h 6858000"/>
              <a:gd name="connsiteX15" fmla="*/ 4456088 w 8520752"/>
              <a:gd name="connsiteY15" fmla="*/ 5644859 h 6858000"/>
              <a:gd name="connsiteX16" fmla="*/ 4639325 w 8520752"/>
              <a:gd name="connsiteY16" fmla="*/ 6244736 h 6858000"/>
              <a:gd name="connsiteX17" fmla="*/ 4647405 w 8520752"/>
              <a:gd name="connsiteY17" fmla="*/ 6254529 h 6858000"/>
              <a:gd name="connsiteX18" fmla="*/ 4647643 w 8520752"/>
              <a:gd name="connsiteY18" fmla="*/ 6257678 h 6858000"/>
              <a:gd name="connsiteX19" fmla="*/ 4552717 w 8520752"/>
              <a:gd name="connsiteY19" fmla="*/ 6795559 h 6858000"/>
              <a:gd name="connsiteX20" fmla="*/ 4526764 w 8520752"/>
              <a:gd name="connsiteY20" fmla="*/ 6858000 h 6858000"/>
              <a:gd name="connsiteX21" fmla="*/ 4072357 w 8520752"/>
              <a:gd name="connsiteY21" fmla="*/ 6858000 h 6858000"/>
              <a:gd name="connsiteX22" fmla="*/ 4092301 w 8520752"/>
              <a:gd name="connsiteY22" fmla="*/ 6821801 h 6858000"/>
              <a:gd name="connsiteX23" fmla="*/ 4373457 w 8520752"/>
              <a:gd name="connsiteY23" fmla="*/ 5585705 h 6858000"/>
              <a:gd name="connsiteX24" fmla="*/ 4366465 w 8520752"/>
              <a:gd name="connsiteY24" fmla="*/ 5384452 h 6858000"/>
              <a:gd name="connsiteX25" fmla="*/ 5529003 w 8520752"/>
              <a:gd name="connsiteY25" fmla="*/ 4571943 h 6858000"/>
              <a:gd name="connsiteX26" fmla="*/ 6580120 w 8520752"/>
              <a:gd name="connsiteY26" fmla="*/ 5428629 h 6858000"/>
              <a:gd name="connsiteX27" fmla="*/ 6597299 w 8520752"/>
              <a:gd name="connsiteY27" fmla="*/ 5599044 h 6858000"/>
              <a:gd name="connsiteX28" fmla="*/ 6484000 w 8520752"/>
              <a:gd name="connsiteY28" fmla="*/ 5634215 h 6858000"/>
              <a:gd name="connsiteX29" fmla="*/ 6113535 w 8520752"/>
              <a:gd name="connsiteY29" fmla="*/ 6193116 h 6858000"/>
              <a:gd name="connsiteX30" fmla="*/ 6161202 w 8520752"/>
              <a:gd name="connsiteY30" fmla="*/ 6429220 h 6858000"/>
              <a:gd name="connsiteX31" fmla="*/ 6190687 w 8520752"/>
              <a:gd name="connsiteY31" fmla="*/ 6483542 h 6858000"/>
              <a:gd name="connsiteX32" fmla="*/ 6128880 w 8520752"/>
              <a:gd name="connsiteY32" fmla="*/ 6534537 h 6858000"/>
              <a:gd name="connsiteX33" fmla="*/ 5529003 w 8520752"/>
              <a:gd name="connsiteY33" fmla="*/ 6717774 h 6858000"/>
              <a:gd name="connsiteX34" fmla="*/ 4770338 w 8520752"/>
              <a:gd name="connsiteY34" fmla="*/ 6403525 h 6858000"/>
              <a:gd name="connsiteX35" fmla="*/ 4647405 w 8520752"/>
              <a:gd name="connsiteY35" fmla="*/ 6254529 h 6858000"/>
              <a:gd name="connsiteX36" fmla="*/ 4629618 w 8520752"/>
              <a:gd name="connsiteY36" fmla="*/ 6019442 h 6858000"/>
              <a:gd name="connsiteX37" fmla="*/ 4493380 w 8520752"/>
              <a:gd name="connsiteY37" fmla="*/ 5579462 h 6858000"/>
              <a:gd name="connsiteX38" fmla="*/ 4464798 w 8520752"/>
              <a:gd name="connsiteY38" fmla="*/ 5529735 h 6858000"/>
              <a:gd name="connsiteX39" fmla="*/ 4468451 w 8520752"/>
              <a:gd name="connsiteY39" fmla="*/ 5481465 h 6858000"/>
              <a:gd name="connsiteX40" fmla="*/ 4639325 w 8520752"/>
              <a:gd name="connsiteY40" fmla="*/ 5044982 h 6858000"/>
              <a:gd name="connsiteX41" fmla="*/ 4756922 w 8520752"/>
              <a:gd name="connsiteY41" fmla="*/ 4902451 h 6858000"/>
              <a:gd name="connsiteX42" fmla="*/ 4790234 w 8520752"/>
              <a:gd name="connsiteY42" fmla="*/ 4905809 h 6858000"/>
              <a:gd name="connsiteX43" fmla="*/ 5213163 w 8520752"/>
              <a:gd name="connsiteY43" fmla="*/ 4625473 h 6858000"/>
              <a:gd name="connsiteX44" fmla="*/ 5213442 w 8520752"/>
              <a:gd name="connsiteY44" fmla="*/ 4624575 h 6858000"/>
              <a:gd name="connsiteX45" fmla="*/ 5312773 w 8520752"/>
              <a:gd name="connsiteY45" fmla="*/ 4593741 h 6858000"/>
              <a:gd name="connsiteX46" fmla="*/ 5529003 w 8520752"/>
              <a:gd name="connsiteY46" fmla="*/ 4571943 h 6858000"/>
              <a:gd name="connsiteX47" fmla="*/ 4466175 w 8520752"/>
              <a:gd name="connsiteY47" fmla="*/ 4121836 h 6858000"/>
              <a:gd name="connsiteX48" fmla="*/ 4590334 w 8520752"/>
              <a:gd name="connsiteY48" fmla="*/ 4207347 h 6858000"/>
              <a:gd name="connsiteX49" fmla="*/ 5120416 w 8520752"/>
              <a:gd name="connsiteY49" fmla="*/ 4444515 h 6858000"/>
              <a:gd name="connsiteX50" fmla="*/ 5246410 w 8520752"/>
              <a:gd name="connsiteY50" fmla="*/ 4474826 h 6858000"/>
              <a:gd name="connsiteX51" fmla="*/ 5239909 w 8520752"/>
              <a:gd name="connsiteY51" fmla="*/ 4539314 h 6858000"/>
              <a:gd name="connsiteX52" fmla="*/ 5213442 w 8520752"/>
              <a:gd name="connsiteY52" fmla="*/ 4624575 h 6858000"/>
              <a:gd name="connsiteX53" fmla="*/ 5111376 w 8520752"/>
              <a:gd name="connsiteY53" fmla="*/ 4656259 h 6858000"/>
              <a:gd name="connsiteX54" fmla="*/ 4770338 w 8520752"/>
              <a:gd name="connsiteY54" fmla="*/ 4886193 h 6858000"/>
              <a:gd name="connsiteX55" fmla="*/ 4756922 w 8520752"/>
              <a:gd name="connsiteY55" fmla="*/ 4902451 h 6858000"/>
              <a:gd name="connsiteX56" fmla="*/ 4697732 w 8520752"/>
              <a:gd name="connsiteY56" fmla="*/ 4896484 h 6858000"/>
              <a:gd name="connsiteX57" fmla="*/ 4331236 w 8520752"/>
              <a:gd name="connsiteY57" fmla="*/ 4446810 h 6858000"/>
              <a:gd name="connsiteX58" fmla="*/ 4465674 w 8520752"/>
              <a:gd name="connsiteY58" fmla="*/ 4122249 h 6858000"/>
              <a:gd name="connsiteX59" fmla="*/ 7945398 w 8520752"/>
              <a:gd name="connsiteY59" fmla="*/ 3828126 h 6858000"/>
              <a:gd name="connsiteX60" fmla="*/ 8468576 w 8520752"/>
              <a:gd name="connsiteY60" fmla="*/ 3933751 h 6858000"/>
              <a:gd name="connsiteX61" fmla="*/ 8520752 w 8520752"/>
              <a:gd name="connsiteY61" fmla="*/ 3958885 h 6858000"/>
              <a:gd name="connsiteX62" fmla="*/ 8520752 w 8520752"/>
              <a:gd name="connsiteY62" fmla="*/ 6385531 h 6858000"/>
              <a:gd name="connsiteX63" fmla="*/ 8468576 w 8520752"/>
              <a:gd name="connsiteY63" fmla="*/ 6410665 h 6858000"/>
              <a:gd name="connsiteX64" fmla="*/ 7945398 w 8520752"/>
              <a:gd name="connsiteY64" fmla="*/ 6516290 h 6858000"/>
              <a:gd name="connsiteX65" fmla="*/ 7304729 w 8520752"/>
              <a:gd name="connsiteY65" fmla="*/ 6354067 h 6858000"/>
              <a:gd name="connsiteX66" fmla="*/ 7302713 w 8520752"/>
              <a:gd name="connsiteY66" fmla="*/ 6352842 h 6858000"/>
              <a:gd name="connsiteX67" fmla="*/ 7314347 w 8520752"/>
              <a:gd name="connsiteY67" fmla="*/ 6315361 h 6858000"/>
              <a:gd name="connsiteX68" fmla="*/ 7326671 w 8520752"/>
              <a:gd name="connsiteY68" fmla="*/ 6193116 h 6858000"/>
              <a:gd name="connsiteX69" fmla="*/ 6720103 w 8520752"/>
              <a:gd name="connsiteY69" fmla="*/ 5586547 h 6858000"/>
              <a:gd name="connsiteX70" fmla="*/ 6674581 w 8520752"/>
              <a:gd name="connsiteY70" fmla="*/ 5591137 h 6858000"/>
              <a:gd name="connsiteX71" fmla="*/ 6628624 w 8520752"/>
              <a:gd name="connsiteY71" fmla="*/ 5443088 h 6858000"/>
              <a:gd name="connsiteX72" fmla="*/ 6601316 w 8520752"/>
              <a:gd name="connsiteY72" fmla="*/ 5172208 h 6858000"/>
              <a:gd name="connsiteX73" fmla="*/ 7945398 w 8520752"/>
              <a:gd name="connsiteY73" fmla="*/ 3828126 h 6858000"/>
              <a:gd name="connsiteX74" fmla="*/ 517461 w 8520752"/>
              <a:gd name="connsiteY74" fmla="*/ 2920188 h 6858000"/>
              <a:gd name="connsiteX75" fmla="*/ 520905 w 8520752"/>
              <a:gd name="connsiteY75" fmla="*/ 2929597 h 6858000"/>
              <a:gd name="connsiteX76" fmla="*/ 1696146 w 8520752"/>
              <a:gd name="connsiteY76" fmla="*/ 3708599 h 6858000"/>
              <a:gd name="connsiteX77" fmla="*/ 2753790 w 8520752"/>
              <a:gd name="connsiteY77" fmla="*/ 3146255 h 6858000"/>
              <a:gd name="connsiteX78" fmla="*/ 2809308 w 8520752"/>
              <a:gd name="connsiteY78" fmla="*/ 3043971 h 6858000"/>
              <a:gd name="connsiteX79" fmla="*/ 2881331 w 8520752"/>
              <a:gd name="connsiteY79" fmla="*/ 3078665 h 6858000"/>
              <a:gd name="connsiteX80" fmla="*/ 4345796 w 8520752"/>
              <a:gd name="connsiteY80" fmla="*/ 5186968 h 6858000"/>
              <a:gd name="connsiteX81" fmla="*/ 4364258 w 8520752"/>
              <a:gd name="connsiteY81" fmla="*/ 5363374 h 6858000"/>
              <a:gd name="connsiteX82" fmla="*/ 4189451 w 8520752"/>
              <a:gd name="connsiteY82" fmla="*/ 5151506 h 6858000"/>
              <a:gd name="connsiteX83" fmla="*/ 3083280 w 8520752"/>
              <a:gd name="connsiteY83" fmla="*/ 4693315 h 6858000"/>
              <a:gd name="connsiteX84" fmla="*/ 1518917 w 8520752"/>
              <a:gd name="connsiteY84" fmla="*/ 6257678 h 6858000"/>
              <a:gd name="connsiteX85" fmla="*/ 1589247 w 8520752"/>
              <a:gd name="connsiteY85" fmla="*/ 6722872 h 6858000"/>
              <a:gd name="connsiteX86" fmla="*/ 1638705 w 8520752"/>
              <a:gd name="connsiteY86" fmla="*/ 6858000 h 6858000"/>
              <a:gd name="connsiteX87" fmla="*/ 0 w 8520752"/>
              <a:gd name="connsiteY87" fmla="*/ 6858000 h 6858000"/>
              <a:gd name="connsiteX88" fmla="*/ 0 w 8520752"/>
              <a:gd name="connsiteY88" fmla="*/ 5632325 h 6858000"/>
              <a:gd name="connsiteX89" fmla="*/ 15566 w 8520752"/>
              <a:gd name="connsiteY89" fmla="*/ 5619244 h 6858000"/>
              <a:gd name="connsiteX90" fmla="*/ 658924 w 8520752"/>
              <a:gd name="connsiteY90" fmla="*/ 4153807 h 6858000"/>
              <a:gd name="connsiteX91" fmla="*/ 318958 w 8520752"/>
              <a:gd name="connsiteY91" fmla="*/ 3040832 h 6858000"/>
              <a:gd name="connsiteX92" fmla="*/ 298525 w 8520752"/>
              <a:gd name="connsiteY92" fmla="*/ 3013507 h 6858000"/>
              <a:gd name="connsiteX93" fmla="*/ 412498 w 8520752"/>
              <a:gd name="connsiteY93" fmla="*/ 2958604 h 6858000"/>
              <a:gd name="connsiteX94" fmla="*/ 0 w 8520752"/>
              <a:gd name="connsiteY94" fmla="*/ 2677256 h 6858000"/>
              <a:gd name="connsiteX95" fmla="*/ 75884 w 8520752"/>
              <a:gd name="connsiteY95" fmla="*/ 2746225 h 6858000"/>
              <a:gd name="connsiteX96" fmla="*/ 204363 w 8520752"/>
              <a:gd name="connsiteY96" fmla="*/ 2887587 h 6858000"/>
              <a:gd name="connsiteX97" fmla="*/ 298525 w 8520752"/>
              <a:gd name="connsiteY97" fmla="*/ 3013507 h 6858000"/>
              <a:gd name="connsiteX98" fmla="*/ 163266 w 8520752"/>
              <a:gd name="connsiteY98" fmla="*/ 3078665 h 6858000"/>
              <a:gd name="connsiteX99" fmla="*/ 43 w 8520752"/>
              <a:gd name="connsiteY99" fmla="*/ 3174492 h 6858000"/>
              <a:gd name="connsiteX100" fmla="*/ 0 w 8520752"/>
              <a:gd name="connsiteY100" fmla="*/ 3174521 h 6858000"/>
              <a:gd name="connsiteX101" fmla="*/ 1163233 w 8520752"/>
              <a:gd name="connsiteY101" fmla="*/ 1277662 h 6858000"/>
              <a:gd name="connsiteX102" fmla="*/ 1194668 w 8520752"/>
              <a:gd name="connsiteY102" fmla="*/ 1363550 h 6858000"/>
              <a:gd name="connsiteX103" fmla="*/ 2900912 w 8520752"/>
              <a:gd name="connsiteY103" fmla="*/ 2624931 h 6858000"/>
              <a:gd name="connsiteX104" fmla="*/ 2952025 w 8520752"/>
              <a:gd name="connsiteY104" fmla="*/ 2627513 h 6858000"/>
              <a:gd name="connsiteX105" fmla="*/ 2945709 w 8520752"/>
              <a:gd name="connsiteY105" fmla="*/ 2690177 h 6858000"/>
              <a:gd name="connsiteX106" fmla="*/ 2871389 w 8520752"/>
              <a:gd name="connsiteY106" fmla="*/ 2929597 h 6858000"/>
              <a:gd name="connsiteX107" fmla="*/ 2809308 w 8520752"/>
              <a:gd name="connsiteY107" fmla="*/ 3043971 h 6858000"/>
              <a:gd name="connsiteX108" fmla="*/ 2632098 w 8520752"/>
              <a:gd name="connsiteY108" fmla="*/ 2958604 h 6858000"/>
              <a:gd name="connsiteX109" fmla="*/ 1522298 w 8520752"/>
              <a:gd name="connsiteY109" fmla="*/ 2734546 h 6858000"/>
              <a:gd name="connsiteX110" fmla="*/ 674452 w 8520752"/>
              <a:gd name="connsiteY110" fmla="*/ 2862728 h 6858000"/>
              <a:gd name="connsiteX111" fmla="*/ 517461 w 8520752"/>
              <a:gd name="connsiteY111" fmla="*/ 2920188 h 6858000"/>
              <a:gd name="connsiteX112" fmla="*/ 478014 w 8520752"/>
              <a:gd name="connsiteY112" fmla="*/ 2812411 h 6858000"/>
              <a:gd name="connsiteX113" fmla="*/ 420671 w 8520752"/>
              <a:gd name="connsiteY113" fmla="*/ 2433124 h 6858000"/>
              <a:gd name="connsiteX114" fmla="*/ 983015 w 8520752"/>
              <a:gd name="connsiteY114" fmla="*/ 1375479 h 6858000"/>
              <a:gd name="connsiteX115" fmla="*/ 8119183 w 8520752"/>
              <a:gd name="connsiteY115" fmla="*/ 533384 h 6858000"/>
              <a:gd name="connsiteX116" fmla="*/ 8424965 w 8520752"/>
              <a:gd name="connsiteY116" fmla="*/ 564210 h 6858000"/>
              <a:gd name="connsiteX117" fmla="*/ 8520752 w 8520752"/>
              <a:gd name="connsiteY117" fmla="*/ 588839 h 6858000"/>
              <a:gd name="connsiteX118" fmla="*/ 8520752 w 8520752"/>
              <a:gd name="connsiteY118" fmla="*/ 3512462 h 6858000"/>
              <a:gd name="connsiteX119" fmla="*/ 8424965 w 8520752"/>
              <a:gd name="connsiteY119" fmla="*/ 3537092 h 6858000"/>
              <a:gd name="connsiteX120" fmla="*/ 8119183 w 8520752"/>
              <a:gd name="connsiteY120" fmla="*/ 3567917 h 6858000"/>
              <a:gd name="connsiteX121" fmla="*/ 7667993 w 8520752"/>
              <a:gd name="connsiteY121" fmla="*/ 3499703 h 6858000"/>
              <a:gd name="connsiteX122" fmla="*/ 7559416 w 8520752"/>
              <a:gd name="connsiteY122" fmla="*/ 3459965 h 6858000"/>
              <a:gd name="connsiteX123" fmla="*/ 7586567 w 8520752"/>
              <a:gd name="connsiteY123" fmla="*/ 3415273 h 6858000"/>
              <a:gd name="connsiteX124" fmla="*/ 7843386 w 8520752"/>
              <a:gd name="connsiteY124" fmla="*/ 2401017 h 6858000"/>
              <a:gd name="connsiteX125" fmla="*/ 7220157 w 8520752"/>
              <a:gd name="connsiteY125" fmla="*/ 896406 h 6858000"/>
              <a:gd name="connsiteX126" fmla="*/ 7180331 w 8520752"/>
              <a:gd name="connsiteY126" fmla="*/ 860211 h 6858000"/>
              <a:gd name="connsiteX127" fmla="*/ 7270864 w 8520752"/>
              <a:gd name="connsiteY127" fmla="*/ 792510 h 6858000"/>
              <a:gd name="connsiteX128" fmla="*/ 8119183 w 8520752"/>
              <a:gd name="connsiteY128" fmla="*/ 533384 h 6858000"/>
              <a:gd name="connsiteX129" fmla="*/ 5715545 w 8520752"/>
              <a:gd name="connsiteY129" fmla="*/ 273177 h 6858000"/>
              <a:gd name="connsiteX130" fmla="*/ 7069050 w 8520752"/>
              <a:gd name="connsiteY130" fmla="*/ 759072 h 6858000"/>
              <a:gd name="connsiteX131" fmla="*/ 7180331 w 8520752"/>
              <a:gd name="connsiteY131" fmla="*/ 860211 h 6858000"/>
              <a:gd name="connsiteX132" fmla="*/ 7154060 w 8520752"/>
              <a:gd name="connsiteY132" fmla="*/ 879854 h 6858000"/>
              <a:gd name="connsiteX133" fmla="*/ 6601916 w 8520752"/>
              <a:gd name="connsiteY133" fmla="*/ 2050651 h 6858000"/>
              <a:gd name="connsiteX134" fmla="*/ 7528594 w 8520752"/>
              <a:gd name="connsiteY134" fmla="*/ 3448683 h 6858000"/>
              <a:gd name="connsiteX135" fmla="*/ 7559416 w 8520752"/>
              <a:gd name="connsiteY135" fmla="*/ 3459965 h 6858000"/>
              <a:gd name="connsiteX136" fmla="*/ 7479984 w 8520752"/>
              <a:gd name="connsiteY136" fmla="*/ 3590713 h 6858000"/>
              <a:gd name="connsiteX137" fmla="*/ 5715545 w 8520752"/>
              <a:gd name="connsiteY137" fmla="*/ 4528858 h 6858000"/>
              <a:gd name="connsiteX138" fmla="*/ 5312741 w 8520752"/>
              <a:gd name="connsiteY138" fmla="*/ 4490785 h 6858000"/>
              <a:gd name="connsiteX139" fmla="*/ 5246410 w 8520752"/>
              <a:gd name="connsiteY139" fmla="*/ 4474826 h 6858000"/>
              <a:gd name="connsiteX140" fmla="*/ 5249233 w 8520752"/>
              <a:gd name="connsiteY140" fmla="*/ 4446810 h 6858000"/>
              <a:gd name="connsiteX141" fmla="*/ 4790234 w 8520752"/>
              <a:gd name="connsiteY141" fmla="*/ 3987811 h 6858000"/>
              <a:gd name="connsiteX142" fmla="*/ 4533604 w 8520752"/>
              <a:gd name="connsiteY142" fmla="*/ 4066200 h 6858000"/>
              <a:gd name="connsiteX143" fmla="*/ 4466175 w 8520752"/>
              <a:gd name="connsiteY143" fmla="*/ 4121836 h 6858000"/>
              <a:gd name="connsiteX144" fmla="*/ 4432208 w 8520752"/>
              <a:gd name="connsiteY144" fmla="*/ 4098443 h 6858000"/>
              <a:gd name="connsiteX145" fmla="*/ 3598691 w 8520752"/>
              <a:gd name="connsiteY145" fmla="*/ 2618577 h 6858000"/>
              <a:gd name="connsiteX146" fmla="*/ 3596601 w 8520752"/>
              <a:gd name="connsiteY146" fmla="*/ 2577183 h 6858000"/>
              <a:gd name="connsiteX147" fmla="*/ 3733263 w 8520752"/>
              <a:gd name="connsiteY147" fmla="*/ 2542043 h 6858000"/>
              <a:gd name="connsiteX148" fmla="*/ 5196764 w 8520752"/>
              <a:gd name="connsiteY148" fmla="*/ 552795 h 6858000"/>
              <a:gd name="connsiteX149" fmla="*/ 5186134 w 8520752"/>
              <a:gd name="connsiteY149" fmla="*/ 342268 h 6858000"/>
              <a:gd name="connsiteX150" fmla="*/ 5286712 w 8520752"/>
              <a:gd name="connsiteY150" fmla="*/ 316407 h 6858000"/>
              <a:gd name="connsiteX151" fmla="*/ 5715545 w 8520752"/>
              <a:gd name="connsiteY151" fmla="*/ 273177 h 6858000"/>
              <a:gd name="connsiteX152" fmla="*/ 1107503 w 8520752"/>
              <a:gd name="connsiteY152" fmla="*/ 0 h 6858000"/>
              <a:gd name="connsiteX153" fmla="*/ 5120982 w 8520752"/>
              <a:gd name="connsiteY153" fmla="*/ 0 h 6858000"/>
              <a:gd name="connsiteX154" fmla="*/ 5157010 w 8520752"/>
              <a:gd name="connsiteY154" fmla="*/ 145746 h 6858000"/>
              <a:gd name="connsiteX155" fmla="*/ 5186010 w 8520752"/>
              <a:gd name="connsiteY155" fmla="*/ 339832 h 6858000"/>
              <a:gd name="connsiteX156" fmla="*/ 5186134 w 8520752"/>
              <a:gd name="connsiteY156" fmla="*/ 342268 h 6858000"/>
              <a:gd name="connsiteX157" fmla="*/ 5082791 w 8520752"/>
              <a:gd name="connsiteY157" fmla="*/ 368840 h 6858000"/>
              <a:gd name="connsiteX158" fmla="*/ 3587705 w 8520752"/>
              <a:gd name="connsiteY158" fmla="*/ 2401017 h 6858000"/>
              <a:gd name="connsiteX159" fmla="*/ 3596601 w 8520752"/>
              <a:gd name="connsiteY159" fmla="*/ 2577183 h 6858000"/>
              <a:gd name="connsiteX160" fmla="*/ 3533650 w 8520752"/>
              <a:gd name="connsiteY160" fmla="*/ 2593368 h 6858000"/>
              <a:gd name="connsiteX161" fmla="*/ 3113874 w 8520752"/>
              <a:gd name="connsiteY161" fmla="*/ 2635685 h 6858000"/>
              <a:gd name="connsiteX162" fmla="*/ 2952025 w 8520752"/>
              <a:gd name="connsiteY162" fmla="*/ 2627513 h 6858000"/>
              <a:gd name="connsiteX163" fmla="*/ 2971622 w 8520752"/>
              <a:gd name="connsiteY163" fmla="*/ 2433124 h 6858000"/>
              <a:gd name="connsiteX164" fmla="*/ 1696146 w 8520752"/>
              <a:gd name="connsiteY164" fmla="*/ 1157648 h 6858000"/>
              <a:gd name="connsiteX165" fmla="*/ 1199674 w 8520752"/>
              <a:gd name="connsiteY165" fmla="*/ 1257881 h 6858000"/>
              <a:gd name="connsiteX166" fmla="*/ 1163233 w 8520752"/>
              <a:gd name="connsiteY166" fmla="*/ 1277662 h 6858000"/>
              <a:gd name="connsiteX167" fmla="*/ 1124627 w 8520752"/>
              <a:gd name="connsiteY167" fmla="*/ 1172183 h 6858000"/>
              <a:gd name="connsiteX168" fmla="*/ 1030983 w 8520752"/>
              <a:gd name="connsiteY168" fmla="*/ 552795 h 6858000"/>
              <a:gd name="connsiteX169" fmla="*/ 1073300 w 8520752"/>
              <a:gd name="connsiteY169" fmla="*/ 1330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8520752" h="6858000">
                <a:moveTo>
                  <a:pt x="6674581" y="5591137"/>
                </a:moveTo>
                <a:lnTo>
                  <a:pt x="6706941" y="5695386"/>
                </a:lnTo>
                <a:cubicBezTo>
                  <a:pt x="6808962" y="5936592"/>
                  <a:pt x="6979393" y="6141817"/>
                  <a:pt x="7193909" y="6286742"/>
                </a:cubicBezTo>
                <a:lnTo>
                  <a:pt x="7302713" y="6352842"/>
                </a:lnTo>
                <a:lnTo>
                  <a:pt x="7279004" y="6429220"/>
                </a:lnTo>
                <a:cubicBezTo>
                  <a:pt x="7186922" y="6646927"/>
                  <a:pt x="6971352" y="6799684"/>
                  <a:pt x="6720103" y="6799684"/>
                </a:cubicBezTo>
                <a:cubicBezTo>
                  <a:pt x="6510729" y="6799684"/>
                  <a:pt x="6326133" y="6693602"/>
                  <a:pt x="6217127" y="6532254"/>
                </a:cubicBezTo>
                <a:lnTo>
                  <a:pt x="6190687" y="6483542"/>
                </a:lnTo>
                <a:lnTo>
                  <a:pt x="6287669" y="6403525"/>
                </a:lnTo>
                <a:cubicBezTo>
                  <a:pt x="6481829" y="6209366"/>
                  <a:pt x="6601918" y="5941136"/>
                  <a:pt x="6601918" y="5644859"/>
                </a:cubicBezTo>
                <a:lnTo>
                  <a:pt x="6597299" y="5599044"/>
                </a:lnTo>
                <a:lnTo>
                  <a:pt x="6597858" y="5598871"/>
                </a:lnTo>
                <a:close/>
                <a:moveTo>
                  <a:pt x="4364258" y="5363374"/>
                </a:moveTo>
                <a:lnTo>
                  <a:pt x="4380475" y="5383028"/>
                </a:lnTo>
                <a:lnTo>
                  <a:pt x="4464798" y="5529735"/>
                </a:lnTo>
                <a:lnTo>
                  <a:pt x="4456088" y="5644859"/>
                </a:lnTo>
                <a:cubicBezTo>
                  <a:pt x="4456088" y="5867068"/>
                  <a:pt x="4523639" y="6073499"/>
                  <a:pt x="4639325" y="6244736"/>
                </a:cubicBezTo>
                <a:lnTo>
                  <a:pt x="4647405" y="6254529"/>
                </a:lnTo>
                <a:lnTo>
                  <a:pt x="4647643" y="6257678"/>
                </a:lnTo>
                <a:cubicBezTo>
                  <a:pt x="4647643" y="6446673"/>
                  <a:pt x="4614128" y="6627839"/>
                  <a:pt x="4552717" y="6795559"/>
                </a:cubicBezTo>
                <a:lnTo>
                  <a:pt x="4526764" y="6858000"/>
                </a:lnTo>
                <a:lnTo>
                  <a:pt x="4072357" y="6858000"/>
                </a:lnTo>
                <a:lnTo>
                  <a:pt x="4092301" y="6821801"/>
                </a:lnTo>
                <a:cubicBezTo>
                  <a:pt x="4272483" y="6447863"/>
                  <a:pt x="4373457" y="6028576"/>
                  <a:pt x="4373457" y="5585705"/>
                </a:cubicBezTo>
                <a:cubicBezTo>
                  <a:pt x="4373457" y="5518044"/>
                  <a:pt x="4371101" y="5450934"/>
                  <a:pt x="4366465" y="5384452"/>
                </a:cubicBezTo>
                <a:close/>
                <a:moveTo>
                  <a:pt x="5529003" y="4571943"/>
                </a:moveTo>
                <a:cubicBezTo>
                  <a:pt x="6047489" y="4571943"/>
                  <a:pt x="6480075" y="4939719"/>
                  <a:pt x="6580120" y="5428629"/>
                </a:cubicBezTo>
                <a:lnTo>
                  <a:pt x="6597299" y="5599044"/>
                </a:lnTo>
                <a:lnTo>
                  <a:pt x="6484000" y="5634215"/>
                </a:lnTo>
                <a:cubicBezTo>
                  <a:pt x="6266294" y="5726297"/>
                  <a:pt x="6113535" y="5941868"/>
                  <a:pt x="6113535" y="6193116"/>
                </a:cubicBezTo>
                <a:cubicBezTo>
                  <a:pt x="6113535" y="6276867"/>
                  <a:pt x="6130508" y="6356651"/>
                  <a:pt x="6161202" y="6429220"/>
                </a:cubicBezTo>
                <a:lnTo>
                  <a:pt x="6190687" y="6483542"/>
                </a:lnTo>
                <a:lnTo>
                  <a:pt x="6128880" y="6534537"/>
                </a:lnTo>
                <a:cubicBezTo>
                  <a:pt x="5957643" y="6650224"/>
                  <a:pt x="5751211" y="6717774"/>
                  <a:pt x="5529003" y="6717774"/>
                </a:cubicBezTo>
                <a:cubicBezTo>
                  <a:pt x="5232725" y="6717774"/>
                  <a:pt x="4964497" y="6597685"/>
                  <a:pt x="4770338" y="6403525"/>
                </a:cubicBezTo>
                <a:lnTo>
                  <a:pt x="4647405" y="6254529"/>
                </a:lnTo>
                <a:lnTo>
                  <a:pt x="4629618" y="6019442"/>
                </a:lnTo>
                <a:cubicBezTo>
                  <a:pt x="4605881" y="5864083"/>
                  <a:pt x="4559288" y="5716243"/>
                  <a:pt x="4493380" y="5579462"/>
                </a:cubicBezTo>
                <a:lnTo>
                  <a:pt x="4464798" y="5529735"/>
                </a:lnTo>
                <a:lnTo>
                  <a:pt x="4468451" y="5481465"/>
                </a:lnTo>
                <a:cubicBezTo>
                  <a:pt x="4492872" y="5321635"/>
                  <a:pt x="4552560" y="5173411"/>
                  <a:pt x="4639325" y="5044982"/>
                </a:cubicBezTo>
                <a:lnTo>
                  <a:pt x="4756922" y="4902451"/>
                </a:lnTo>
                <a:lnTo>
                  <a:pt x="4790234" y="4905809"/>
                </a:lnTo>
                <a:cubicBezTo>
                  <a:pt x="4980358" y="4905809"/>
                  <a:pt x="5143483" y="4790215"/>
                  <a:pt x="5213163" y="4625473"/>
                </a:cubicBezTo>
                <a:lnTo>
                  <a:pt x="5213442" y="4624575"/>
                </a:lnTo>
                <a:lnTo>
                  <a:pt x="5312773" y="4593741"/>
                </a:lnTo>
                <a:cubicBezTo>
                  <a:pt x="5382617" y="4579449"/>
                  <a:pt x="5454934" y="4571943"/>
                  <a:pt x="5529003" y="4571943"/>
                </a:cubicBezTo>
                <a:close/>
                <a:moveTo>
                  <a:pt x="4466175" y="4121836"/>
                </a:moveTo>
                <a:lnTo>
                  <a:pt x="4590334" y="4207347"/>
                </a:lnTo>
                <a:cubicBezTo>
                  <a:pt x="4753543" y="4309230"/>
                  <a:pt x="4931560" y="4389608"/>
                  <a:pt x="5120416" y="4444515"/>
                </a:cubicBezTo>
                <a:lnTo>
                  <a:pt x="5246410" y="4474826"/>
                </a:lnTo>
                <a:lnTo>
                  <a:pt x="5239909" y="4539314"/>
                </a:lnTo>
                <a:lnTo>
                  <a:pt x="5213442" y="4624575"/>
                </a:lnTo>
                <a:lnTo>
                  <a:pt x="5111376" y="4656259"/>
                </a:lnTo>
                <a:cubicBezTo>
                  <a:pt x="4983014" y="4710551"/>
                  <a:pt x="4867417" y="4789114"/>
                  <a:pt x="4770338" y="4886193"/>
                </a:cubicBezTo>
                <a:lnTo>
                  <a:pt x="4756922" y="4902451"/>
                </a:lnTo>
                <a:lnTo>
                  <a:pt x="4697732" y="4896484"/>
                </a:lnTo>
                <a:cubicBezTo>
                  <a:pt x="4488573" y="4853683"/>
                  <a:pt x="4331236" y="4668621"/>
                  <a:pt x="4331236" y="4446810"/>
                </a:cubicBezTo>
                <a:cubicBezTo>
                  <a:pt x="4331236" y="4320061"/>
                  <a:pt x="4382611" y="4205311"/>
                  <a:pt x="4465674" y="4122249"/>
                </a:cubicBezTo>
                <a:close/>
                <a:moveTo>
                  <a:pt x="7945398" y="3828126"/>
                </a:moveTo>
                <a:cubicBezTo>
                  <a:pt x="8130977" y="3828126"/>
                  <a:pt x="8307772" y="3865736"/>
                  <a:pt x="8468576" y="3933751"/>
                </a:cubicBezTo>
                <a:lnTo>
                  <a:pt x="8520752" y="3958885"/>
                </a:lnTo>
                <a:lnTo>
                  <a:pt x="8520752" y="6385531"/>
                </a:lnTo>
                <a:lnTo>
                  <a:pt x="8468576" y="6410665"/>
                </a:lnTo>
                <a:cubicBezTo>
                  <a:pt x="8307772" y="6478679"/>
                  <a:pt x="8130977" y="6516290"/>
                  <a:pt x="7945398" y="6516290"/>
                </a:cubicBezTo>
                <a:cubicBezTo>
                  <a:pt x="7713424" y="6516290"/>
                  <a:pt x="7495176" y="6457524"/>
                  <a:pt x="7304729" y="6354067"/>
                </a:cubicBezTo>
                <a:lnTo>
                  <a:pt x="7302713" y="6352842"/>
                </a:lnTo>
                <a:lnTo>
                  <a:pt x="7314347" y="6315361"/>
                </a:lnTo>
                <a:cubicBezTo>
                  <a:pt x="7322429" y="6275874"/>
                  <a:pt x="7326671" y="6234991"/>
                  <a:pt x="7326671" y="6193116"/>
                </a:cubicBezTo>
                <a:cubicBezTo>
                  <a:pt x="7326671" y="5858118"/>
                  <a:pt x="7055101" y="5586547"/>
                  <a:pt x="6720103" y="5586547"/>
                </a:cubicBezTo>
                <a:lnTo>
                  <a:pt x="6674581" y="5591137"/>
                </a:lnTo>
                <a:lnTo>
                  <a:pt x="6628624" y="5443088"/>
                </a:lnTo>
                <a:cubicBezTo>
                  <a:pt x="6610720" y="5355592"/>
                  <a:pt x="6601316" y="5264999"/>
                  <a:pt x="6601316" y="5172208"/>
                </a:cubicBezTo>
                <a:cubicBezTo>
                  <a:pt x="6601316" y="4429892"/>
                  <a:pt x="7203082" y="3828126"/>
                  <a:pt x="7945398" y="3828126"/>
                </a:cubicBezTo>
                <a:close/>
                <a:moveTo>
                  <a:pt x="517461" y="2920188"/>
                </a:moveTo>
                <a:lnTo>
                  <a:pt x="520905" y="2929597"/>
                </a:lnTo>
                <a:cubicBezTo>
                  <a:pt x="714533" y="3387383"/>
                  <a:pt x="1167828" y="3708599"/>
                  <a:pt x="1696146" y="3708599"/>
                </a:cubicBezTo>
                <a:cubicBezTo>
                  <a:pt x="2136411" y="3708599"/>
                  <a:pt x="2524578" y="3485533"/>
                  <a:pt x="2753790" y="3146255"/>
                </a:cubicBezTo>
                <a:lnTo>
                  <a:pt x="2809308" y="3043971"/>
                </a:lnTo>
                <a:lnTo>
                  <a:pt x="2881331" y="3078665"/>
                </a:lnTo>
                <a:cubicBezTo>
                  <a:pt x="3659011" y="3501127"/>
                  <a:pt x="4218160" y="4274889"/>
                  <a:pt x="4345796" y="5186968"/>
                </a:cubicBezTo>
                <a:lnTo>
                  <a:pt x="4364258" y="5363374"/>
                </a:lnTo>
                <a:lnTo>
                  <a:pt x="4189451" y="5151506"/>
                </a:lnTo>
                <a:cubicBezTo>
                  <a:pt x="3906357" y="4868413"/>
                  <a:pt x="3515267" y="4693315"/>
                  <a:pt x="3083280" y="4693315"/>
                </a:cubicBezTo>
                <a:cubicBezTo>
                  <a:pt x="2219305" y="4693315"/>
                  <a:pt x="1518917" y="5393704"/>
                  <a:pt x="1518917" y="6257678"/>
                </a:cubicBezTo>
                <a:cubicBezTo>
                  <a:pt x="1518917" y="6419673"/>
                  <a:pt x="1543540" y="6575917"/>
                  <a:pt x="1589247" y="6722872"/>
                </a:cubicBezTo>
                <a:lnTo>
                  <a:pt x="1638705" y="6858000"/>
                </a:lnTo>
                <a:lnTo>
                  <a:pt x="0" y="6858000"/>
                </a:lnTo>
                <a:lnTo>
                  <a:pt x="0" y="5632325"/>
                </a:lnTo>
                <a:lnTo>
                  <a:pt x="15566" y="5619244"/>
                </a:lnTo>
                <a:cubicBezTo>
                  <a:pt x="411081" y="5255434"/>
                  <a:pt x="658924" y="4733564"/>
                  <a:pt x="658924" y="4153807"/>
                </a:cubicBezTo>
                <a:cubicBezTo>
                  <a:pt x="658924" y="3741536"/>
                  <a:pt x="533597" y="3358538"/>
                  <a:pt x="318958" y="3040832"/>
                </a:cubicBezTo>
                <a:lnTo>
                  <a:pt x="298525" y="3013507"/>
                </a:lnTo>
                <a:lnTo>
                  <a:pt x="412498" y="2958604"/>
                </a:lnTo>
                <a:close/>
                <a:moveTo>
                  <a:pt x="0" y="2677256"/>
                </a:moveTo>
                <a:lnTo>
                  <a:pt x="75884" y="2746225"/>
                </a:lnTo>
                <a:cubicBezTo>
                  <a:pt x="120914" y="2791253"/>
                  <a:pt x="163796" y="2838430"/>
                  <a:pt x="204363" y="2887587"/>
                </a:cubicBezTo>
                <a:lnTo>
                  <a:pt x="298525" y="3013507"/>
                </a:lnTo>
                <a:lnTo>
                  <a:pt x="163266" y="3078665"/>
                </a:lnTo>
                <a:cubicBezTo>
                  <a:pt x="107717" y="3108841"/>
                  <a:pt x="53284" y="3140809"/>
                  <a:pt x="43" y="3174492"/>
                </a:cubicBezTo>
                <a:lnTo>
                  <a:pt x="0" y="3174521"/>
                </a:lnTo>
                <a:close/>
                <a:moveTo>
                  <a:pt x="1163233" y="1277662"/>
                </a:moveTo>
                <a:lnTo>
                  <a:pt x="1194668" y="1363550"/>
                </a:lnTo>
                <a:cubicBezTo>
                  <a:pt x="1484519" y="2048832"/>
                  <a:pt x="2130684" y="2546712"/>
                  <a:pt x="2900912" y="2624931"/>
                </a:cubicBezTo>
                <a:lnTo>
                  <a:pt x="2952025" y="2627513"/>
                </a:lnTo>
                <a:lnTo>
                  <a:pt x="2945709" y="2690177"/>
                </a:lnTo>
                <a:cubicBezTo>
                  <a:pt x="2928718" y="2773207"/>
                  <a:pt x="2903661" y="2853299"/>
                  <a:pt x="2871389" y="2929597"/>
                </a:cubicBezTo>
                <a:lnTo>
                  <a:pt x="2809308" y="3043971"/>
                </a:lnTo>
                <a:lnTo>
                  <a:pt x="2632098" y="2958604"/>
                </a:lnTo>
                <a:cubicBezTo>
                  <a:pt x="2290990" y="2814328"/>
                  <a:pt x="1915962" y="2734546"/>
                  <a:pt x="1522298" y="2734546"/>
                </a:cubicBezTo>
                <a:cubicBezTo>
                  <a:pt x="1227052" y="2734546"/>
                  <a:pt x="942286" y="2779423"/>
                  <a:pt x="674452" y="2862728"/>
                </a:cubicBezTo>
                <a:lnTo>
                  <a:pt x="517461" y="2920188"/>
                </a:lnTo>
                <a:lnTo>
                  <a:pt x="478014" y="2812411"/>
                </a:lnTo>
                <a:cubicBezTo>
                  <a:pt x="440748" y="2692595"/>
                  <a:pt x="420671" y="2565203"/>
                  <a:pt x="420671" y="2433124"/>
                </a:cubicBezTo>
                <a:cubicBezTo>
                  <a:pt x="420671" y="1992858"/>
                  <a:pt x="643736" y="1604692"/>
                  <a:pt x="983015" y="1375479"/>
                </a:cubicBezTo>
                <a:close/>
                <a:moveTo>
                  <a:pt x="8119183" y="533384"/>
                </a:moveTo>
                <a:cubicBezTo>
                  <a:pt x="8223928" y="533384"/>
                  <a:pt x="8326195" y="543998"/>
                  <a:pt x="8424965" y="564210"/>
                </a:cubicBezTo>
                <a:lnTo>
                  <a:pt x="8520752" y="588839"/>
                </a:lnTo>
                <a:lnTo>
                  <a:pt x="8520752" y="3512462"/>
                </a:lnTo>
                <a:lnTo>
                  <a:pt x="8424965" y="3537092"/>
                </a:lnTo>
                <a:cubicBezTo>
                  <a:pt x="8326195" y="3557303"/>
                  <a:pt x="8223928" y="3567917"/>
                  <a:pt x="8119183" y="3567917"/>
                </a:cubicBezTo>
                <a:cubicBezTo>
                  <a:pt x="7962065" y="3567917"/>
                  <a:pt x="7810524" y="3544036"/>
                  <a:pt x="7667993" y="3499703"/>
                </a:cubicBezTo>
                <a:lnTo>
                  <a:pt x="7559416" y="3459965"/>
                </a:lnTo>
                <a:lnTo>
                  <a:pt x="7586567" y="3415273"/>
                </a:lnTo>
                <a:cubicBezTo>
                  <a:pt x="7750353" y="3113772"/>
                  <a:pt x="7843386" y="2768260"/>
                  <a:pt x="7843386" y="2401017"/>
                </a:cubicBezTo>
                <a:cubicBezTo>
                  <a:pt x="7843386" y="1813431"/>
                  <a:pt x="7605219" y="1281470"/>
                  <a:pt x="7220157" y="896406"/>
                </a:cubicBezTo>
                <a:lnTo>
                  <a:pt x="7180331" y="860211"/>
                </a:lnTo>
                <a:lnTo>
                  <a:pt x="7270864" y="792510"/>
                </a:lnTo>
                <a:cubicBezTo>
                  <a:pt x="7513022" y="628912"/>
                  <a:pt x="7804947" y="533384"/>
                  <a:pt x="8119183" y="533384"/>
                </a:cubicBezTo>
                <a:close/>
                <a:moveTo>
                  <a:pt x="5715545" y="273177"/>
                </a:moveTo>
                <a:cubicBezTo>
                  <a:pt x="6229683" y="273177"/>
                  <a:pt x="6701233" y="455523"/>
                  <a:pt x="7069050" y="759072"/>
                </a:cubicBezTo>
                <a:lnTo>
                  <a:pt x="7180331" y="860211"/>
                </a:lnTo>
                <a:lnTo>
                  <a:pt x="7154060" y="879854"/>
                </a:lnTo>
                <a:cubicBezTo>
                  <a:pt x="6816853" y="1158143"/>
                  <a:pt x="6601916" y="1579297"/>
                  <a:pt x="6601916" y="2050651"/>
                </a:cubicBezTo>
                <a:cubicBezTo>
                  <a:pt x="6601916" y="2679123"/>
                  <a:pt x="6984025" y="3218350"/>
                  <a:pt x="7528594" y="3448683"/>
                </a:cubicBezTo>
                <a:lnTo>
                  <a:pt x="7559416" y="3459965"/>
                </a:lnTo>
                <a:lnTo>
                  <a:pt x="7479984" y="3590713"/>
                </a:lnTo>
                <a:cubicBezTo>
                  <a:pt x="7097597" y="4156722"/>
                  <a:pt x="6450029" y="4528858"/>
                  <a:pt x="5715545" y="4528858"/>
                </a:cubicBezTo>
                <a:cubicBezTo>
                  <a:pt x="5577829" y="4528858"/>
                  <a:pt x="5443171" y="4515776"/>
                  <a:pt x="5312741" y="4490785"/>
                </a:cubicBezTo>
                <a:lnTo>
                  <a:pt x="5246410" y="4474826"/>
                </a:lnTo>
                <a:lnTo>
                  <a:pt x="5249233" y="4446810"/>
                </a:lnTo>
                <a:cubicBezTo>
                  <a:pt x="5249233" y="4193312"/>
                  <a:pt x="5043732" y="3987811"/>
                  <a:pt x="4790234" y="3987811"/>
                </a:cubicBezTo>
                <a:cubicBezTo>
                  <a:pt x="4695174" y="3987811"/>
                  <a:pt x="4606861" y="4016710"/>
                  <a:pt x="4533604" y="4066200"/>
                </a:cubicBezTo>
                <a:lnTo>
                  <a:pt x="4466175" y="4121836"/>
                </a:lnTo>
                <a:lnTo>
                  <a:pt x="4432208" y="4098443"/>
                </a:lnTo>
                <a:cubicBezTo>
                  <a:pt x="3973515" y="3751108"/>
                  <a:pt x="3659984" y="3222126"/>
                  <a:pt x="3598691" y="2618577"/>
                </a:cubicBezTo>
                <a:lnTo>
                  <a:pt x="3596601" y="2577183"/>
                </a:lnTo>
                <a:lnTo>
                  <a:pt x="3733263" y="2542043"/>
                </a:lnTo>
                <a:cubicBezTo>
                  <a:pt x="4581141" y="2278325"/>
                  <a:pt x="5196764" y="1487454"/>
                  <a:pt x="5196764" y="552795"/>
                </a:cubicBezTo>
                <a:lnTo>
                  <a:pt x="5186134" y="342268"/>
                </a:lnTo>
                <a:lnTo>
                  <a:pt x="5286712" y="316407"/>
                </a:lnTo>
                <a:cubicBezTo>
                  <a:pt x="5425229" y="288063"/>
                  <a:pt x="5568648" y="273177"/>
                  <a:pt x="5715545" y="273177"/>
                </a:cubicBezTo>
                <a:close/>
                <a:moveTo>
                  <a:pt x="1107503" y="0"/>
                </a:moveTo>
                <a:lnTo>
                  <a:pt x="5120982" y="0"/>
                </a:lnTo>
                <a:lnTo>
                  <a:pt x="5157010" y="145746"/>
                </a:lnTo>
                <a:cubicBezTo>
                  <a:pt x="5169629" y="209444"/>
                  <a:pt x="5179343" y="274188"/>
                  <a:pt x="5186010" y="339832"/>
                </a:cubicBezTo>
                <a:lnTo>
                  <a:pt x="5186134" y="342268"/>
                </a:lnTo>
                <a:lnTo>
                  <a:pt x="5082791" y="368840"/>
                </a:lnTo>
                <a:cubicBezTo>
                  <a:pt x="4216613" y="638249"/>
                  <a:pt x="3587705" y="1446189"/>
                  <a:pt x="3587705" y="2401017"/>
                </a:cubicBezTo>
                <a:lnTo>
                  <a:pt x="3596601" y="2577183"/>
                </a:lnTo>
                <a:lnTo>
                  <a:pt x="3533650" y="2593368"/>
                </a:lnTo>
                <a:cubicBezTo>
                  <a:pt x="3398058" y="2621115"/>
                  <a:pt x="3257668" y="2635685"/>
                  <a:pt x="3113874" y="2635685"/>
                </a:cubicBezTo>
                <a:lnTo>
                  <a:pt x="2952025" y="2627513"/>
                </a:lnTo>
                <a:lnTo>
                  <a:pt x="2971622" y="2433124"/>
                </a:lnTo>
                <a:cubicBezTo>
                  <a:pt x="2971622" y="1728698"/>
                  <a:pt x="2400572" y="1157648"/>
                  <a:pt x="1696146" y="1157648"/>
                </a:cubicBezTo>
                <a:cubicBezTo>
                  <a:pt x="1520041" y="1157648"/>
                  <a:pt x="1352271" y="1193339"/>
                  <a:pt x="1199674" y="1257881"/>
                </a:cubicBezTo>
                <a:lnTo>
                  <a:pt x="1163233" y="1277662"/>
                </a:lnTo>
                <a:lnTo>
                  <a:pt x="1124627" y="1172183"/>
                </a:lnTo>
                <a:cubicBezTo>
                  <a:pt x="1063768" y="976518"/>
                  <a:pt x="1030983" y="768485"/>
                  <a:pt x="1030983" y="552795"/>
                </a:cubicBezTo>
                <a:cubicBezTo>
                  <a:pt x="1030983" y="409001"/>
                  <a:pt x="1045554" y="268611"/>
                  <a:pt x="1073300" y="133020"/>
                </a:cubicBezTo>
                <a:close/>
              </a:path>
            </a:pathLst>
          </a:custGeom>
          <a:solidFill>
            <a:srgbClr val="003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v</a:t>
            </a:r>
          </a:p>
        </p:txBody>
      </p:sp>
      <p:sp>
        <p:nvSpPr>
          <p:cNvPr id="2" name="Title 1"/>
          <p:cNvSpPr>
            <a:spLocks noGrp="1"/>
          </p:cNvSpPr>
          <p:nvPr>
            <p:ph type="title" hasCustomPrompt="1"/>
          </p:nvPr>
        </p:nvSpPr>
        <p:spPr bwMode="gray">
          <a:xfrm>
            <a:off x="4905232" y="2708197"/>
            <a:ext cx="6172200" cy="1523494"/>
          </a:xfrm>
        </p:spPr>
        <p:txBody>
          <a:bodyPr wrap="square" lIns="0" tIns="0" rIns="0" bIns="0" anchor="b" anchorCtr="0">
            <a:spAutoFit/>
          </a:bodyPr>
          <a:lstStyle>
            <a:lvl1pPr>
              <a:defRPr sz="5500" b="1" cap="all" baseline="0">
                <a:ln w="6350">
                  <a:noFill/>
                </a:ln>
                <a:solidFill>
                  <a:schemeClr val="bg1"/>
                </a:solidFill>
              </a:defRPr>
            </a:lvl1pPr>
          </a:lstStyle>
          <a:p>
            <a:r>
              <a:rPr lang="en-US" dirty="0"/>
              <a:t>Presentation title goes here</a:t>
            </a:r>
          </a:p>
        </p:txBody>
      </p:sp>
      <p:cxnSp>
        <p:nvCxnSpPr>
          <p:cNvPr id="7" name="Straight Connector 6"/>
          <p:cNvCxnSpPr/>
          <p:nvPr userDrawn="1"/>
        </p:nvCxnSpPr>
        <p:spPr bwMode="gray">
          <a:xfrm>
            <a:off x="4905232" y="2286000"/>
            <a:ext cx="61722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0" hasCustomPrompt="1"/>
          </p:nvPr>
        </p:nvSpPr>
        <p:spPr bwMode="gray">
          <a:xfrm>
            <a:off x="4905232" y="4478719"/>
            <a:ext cx="6172200" cy="446276"/>
          </a:xfrm>
        </p:spPr>
        <p:txBody>
          <a:bodyPr lIns="0" tIns="0" rIns="0" bIns="0">
            <a:spAutoFit/>
          </a:bodyPr>
          <a:lstStyle>
            <a:lvl1pPr marL="0" indent="0">
              <a:spcBef>
                <a:spcPts val="0"/>
              </a:spcBef>
              <a:buNone/>
              <a:defRPr sz="290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Presentation subtitle goes here</a:t>
            </a:r>
          </a:p>
        </p:txBody>
      </p:sp>
      <p:sp>
        <p:nvSpPr>
          <p:cNvPr id="11" name="Text Placeholder 9"/>
          <p:cNvSpPr>
            <a:spLocks noGrp="1"/>
          </p:cNvSpPr>
          <p:nvPr>
            <p:ph type="body" sz="quarter" idx="11" hasCustomPrompt="1"/>
          </p:nvPr>
        </p:nvSpPr>
        <p:spPr bwMode="gray">
          <a:xfrm>
            <a:off x="4905232" y="1985799"/>
            <a:ext cx="6172200" cy="200055"/>
          </a:xfrm>
        </p:spPr>
        <p:txBody>
          <a:bodyPr lIns="0" tIns="0" rIns="0" bIns="0" anchor="b" anchorCtr="0">
            <a:spAutoFit/>
          </a:bodyPr>
          <a:lstStyle>
            <a:lvl1pPr marL="0" indent="0">
              <a:spcBef>
                <a:spcPts val="0"/>
              </a:spcBef>
              <a:buNone/>
              <a:defRPr sz="1300" b="1" baseline="0">
                <a:solidFill>
                  <a:schemeClr val="accent3"/>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[Insert Institution Name Here] followed by date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41056" y="1330432"/>
            <a:ext cx="2460778" cy="1281792"/>
          </a:xfrm>
          <a:prstGeom prst="rect">
            <a:avLst/>
          </a:prstGeom>
        </p:spPr>
      </p:pic>
      <p:sp>
        <p:nvSpPr>
          <p:cNvPr id="17" name="Freeform 16"/>
          <p:cNvSpPr/>
          <p:nvPr userDrawn="1"/>
        </p:nvSpPr>
        <p:spPr bwMode="gray">
          <a:xfrm flipH="1">
            <a:off x="348928" y="2676542"/>
            <a:ext cx="3322321" cy="4181459"/>
          </a:xfrm>
          <a:custGeom>
            <a:avLst/>
            <a:gdLst>
              <a:gd name="connsiteX0" fmla="*/ 0 w 3322321"/>
              <a:gd name="connsiteY0" fmla="*/ 2955784 h 4181459"/>
              <a:gd name="connsiteX1" fmla="*/ 0 w 3322321"/>
              <a:gd name="connsiteY1" fmla="*/ 4181459 h 4181459"/>
              <a:gd name="connsiteX2" fmla="*/ 1029674 w 3322321"/>
              <a:gd name="connsiteY2" fmla="*/ 4181459 h 4181459"/>
              <a:gd name="connsiteX3" fmla="*/ 1032508 w 3322321"/>
              <a:gd name="connsiteY3" fmla="*/ 4176316 h 4181459"/>
              <a:gd name="connsiteX4" fmla="*/ 1270935 w 3322321"/>
              <a:gd name="connsiteY4" fmla="*/ 3483773 h 4181459"/>
              <a:gd name="connsiteX5" fmla="*/ 1273805 w 3322321"/>
              <a:gd name="connsiteY5" fmla="*/ 3464967 h 4181459"/>
              <a:gd name="connsiteX6" fmla="*/ 1128168 w 3322321"/>
              <a:gd name="connsiteY6" fmla="*/ 3457612 h 4181459"/>
              <a:gd name="connsiteX7" fmla="*/ 121605 w 3322321"/>
              <a:gd name="connsiteY7" fmla="*/ 3057981 h 4181459"/>
              <a:gd name="connsiteX8" fmla="*/ 786 w 3322321"/>
              <a:gd name="connsiteY8" fmla="*/ 0 h 4181459"/>
              <a:gd name="connsiteX9" fmla="*/ 0 w 3322321"/>
              <a:gd name="connsiteY9" fmla="*/ 715 h 4181459"/>
              <a:gd name="connsiteX10" fmla="*/ 0 w 3322321"/>
              <a:gd name="connsiteY10" fmla="*/ 497980 h 4181459"/>
              <a:gd name="connsiteX11" fmla="*/ 156026 w 3322321"/>
              <a:gd name="connsiteY11" fmla="*/ 604067 h 4181459"/>
              <a:gd name="connsiteX12" fmla="*/ 1328862 w 3322321"/>
              <a:gd name="connsiteY12" fmla="*/ 2909164 h 4181459"/>
              <a:gd name="connsiteX13" fmla="*/ 1314141 w 3322321"/>
              <a:gd name="connsiteY13" fmla="*/ 3200679 h 4181459"/>
              <a:gd name="connsiteX14" fmla="*/ 1273805 w 3322321"/>
              <a:gd name="connsiteY14" fmla="*/ 3464967 h 4181459"/>
              <a:gd name="connsiteX15" fmla="*/ 1331698 w 3322321"/>
              <a:gd name="connsiteY15" fmla="*/ 3467889 h 4181459"/>
              <a:gd name="connsiteX16" fmla="*/ 3322321 w 3322321"/>
              <a:gd name="connsiteY16" fmla="*/ 1477266 h 4181459"/>
              <a:gd name="connsiteX17" fmla="*/ 3232826 w 3322321"/>
              <a:gd name="connsiteY17" fmla="*/ 885317 h 4181459"/>
              <a:gd name="connsiteX18" fmla="*/ 3203771 w 3322321"/>
              <a:gd name="connsiteY18" fmla="*/ 805931 h 4181459"/>
              <a:gd name="connsiteX19" fmla="*/ 3084415 w 3322321"/>
              <a:gd name="connsiteY19" fmla="*/ 895183 h 4181459"/>
              <a:gd name="connsiteX20" fmla="*/ 1915407 w 3322321"/>
              <a:gd name="connsiteY20" fmla="*/ 1252266 h 4181459"/>
              <a:gd name="connsiteX21" fmla="*/ 76920 w 3322321"/>
              <a:gd name="connsiteY21" fmla="*/ 158045 h 418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22321" h="4181459">
                <a:moveTo>
                  <a:pt x="0" y="2955784"/>
                </a:moveTo>
                <a:lnTo>
                  <a:pt x="0" y="4181459"/>
                </a:lnTo>
                <a:lnTo>
                  <a:pt x="1029674" y="4181459"/>
                </a:lnTo>
                <a:lnTo>
                  <a:pt x="1032508" y="4176316"/>
                </a:lnTo>
                <a:cubicBezTo>
                  <a:pt x="1140171" y="3959665"/>
                  <a:pt x="1221087" y="3727377"/>
                  <a:pt x="1270935" y="3483773"/>
                </a:cubicBezTo>
                <a:lnTo>
                  <a:pt x="1273805" y="3464967"/>
                </a:lnTo>
                <a:lnTo>
                  <a:pt x="1128168" y="3457612"/>
                </a:lnTo>
                <a:cubicBezTo>
                  <a:pt x="751749" y="3419384"/>
                  <a:pt x="406334" y="3276280"/>
                  <a:pt x="121605" y="3057981"/>
                </a:cubicBezTo>
                <a:close/>
                <a:moveTo>
                  <a:pt x="786" y="0"/>
                </a:moveTo>
                <a:lnTo>
                  <a:pt x="0" y="715"/>
                </a:lnTo>
                <a:lnTo>
                  <a:pt x="0" y="497980"/>
                </a:lnTo>
                <a:lnTo>
                  <a:pt x="156026" y="604067"/>
                </a:lnTo>
                <a:cubicBezTo>
                  <a:pt x="866922" y="1122553"/>
                  <a:pt x="1328862" y="1961913"/>
                  <a:pt x="1328862" y="2909164"/>
                </a:cubicBezTo>
                <a:cubicBezTo>
                  <a:pt x="1328862" y="3007580"/>
                  <a:pt x="1323875" y="3104831"/>
                  <a:pt x="1314141" y="3200679"/>
                </a:cubicBezTo>
                <a:lnTo>
                  <a:pt x="1273805" y="3464967"/>
                </a:lnTo>
                <a:lnTo>
                  <a:pt x="1331698" y="3467889"/>
                </a:lnTo>
                <a:cubicBezTo>
                  <a:pt x="2431089" y="3467889"/>
                  <a:pt x="3322321" y="2576657"/>
                  <a:pt x="3322321" y="1477266"/>
                </a:cubicBezTo>
                <a:cubicBezTo>
                  <a:pt x="3322321" y="1271130"/>
                  <a:pt x="3290989" y="1072313"/>
                  <a:pt x="3232826" y="885317"/>
                </a:cubicBezTo>
                <a:lnTo>
                  <a:pt x="3203771" y="805931"/>
                </a:lnTo>
                <a:lnTo>
                  <a:pt x="3084415" y="895183"/>
                </a:lnTo>
                <a:cubicBezTo>
                  <a:pt x="2750714" y="1120627"/>
                  <a:pt x="2348433" y="1252266"/>
                  <a:pt x="1915407" y="1252266"/>
                </a:cubicBezTo>
                <a:cubicBezTo>
                  <a:pt x="1121524" y="1252266"/>
                  <a:pt x="430981" y="809811"/>
                  <a:pt x="76920" y="158045"/>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9"/>
          <p:cNvSpPr>
            <a:spLocks noGrp="1"/>
          </p:cNvSpPr>
          <p:nvPr>
            <p:ph type="body" sz="quarter" idx="12" hasCustomPrompt="1"/>
          </p:nvPr>
        </p:nvSpPr>
        <p:spPr bwMode="gray">
          <a:xfrm>
            <a:off x="237806" y="5892641"/>
            <a:ext cx="2964027" cy="246221"/>
          </a:xfrm>
        </p:spPr>
        <p:txBody>
          <a:bodyPr wrap="square" lIns="0" tIns="0" rIns="0" bIns="0" anchor="b" anchorCtr="0">
            <a:spAutoFit/>
          </a:bodyPr>
          <a:lstStyle>
            <a:lvl1pPr marL="0" indent="0">
              <a:spcBef>
                <a:spcPts val="0"/>
              </a:spcBef>
              <a:buNone/>
              <a:defRPr sz="1600" b="1" baseline="0">
                <a:solidFill>
                  <a:schemeClr val="tx2"/>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[Presenter Name]</a:t>
            </a:r>
          </a:p>
        </p:txBody>
      </p:sp>
      <p:sp>
        <p:nvSpPr>
          <p:cNvPr id="19" name="Text Placeholder 9"/>
          <p:cNvSpPr>
            <a:spLocks noGrp="1"/>
          </p:cNvSpPr>
          <p:nvPr>
            <p:ph type="body" sz="quarter" idx="13" hasCustomPrompt="1"/>
          </p:nvPr>
        </p:nvSpPr>
        <p:spPr bwMode="gray">
          <a:xfrm>
            <a:off x="237806" y="6195561"/>
            <a:ext cx="2964027" cy="215444"/>
          </a:xfrm>
        </p:spPr>
        <p:txBody>
          <a:bodyPr wrap="square" lIns="0" tIns="0" rIns="0" bIns="0" anchor="b" anchorCtr="0">
            <a:spAutoFit/>
          </a:bodyPr>
          <a:lstStyle>
            <a:lvl1pPr marL="0" indent="0">
              <a:spcBef>
                <a:spcPts val="0"/>
              </a:spcBef>
              <a:buNone/>
              <a:defRPr sz="1400" b="0" baseline="0">
                <a:solidFill>
                  <a:schemeClr val="tx2"/>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[Presenter Email]</a:t>
            </a:r>
          </a:p>
        </p:txBody>
      </p:sp>
      <p:sp>
        <p:nvSpPr>
          <p:cNvPr id="20" name="Text Placeholder 9"/>
          <p:cNvSpPr>
            <a:spLocks noGrp="1"/>
          </p:cNvSpPr>
          <p:nvPr>
            <p:ph type="body" sz="quarter" idx="14" hasCustomPrompt="1"/>
          </p:nvPr>
        </p:nvSpPr>
        <p:spPr bwMode="gray">
          <a:xfrm>
            <a:off x="237806" y="6436067"/>
            <a:ext cx="2964027" cy="215444"/>
          </a:xfrm>
        </p:spPr>
        <p:txBody>
          <a:bodyPr wrap="square" lIns="0" tIns="0" rIns="0" bIns="0" anchor="b" anchorCtr="0">
            <a:spAutoFit/>
          </a:bodyPr>
          <a:lstStyle>
            <a:lvl1pPr marL="0" indent="0">
              <a:spcBef>
                <a:spcPts val="0"/>
              </a:spcBef>
              <a:buNone/>
              <a:defRPr sz="1400" b="0" baseline="0">
                <a:solidFill>
                  <a:schemeClr val="tx2"/>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[@Presenter Social]</a:t>
            </a:r>
          </a:p>
        </p:txBody>
      </p:sp>
      <p:sp>
        <p:nvSpPr>
          <p:cNvPr id="13" name="TextBox 12">
            <a:extLst>
              <a:ext uri="{FF2B5EF4-FFF2-40B4-BE49-F238E27FC236}">
                <a16:creationId xmlns:a16="http://schemas.microsoft.com/office/drawing/2014/main" id="{882C95C8-CDB8-4842-86DB-87E5436192B8}"/>
              </a:ext>
            </a:extLst>
          </p:cNvPr>
          <p:cNvSpPr txBox="1"/>
          <p:nvPr userDrawn="1"/>
        </p:nvSpPr>
        <p:spPr bwMode="gray">
          <a:xfrm>
            <a:off x="10020145" y="116744"/>
            <a:ext cx="1657505" cy="123111"/>
          </a:xfrm>
          <a:prstGeom prst="rect">
            <a:avLst/>
          </a:prstGeom>
          <a:noFill/>
        </p:spPr>
        <p:txBody>
          <a:bodyPr wrap="none" lIns="0" tIns="0" rIns="0" bIns="0" rtlCol="0">
            <a:spAutoFit/>
          </a:bodyPr>
          <a:lstStyle/>
          <a:p>
            <a:r>
              <a:rPr lang="en-US" sz="800" b="0" dirty="0">
                <a:solidFill>
                  <a:schemeClr val="accent1"/>
                </a:solidFill>
                <a:latin typeface="+mn-lt"/>
              </a:rPr>
              <a:t>CONFIDENTIAL AND PROPRIETARY</a:t>
            </a:r>
          </a:p>
        </p:txBody>
      </p:sp>
    </p:spTree>
    <p:extLst>
      <p:ext uri="{BB962C8B-B14F-4D97-AF65-F5344CB8AC3E}">
        <p14:creationId xmlns:p14="http://schemas.microsoft.com/office/powerpoint/2010/main" val="367285741"/>
      </p:ext>
    </p:extLst>
  </p:cSld>
  <p:clrMapOvr>
    <a:masterClrMapping/>
  </p:clrMapOvr>
  <p:extLst mod="1">
    <p:ext uri="{DCECCB84-F9BA-43D5-87BE-67443E8EF086}">
      <p15:sldGuideLst xmlns:p15="http://schemas.microsoft.com/office/powerpoint/2012/main">
        <p15:guide id="1" orient="horz" pos="2670" userDrawn="1">
          <p15:clr>
            <a:srgbClr val="FBAE40"/>
          </p15:clr>
        </p15:guide>
        <p15:guide id="2" orient="horz" pos="2820" userDrawn="1">
          <p15:clr>
            <a:srgbClr val="FBAE40"/>
          </p15:clr>
        </p15:guide>
        <p15:guide id="3" pos="30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userDrawn="1"/>
        </p:nvSpPr>
        <p:spPr bwMode="gray">
          <a:xfrm>
            <a:off x="-2818" y="447675"/>
            <a:ext cx="3079393" cy="5429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bwMode="gray">
          <a:xfrm>
            <a:off x="11961019" y="0"/>
            <a:ext cx="2309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bwMode="gray">
          <a:xfrm>
            <a:off x="569510" y="886765"/>
            <a:ext cx="2286000" cy="2215991"/>
          </a:xfrm>
        </p:spPr>
        <p:txBody>
          <a:bodyPr anchor="t" anchorCtr="0">
            <a:spAutoFit/>
          </a:bodyPr>
          <a:lstStyle/>
          <a:p>
            <a:r>
              <a:rPr lang="en-US" dirty="0"/>
              <a:t>Slide Title Goes Here. Century Gothic 32pt Bold.</a:t>
            </a:r>
          </a:p>
        </p:txBody>
      </p:sp>
      <p:sp>
        <p:nvSpPr>
          <p:cNvPr id="4" name="Footer Placeholder 3"/>
          <p:cNvSpPr>
            <a:spLocks noGrp="1"/>
          </p:cNvSpPr>
          <p:nvPr>
            <p:ph type="ftr" sz="quarter" idx="11"/>
          </p:nvPr>
        </p:nvSpPr>
        <p:spPr bwMode="gray">
          <a:xfrm>
            <a:off x="2314921" y="78988"/>
            <a:ext cx="4778552" cy="123111"/>
          </a:xfrm>
          <a:prstGeom prst="rect">
            <a:avLst/>
          </a:prstGeom>
        </p:spPr>
        <p:txBody>
          <a:bodyPr wrap="none" lIns="0" tIns="0" rIns="0" bIns="0">
            <a:spAutoFit/>
          </a:bodyPr>
          <a:lstStyle>
            <a:lvl1pPr>
              <a:defRPr sz="800">
                <a:solidFill>
                  <a:schemeClr val="accent1"/>
                </a:solidFill>
              </a:defRPr>
            </a:lvl1pPr>
          </a:lstStyle>
          <a:p>
            <a:r>
              <a:rPr lang="en-US" dirty="0"/>
              <a:t>Confidential property of Gist. Do not distribute or reproduce without express permission from Gist.</a:t>
            </a:r>
          </a:p>
        </p:txBody>
      </p:sp>
      <p:sp>
        <p:nvSpPr>
          <p:cNvPr id="6" name="Rectangle 5"/>
          <p:cNvSpPr/>
          <p:nvPr userDrawn="1"/>
        </p:nvSpPr>
        <p:spPr bwMode="gray">
          <a:xfrm>
            <a:off x="0" y="532606"/>
            <a:ext cx="469106" cy="234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bwMode="gray">
          <a:xfrm>
            <a:off x="107155" y="557351"/>
            <a:ext cx="308373" cy="184666"/>
          </a:xfrm>
          <a:prstGeom prst="rect">
            <a:avLst/>
          </a:prstGeom>
          <a:noFill/>
        </p:spPr>
        <p:txBody>
          <a:bodyPr wrap="square" lIns="0" tIns="0" rIns="0" bIns="0" rtlCol="0">
            <a:spAutoFit/>
          </a:bodyPr>
          <a:lstStyle/>
          <a:p>
            <a:pPr algn="r"/>
            <a:fld id="{B900C08B-47B5-4CED-B519-D9C9B99DD038}" type="slidenum">
              <a:rPr lang="en-US" sz="1200" b="1" smtClean="0">
                <a:solidFill>
                  <a:schemeClr val="bg1"/>
                </a:solidFill>
              </a:rPr>
              <a:pPr algn="r"/>
              <a:t>‹#›</a:t>
            </a:fld>
            <a:endParaRPr lang="en-US" sz="1200" b="1" dirty="0">
              <a:solidFill>
                <a:schemeClr val="bg1"/>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516733" y="6038671"/>
            <a:ext cx="1079218" cy="562153"/>
          </a:xfrm>
          <a:prstGeom prst="rect">
            <a:avLst/>
          </a:prstGeom>
        </p:spPr>
      </p:pic>
      <p:sp>
        <p:nvSpPr>
          <p:cNvPr id="10" name="TextBox 9">
            <a:extLst>
              <a:ext uri="{FF2B5EF4-FFF2-40B4-BE49-F238E27FC236}">
                <a16:creationId xmlns:a16="http://schemas.microsoft.com/office/drawing/2014/main" id="{2E11333D-D431-1643-97EA-DCA66CB60D78}"/>
              </a:ext>
            </a:extLst>
          </p:cNvPr>
          <p:cNvSpPr txBox="1"/>
          <p:nvPr userDrawn="1"/>
        </p:nvSpPr>
        <p:spPr bwMode="gray">
          <a:xfrm>
            <a:off x="10020145" y="116744"/>
            <a:ext cx="1657505" cy="123111"/>
          </a:xfrm>
          <a:prstGeom prst="rect">
            <a:avLst/>
          </a:prstGeom>
          <a:noFill/>
        </p:spPr>
        <p:txBody>
          <a:bodyPr wrap="none" lIns="0" tIns="0" rIns="0" bIns="0" rtlCol="0">
            <a:spAutoFit/>
          </a:bodyPr>
          <a:lstStyle/>
          <a:p>
            <a:r>
              <a:rPr lang="en-US" sz="800" b="0" dirty="0">
                <a:solidFill>
                  <a:schemeClr val="accent1"/>
                </a:solidFill>
                <a:latin typeface="+mn-lt"/>
              </a:rPr>
              <a:t>CONFIDENTIAL AND PROPRIETARY</a:t>
            </a:r>
          </a:p>
        </p:txBody>
      </p:sp>
    </p:spTree>
    <p:extLst>
      <p:ext uri="{BB962C8B-B14F-4D97-AF65-F5344CB8AC3E}">
        <p14:creationId xmlns:p14="http://schemas.microsoft.com/office/powerpoint/2010/main" val="1008793825"/>
      </p:ext>
    </p:extLst>
  </p:cSld>
  <p:clrMapOvr>
    <a:masterClrMapping/>
  </p:clrMapOvr>
  <p:extLst mod="1">
    <p:ext uri="{DCECCB84-F9BA-43D5-87BE-67443E8EF086}">
      <p15:sldGuideLst xmlns:p15="http://schemas.microsoft.com/office/powerpoint/2012/main">
        <p15:guide id="1" orient="horz" pos="4074" userDrawn="1">
          <p15:clr>
            <a:srgbClr val="FBAE40"/>
          </p15:clr>
        </p15:guide>
        <p15:guide id="2" pos="2112" userDrawn="1">
          <p15:clr>
            <a:srgbClr val="FBAE40"/>
          </p15:clr>
        </p15:guide>
        <p15:guide id="3" pos="1800" userDrawn="1">
          <p15:clr>
            <a:srgbClr val="FBAE40"/>
          </p15:clr>
        </p15:guide>
        <p15:guide id="4" orient="horz" pos="1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bwMode="gray">
          <a:xfrm>
            <a:off x="0" y="532606"/>
            <a:ext cx="469106" cy="234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userDrawn="1"/>
        </p:nvSpPr>
        <p:spPr bwMode="gray">
          <a:xfrm>
            <a:off x="107155" y="557351"/>
            <a:ext cx="308373" cy="184666"/>
          </a:xfrm>
          <a:prstGeom prst="rect">
            <a:avLst/>
          </a:prstGeom>
          <a:noFill/>
        </p:spPr>
        <p:txBody>
          <a:bodyPr wrap="square" lIns="0" tIns="0" rIns="0" bIns="0" rtlCol="0">
            <a:spAutoFit/>
          </a:bodyPr>
          <a:lstStyle/>
          <a:p>
            <a:pPr algn="r"/>
            <a:fld id="{B900C08B-47B5-4CED-B519-D9C9B99DD038}" type="slidenum">
              <a:rPr lang="en-US" sz="1200" b="1" smtClean="0">
                <a:solidFill>
                  <a:schemeClr val="bg1"/>
                </a:solidFill>
              </a:rPr>
              <a:pPr algn="r"/>
              <a:t>‹#›</a:t>
            </a:fld>
            <a:endParaRPr lang="en-US" sz="1200" b="1" dirty="0">
              <a:solidFill>
                <a:schemeClr val="bg1"/>
              </a:solidFill>
            </a:endParaRPr>
          </a:p>
        </p:txBody>
      </p:sp>
      <p:sp>
        <p:nvSpPr>
          <p:cNvPr id="4" name="Footer Placeholder 3"/>
          <p:cNvSpPr>
            <a:spLocks noGrp="1"/>
          </p:cNvSpPr>
          <p:nvPr>
            <p:ph type="ftr" sz="quarter" idx="11"/>
          </p:nvPr>
        </p:nvSpPr>
        <p:spPr bwMode="gray">
          <a:xfrm>
            <a:off x="2314921" y="78988"/>
            <a:ext cx="4778552" cy="123111"/>
          </a:xfrm>
          <a:prstGeom prst="rect">
            <a:avLst/>
          </a:prstGeom>
        </p:spPr>
        <p:txBody>
          <a:bodyPr wrap="none" lIns="0" tIns="0" rIns="0" bIns="0">
            <a:spAutoFit/>
          </a:bodyPr>
          <a:lstStyle>
            <a:lvl1pPr>
              <a:defRPr sz="800">
                <a:solidFill>
                  <a:schemeClr val="accent1"/>
                </a:solidFill>
              </a:defRPr>
            </a:lvl1pPr>
          </a:lstStyle>
          <a:p>
            <a:r>
              <a:rPr lang="en-US" dirty="0"/>
              <a:t>Confidential property of Gist. Do not distribute or reproduce without express permission from Gist.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516733" y="6038671"/>
            <a:ext cx="1079218" cy="562153"/>
          </a:xfrm>
          <a:prstGeom prst="rect">
            <a:avLst/>
          </a:prstGeom>
        </p:spPr>
      </p:pic>
      <p:sp>
        <p:nvSpPr>
          <p:cNvPr id="8" name="TextBox 7">
            <a:extLst>
              <a:ext uri="{FF2B5EF4-FFF2-40B4-BE49-F238E27FC236}">
                <a16:creationId xmlns:a16="http://schemas.microsoft.com/office/drawing/2014/main" id="{BE000D52-353D-FA4C-AB14-B0DC299AD4C9}"/>
              </a:ext>
            </a:extLst>
          </p:cNvPr>
          <p:cNvSpPr txBox="1"/>
          <p:nvPr userDrawn="1"/>
        </p:nvSpPr>
        <p:spPr bwMode="gray">
          <a:xfrm>
            <a:off x="10020145" y="116744"/>
            <a:ext cx="1657505" cy="123111"/>
          </a:xfrm>
          <a:prstGeom prst="rect">
            <a:avLst/>
          </a:prstGeom>
          <a:noFill/>
        </p:spPr>
        <p:txBody>
          <a:bodyPr wrap="none" lIns="0" tIns="0" rIns="0" bIns="0" rtlCol="0">
            <a:spAutoFit/>
          </a:bodyPr>
          <a:lstStyle/>
          <a:p>
            <a:r>
              <a:rPr lang="en-US" sz="800" b="0" dirty="0">
                <a:solidFill>
                  <a:schemeClr val="accent1"/>
                </a:solidFill>
                <a:latin typeface="+mn-lt"/>
              </a:rPr>
              <a:t>CONFIDENTIAL AND PROPRIETARY</a:t>
            </a:r>
          </a:p>
        </p:txBody>
      </p:sp>
    </p:spTree>
    <p:extLst>
      <p:ext uri="{BB962C8B-B14F-4D97-AF65-F5344CB8AC3E}">
        <p14:creationId xmlns:p14="http://schemas.microsoft.com/office/powerpoint/2010/main" val="4222877977"/>
      </p:ext>
    </p:extLst>
  </p:cSld>
  <p:clrMapOvr>
    <a:masterClrMapping/>
  </p:clrMapOvr>
  <p:extLst mod="1">
    <p:ext uri="{DCECCB84-F9BA-43D5-87BE-67443E8EF086}">
      <p15:sldGuideLst xmlns:p15="http://schemas.microsoft.com/office/powerpoint/2012/main">
        <p15:guide id="1" orient="horz" pos="144" userDrawn="1">
          <p15:clr>
            <a:srgbClr val="FBAE40"/>
          </p15:clr>
        </p15:guide>
        <p15:guide id="2" orient="horz" pos="407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846331" y="2749657"/>
            <a:ext cx="2858513" cy="1488968"/>
          </a:xfrm>
          <a:prstGeom prst="rect">
            <a:avLst/>
          </a:prstGeom>
          <a:noFill/>
          <a:ln>
            <a:noFill/>
          </a:ln>
        </p:spPr>
      </p:pic>
      <p:cxnSp>
        <p:nvCxnSpPr>
          <p:cNvPr id="5" name="Straight Connector 4"/>
          <p:cNvCxnSpPr/>
          <p:nvPr userDrawn="1"/>
        </p:nvCxnSpPr>
        <p:spPr bwMode="gray">
          <a:xfrm>
            <a:off x="1184868" y="5764530"/>
            <a:ext cx="9822265" cy="0"/>
          </a:xfrm>
          <a:prstGeom prst="line">
            <a:avLst/>
          </a:prstGeom>
          <a:ln w="2540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bwMode="gray">
          <a:xfrm>
            <a:off x="1184869" y="5906028"/>
            <a:ext cx="9822264" cy="215444"/>
          </a:xfrm>
          <a:prstGeom prst="rect">
            <a:avLst/>
          </a:prstGeom>
          <a:noFill/>
        </p:spPr>
        <p:txBody>
          <a:bodyPr wrap="square" lIns="0" tIns="0" rIns="0" bIns="0" rtlCol="0">
            <a:spAutoFit/>
          </a:bodyPr>
          <a:lstStyle/>
          <a:p>
            <a:pPr algn="ctr"/>
            <a:r>
              <a:rPr lang="en-US" sz="1400" b="0" dirty="0">
                <a:solidFill>
                  <a:schemeClr val="tx1"/>
                </a:solidFill>
              </a:rPr>
              <a:t>2201 Wisconsin Ave., NW, Washington, DC 20007 </a:t>
            </a:r>
            <a:r>
              <a:rPr lang="en-US" sz="1400" b="0" baseline="0" dirty="0">
                <a:solidFill>
                  <a:schemeClr val="tx1"/>
                </a:solidFill>
              </a:rPr>
              <a:t>| (888) 474-4478</a:t>
            </a:r>
            <a:endParaRPr lang="en-US" sz="1400" b="0" dirty="0">
              <a:solidFill>
                <a:schemeClr val="tx1"/>
              </a:solidFill>
            </a:endParaRPr>
          </a:p>
        </p:txBody>
      </p:sp>
      <p:sp>
        <p:nvSpPr>
          <p:cNvPr id="8" name="TextBox 7"/>
          <p:cNvSpPr txBox="1"/>
          <p:nvPr userDrawn="1"/>
        </p:nvSpPr>
        <p:spPr bwMode="gray">
          <a:xfrm>
            <a:off x="3022003" y="6154326"/>
            <a:ext cx="6147995" cy="230832"/>
          </a:xfrm>
          <a:prstGeom prst="rect">
            <a:avLst/>
          </a:prstGeom>
          <a:noFill/>
        </p:spPr>
        <p:txBody>
          <a:bodyPr wrap="square" lIns="0" tIns="0" rIns="0" bIns="0" rtlCol="0">
            <a:spAutoFit/>
          </a:bodyPr>
          <a:lstStyle/>
          <a:p>
            <a:pPr algn="ctr"/>
            <a:r>
              <a:rPr lang="en-US" sz="1450" b="1" dirty="0">
                <a:solidFill>
                  <a:schemeClr val="tx1"/>
                </a:solidFill>
              </a:rPr>
              <a:t>GistHealthcare.com</a:t>
            </a:r>
          </a:p>
        </p:txBody>
      </p:sp>
    </p:spTree>
    <p:extLst>
      <p:ext uri="{BB962C8B-B14F-4D97-AF65-F5344CB8AC3E}">
        <p14:creationId xmlns:p14="http://schemas.microsoft.com/office/powerpoint/2010/main" val="423411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ilerplate">
    <p:spTree>
      <p:nvGrpSpPr>
        <p:cNvPr id="1" name=""/>
        <p:cNvGrpSpPr/>
        <p:nvPr/>
      </p:nvGrpSpPr>
      <p:grpSpPr>
        <a:xfrm>
          <a:off x="0" y="0"/>
          <a:ext cx="0" cy="0"/>
          <a:chOff x="0" y="0"/>
          <a:chExt cx="0" cy="0"/>
        </a:xfrm>
      </p:grpSpPr>
      <p:sp>
        <p:nvSpPr>
          <p:cNvPr id="3" name="TextBox 2"/>
          <p:cNvSpPr txBox="1"/>
          <p:nvPr userDrawn="1"/>
        </p:nvSpPr>
        <p:spPr bwMode="gray">
          <a:xfrm>
            <a:off x="7629526" y="1865982"/>
            <a:ext cx="3386817" cy="4163343"/>
          </a:xfrm>
          <a:prstGeom prst="rect">
            <a:avLst/>
          </a:prstGeom>
          <a:noFill/>
        </p:spPr>
        <p:txBody>
          <a:bodyPr wrap="square" lIns="0" tIns="0" rIns="0" bIns="0" rtlCol="0">
            <a:noAutofit/>
          </a:bodyPr>
          <a:lstStyle/>
          <a:p>
            <a:pPr>
              <a:spcBef>
                <a:spcPts val="300"/>
              </a:spcBef>
            </a:pPr>
            <a:r>
              <a:rPr lang="en-US" sz="750" dirty="0">
                <a:solidFill>
                  <a:schemeClr val="accent1"/>
                </a:solidFill>
              </a:rPr>
              <a:t>Gist has prepared this Presentation for the exclusive use of its clients. Each client acknowledges and agrees that this Presentation and the information contained herein (collectively, the “</a:t>
            </a:r>
            <a:r>
              <a:rPr lang="en-US" sz="750" b="1" dirty="0">
                <a:solidFill>
                  <a:schemeClr val="accent1"/>
                </a:solidFill>
              </a:rPr>
              <a:t>Presentation</a:t>
            </a:r>
            <a:r>
              <a:rPr lang="en-US" sz="750" dirty="0">
                <a:solidFill>
                  <a:schemeClr val="accent1"/>
                </a:solidFill>
              </a:rPr>
              <a:t>”) are confidential and proprietary to Gist. By accepting delivery of this Presentation, each client agrees to abide by the terms as stated herein, including the following: </a:t>
            </a:r>
          </a:p>
          <a:p>
            <a:pPr marL="114300" indent="-114300">
              <a:spcBef>
                <a:spcPts val="300"/>
              </a:spcBef>
              <a:buFont typeface="+mj-lt"/>
              <a:buAutoNum type="arabicPeriod"/>
            </a:pPr>
            <a:r>
              <a:rPr lang="en-US" sz="750" dirty="0">
                <a:solidFill>
                  <a:schemeClr val="accent1"/>
                </a:solidFill>
              </a:rPr>
              <a:t>Gist owns all right, title, and interest in and to this Presentation. Except as stated herein, no right, license, permission, or interest of any kind in this Presentation is intended to be given, transferred to, or acquired by a client. Each client is authorized to use this Presentation only to the extent expressly authorized herein. </a:t>
            </a:r>
          </a:p>
          <a:p>
            <a:pPr marL="114300" indent="-114300">
              <a:spcBef>
                <a:spcPts val="300"/>
              </a:spcBef>
              <a:buFont typeface="+mj-lt"/>
              <a:buAutoNum type="arabicPeriod"/>
            </a:pPr>
            <a:r>
              <a:rPr lang="en-US" sz="750" dirty="0">
                <a:solidFill>
                  <a:schemeClr val="accent1"/>
                </a:solidFill>
              </a:rPr>
              <a:t>Each client shall not sell, license, republish this Presentation, in part or in whole. Presentation may not be published online without the written permission of Gist. Each client shall not disseminate or permit the use of, and shall take reasonable precautions to prevent such dissemination or use of, this Presentation by (a) any of its employees and agents (except as stated below), or (b) any third party. </a:t>
            </a:r>
          </a:p>
          <a:p>
            <a:pPr marL="114300" indent="-114300">
              <a:spcBef>
                <a:spcPts val="300"/>
              </a:spcBef>
              <a:buFont typeface="+mj-lt"/>
              <a:buAutoNum type="arabicPeriod"/>
            </a:pPr>
            <a:r>
              <a:rPr lang="en-US" sz="750" dirty="0">
                <a:solidFill>
                  <a:schemeClr val="accent1"/>
                </a:solidFill>
              </a:rPr>
              <a:t>Each client may make this Presentation available solely to those of its employees and agents who (a) are registered for the client engagement or program of which this Presentation is a part, (b) require access to this Presentation in order to learn from the information described herein, and (c) agree not to disclose this Presentation to other employees or agents or any third party. Each client shall use, and shall ensure that its employees and agents use, this Presentation for its internal use only. Each client may make a limited number of electronic or printed copies, solely as adequate for use by its employees and agents in accordance with the terms herein. </a:t>
            </a:r>
          </a:p>
          <a:p>
            <a:pPr marL="114300" indent="-114300">
              <a:spcBef>
                <a:spcPts val="300"/>
              </a:spcBef>
              <a:buFont typeface="+mj-lt"/>
              <a:buAutoNum type="arabicPeriod"/>
            </a:pPr>
            <a:r>
              <a:rPr lang="en-US" sz="750" dirty="0">
                <a:solidFill>
                  <a:schemeClr val="accent1"/>
                </a:solidFill>
              </a:rPr>
              <a:t>Each client shall not remove from this Presentation any confidential markings, copyright notices, and/or other similar indicia herein. </a:t>
            </a:r>
          </a:p>
          <a:p>
            <a:pPr marL="114300" indent="-114300">
              <a:spcBef>
                <a:spcPts val="300"/>
              </a:spcBef>
              <a:buFont typeface="+mj-lt"/>
              <a:buAutoNum type="arabicPeriod"/>
            </a:pPr>
            <a:r>
              <a:rPr lang="en-US" sz="750" dirty="0">
                <a:solidFill>
                  <a:schemeClr val="accent1"/>
                </a:solidFill>
              </a:rPr>
              <a:t>Each client is responsible for any breach of its obligations as stated herein by any of its employees or agents. </a:t>
            </a:r>
          </a:p>
          <a:p>
            <a:pPr marL="114300" indent="-114300">
              <a:spcBef>
                <a:spcPts val="300"/>
              </a:spcBef>
              <a:buFont typeface="+mj-lt"/>
              <a:buAutoNum type="arabicPeriod"/>
            </a:pPr>
            <a:r>
              <a:rPr lang="en-US" sz="750" dirty="0">
                <a:solidFill>
                  <a:schemeClr val="accent1"/>
                </a:solidFill>
              </a:rPr>
              <a:t>If a client is unwilling to abide by any of the foregoing obligations, then such client shall promptly return this Presentation and all copies thereof to Gist.</a:t>
            </a:r>
          </a:p>
        </p:txBody>
      </p:sp>
      <p:sp>
        <p:nvSpPr>
          <p:cNvPr id="5" name="TextBox 4"/>
          <p:cNvSpPr txBox="1"/>
          <p:nvPr userDrawn="1"/>
        </p:nvSpPr>
        <p:spPr bwMode="gray">
          <a:xfrm>
            <a:off x="4448177" y="1865982"/>
            <a:ext cx="2951863" cy="4078039"/>
          </a:xfrm>
          <a:prstGeom prst="rect">
            <a:avLst/>
          </a:prstGeom>
          <a:noFill/>
        </p:spPr>
        <p:txBody>
          <a:bodyPr wrap="square" lIns="0" tIns="0" rIns="0" bIns="0" rtlCol="0">
            <a:noAutofit/>
          </a:bodyPr>
          <a:lstStyle/>
          <a:p>
            <a:pPr>
              <a:spcBef>
                <a:spcPts val="200"/>
              </a:spcBef>
            </a:pPr>
            <a:r>
              <a:rPr lang="en-US" sz="750" dirty="0">
                <a:solidFill>
                  <a:schemeClr val="accent1"/>
                </a:solidFill>
              </a:rPr>
              <a:t>Gist Healthcare LLC (hereinafter, “</a:t>
            </a:r>
            <a:r>
              <a:rPr lang="en-US" sz="750" b="1" dirty="0">
                <a:solidFill>
                  <a:schemeClr val="accent1"/>
                </a:solidFill>
              </a:rPr>
              <a:t>Gist</a:t>
            </a:r>
            <a:r>
              <a:rPr lang="en-US" sz="750" dirty="0">
                <a:solidFill>
                  <a:schemeClr val="accent1"/>
                </a:solidFill>
              </a:rPr>
              <a:t>”) has made efforts to verify the accuracy of the information it provides to clients. This Presentation relies on data obtained from many sources; however, Gist cannot guarantee the accuracy of the information provided or any analysis based thereon. In addition, Gist is not in the business of giving legal, medical, accounting, or other professional advice, and this material should not be construed as professional advice. In particular, clients should not rely on any legal commentary in this Presentation as a basis for action, or assume that any advice described herein would be permitted by applicable law or appropriate for a given client’s situation. Clients are advised to consult with appropriate professionals concerning legal, medical, tax, or accounting issues, before implementing any ideas or analysis presented.</a:t>
            </a:r>
          </a:p>
          <a:p>
            <a:pPr>
              <a:spcBef>
                <a:spcPts val="600"/>
              </a:spcBef>
            </a:pPr>
            <a:r>
              <a:rPr lang="en-US" sz="750" dirty="0">
                <a:solidFill>
                  <a:schemeClr val="accent1"/>
                </a:solidFill>
              </a:rPr>
              <a:t>Neither Gist Healthcare LLC nor its officers, employees, and agents shall be liable for any claims, liabilities, or expenses relating to (a) any errors or omissions in this Presentation, whether caused by Gist or any of its employees or agents, or sources or other third parties, (b) any recommendation or ranking by Gist, or (c) failure of client and its employees and agents to abide by the terms set forth herein. </a:t>
            </a:r>
          </a:p>
          <a:p>
            <a:pPr>
              <a:spcBef>
                <a:spcPts val="600"/>
              </a:spcBef>
            </a:pPr>
            <a:r>
              <a:rPr lang="en-US" sz="750" dirty="0">
                <a:solidFill>
                  <a:schemeClr val="accent1"/>
                </a:solidFill>
              </a:rPr>
              <a:t>Gist Healthcare and logo are service marks of Gist Healthcare LLC. Clients are not permitted to use these service marks, or any other trademark, product name, service name, trade name, or logo of Gist without prior written consent of Gist. All other trademarks, product names, service names, trade names, and logos used within these pages are the property of their respective holders. Use of other company trademarks, product names, service names, trade names, and logos or images of the same does not necessarily constitute (a) an endorsement by Gist, or (b) an endorsement of the company or its products or services by Gist. Gist is not affiliated with any such company.</a:t>
            </a:r>
          </a:p>
        </p:txBody>
      </p:sp>
      <p:cxnSp>
        <p:nvCxnSpPr>
          <p:cNvPr id="7" name="Straight Connector 6"/>
          <p:cNvCxnSpPr/>
          <p:nvPr userDrawn="1"/>
        </p:nvCxnSpPr>
        <p:spPr bwMode="gray">
          <a:xfrm>
            <a:off x="4448177" y="1708162"/>
            <a:ext cx="664844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bwMode="gray">
          <a:xfrm>
            <a:off x="4448177" y="1436960"/>
            <a:ext cx="1207657" cy="215444"/>
          </a:xfrm>
          <a:prstGeom prst="rect">
            <a:avLst/>
          </a:prstGeom>
          <a:noFill/>
        </p:spPr>
        <p:txBody>
          <a:bodyPr wrap="square" lIns="0" tIns="0" rIns="0" bIns="0" rtlCol="0">
            <a:spAutoFit/>
          </a:bodyPr>
          <a:lstStyle/>
          <a:p>
            <a:r>
              <a:rPr lang="en-US" sz="1400" b="1" dirty="0">
                <a:solidFill>
                  <a:schemeClr val="tx2"/>
                </a:solidFill>
              </a:rPr>
              <a:t>Legal Caveat</a:t>
            </a:r>
          </a:p>
        </p:txBody>
      </p:sp>
      <p:cxnSp>
        <p:nvCxnSpPr>
          <p:cNvPr id="10" name="Straight Connector 9"/>
          <p:cNvCxnSpPr/>
          <p:nvPr userDrawn="1"/>
        </p:nvCxnSpPr>
        <p:spPr bwMode="gray">
          <a:xfrm>
            <a:off x="4448177" y="6155734"/>
            <a:ext cx="664844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465081" y="960944"/>
            <a:ext cx="1534266" cy="799182"/>
          </a:xfrm>
          <a:prstGeom prst="rect">
            <a:avLst/>
          </a:prstGeom>
        </p:spPr>
      </p:pic>
    </p:spTree>
    <p:extLst>
      <p:ext uri="{BB962C8B-B14F-4D97-AF65-F5344CB8AC3E}">
        <p14:creationId xmlns:p14="http://schemas.microsoft.com/office/powerpoint/2010/main" val="381789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oad Map">
    <p:spTree>
      <p:nvGrpSpPr>
        <p:cNvPr id="1" name=""/>
        <p:cNvGrpSpPr/>
        <p:nvPr/>
      </p:nvGrpSpPr>
      <p:grpSpPr>
        <a:xfrm>
          <a:off x="0" y="0"/>
          <a:ext cx="0" cy="0"/>
          <a:chOff x="0" y="0"/>
          <a:chExt cx="0" cy="0"/>
        </a:xfrm>
      </p:grpSpPr>
      <p:sp>
        <p:nvSpPr>
          <p:cNvPr id="3" name="TextBox 2"/>
          <p:cNvSpPr txBox="1"/>
          <p:nvPr userDrawn="1"/>
        </p:nvSpPr>
        <p:spPr bwMode="gray">
          <a:xfrm>
            <a:off x="3986214" y="3236640"/>
            <a:ext cx="4219573" cy="384721"/>
          </a:xfrm>
          <a:prstGeom prst="rect">
            <a:avLst/>
          </a:prstGeom>
          <a:noFill/>
        </p:spPr>
        <p:txBody>
          <a:bodyPr wrap="square" lIns="0" tIns="0" rIns="0" bIns="0" rtlCol="0">
            <a:spAutoFit/>
          </a:bodyPr>
          <a:lstStyle/>
          <a:p>
            <a:pPr algn="ctr"/>
            <a:r>
              <a:rPr lang="en-US" sz="2500" b="1" dirty="0">
                <a:solidFill>
                  <a:schemeClr val="accent1"/>
                </a:solidFill>
              </a:rPr>
              <a:t>Road map design to come.</a:t>
            </a:r>
          </a:p>
        </p:txBody>
      </p:sp>
      <p:grpSp>
        <p:nvGrpSpPr>
          <p:cNvPr id="19" name="Group 18"/>
          <p:cNvGrpSpPr/>
          <p:nvPr userDrawn="1"/>
        </p:nvGrpSpPr>
        <p:grpSpPr bwMode="gray">
          <a:xfrm>
            <a:off x="4892279" y="2914650"/>
            <a:ext cx="2407442" cy="219075"/>
            <a:chOff x="5135167" y="2914650"/>
            <a:chExt cx="2407442" cy="219075"/>
          </a:xfrm>
        </p:grpSpPr>
        <p:sp>
          <p:nvSpPr>
            <p:cNvPr id="20" name="Parallelogram 19"/>
            <p:cNvSpPr/>
            <p:nvPr userDrawn="1"/>
          </p:nvSpPr>
          <p:spPr bwMode="gray">
            <a:xfrm>
              <a:off x="513516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p:cNvSpPr/>
            <p:nvPr userDrawn="1"/>
          </p:nvSpPr>
          <p:spPr bwMode="gray">
            <a:xfrm>
              <a:off x="530863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p:cNvSpPr/>
            <p:nvPr userDrawn="1"/>
          </p:nvSpPr>
          <p:spPr bwMode="gray">
            <a:xfrm>
              <a:off x="548209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arallelogram 22"/>
            <p:cNvSpPr/>
            <p:nvPr userDrawn="1"/>
          </p:nvSpPr>
          <p:spPr bwMode="gray">
            <a:xfrm>
              <a:off x="565556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arallelogram 23"/>
            <p:cNvSpPr/>
            <p:nvPr userDrawn="1"/>
          </p:nvSpPr>
          <p:spPr bwMode="gray">
            <a:xfrm>
              <a:off x="582902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arallelogram 24"/>
            <p:cNvSpPr/>
            <p:nvPr userDrawn="1"/>
          </p:nvSpPr>
          <p:spPr bwMode="gray">
            <a:xfrm>
              <a:off x="600249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arallelogram 25"/>
            <p:cNvSpPr/>
            <p:nvPr userDrawn="1"/>
          </p:nvSpPr>
          <p:spPr bwMode="gray">
            <a:xfrm>
              <a:off x="617595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p:cNvSpPr/>
            <p:nvPr userDrawn="1"/>
          </p:nvSpPr>
          <p:spPr bwMode="gray">
            <a:xfrm>
              <a:off x="634942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p:cNvSpPr/>
            <p:nvPr userDrawn="1"/>
          </p:nvSpPr>
          <p:spPr bwMode="gray">
            <a:xfrm>
              <a:off x="652288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arallelogram 28"/>
            <p:cNvSpPr/>
            <p:nvPr userDrawn="1"/>
          </p:nvSpPr>
          <p:spPr bwMode="gray">
            <a:xfrm>
              <a:off x="669635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arallelogram 29"/>
            <p:cNvSpPr/>
            <p:nvPr userDrawn="1"/>
          </p:nvSpPr>
          <p:spPr bwMode="gray">
            <a:xfrm>
              <a:off x="686981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arallelogram 30"/>
            <p:cNvSpPr/>
            <p:nvPr userDrawn="1"/>
          </p:nvSpPr>
          <p:spPr bwMode="gray">
            <a:xfrm>
              <a:off x="704328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arallelogram 31"/>
            <p:cNvSpPr/>
            <p:nvPr userDrawn="1"/>
          </p:nvSpPr>
          <p:spPr bwMode="gray">
            <a:xfrm>
              <a:off x="721674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p:cNvSpPr/>
            <p:nvPr userDrawn="1"/>
          </p:nvSpPr>
          <p:spPr bwMode="gray">
            <a:xfrm>
              <a:off x="7390209"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Footer Placeholder 3"/>
          <p:cNvSpPr>
            <a:spLocks noGrp="1"/>
          </p:cNvSpPr>
          <p:nvPr>
            <p:ph type="ftr" sz="quarter" idx="11"/>
          </p:nvPr>
        </p:nvSpPr>
        <p:spPr bwMode="gray">
          <a:xfrm>
            <a:off x="2314921" y="78988"/>
            <a:ext cx="4778552" cy="123111"/>
          </a:xfrm>
          <a:prstGeom prst="rect">
            <a:avLst/>
          </a:prstGeom>
        </p:spPr>
        <p:txBody>
          <a:bodyPr wrap="none" lIns="0" tIns="0" rIns="0" bIns="0">
            <a:spAutoFit/>
          </a:bodyPr>
          <a:lstStyle>
            <a:lvl1pPr>
              <a:defRPr sz="800">
                <a:solidFill>
                  <a:schemeClr val="accent1"/>
                </a:solidFill>
              </a:defRPr>
            </a:lvl1pPr>
          </a:lstStyle>
          <a:p>
            <a:r>
              <a:rPr lang="en-US" dirty="0"/>
              <a:t>Confidential property of Gist. Do not distribute or reproduce without express permission from Gist.</a:t>
            </a:r>
          </a:p>
        </p:txBody>
      </p:sp>
    </p:spTree>
    <p:extLst>
      <p:ext uri="{BB962C8B-B14F-4D97-AF65-F5344CB8AC3E}">
        <p14:creationId xmlns:p14="http://schemas.microsoft.com/office/powerpoint/2010/main" val="294811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TextBox 2"/>
          <p:cNvSpPr txBox="1"/>
          <p:nvPr userDrawn="1"/>
        </p:nvSpPr>
        <p:spPr bwMode="gray">
          <a:xfrm>
            <a:off x="3986214" y="3236640"/>
            <a:ext cx="4219573" cy="384721"/>
          </a:xfrm>
          <a:prstGeom prst="rect">
            <a:avLst/>
          </a:prstGeom>
          <a:noFill/>
        </p:spPr>
        <p:txBody>
          <a:bodyPr wrap="square" lIns="0" tIns="0" rIns="0" bIns="0" rtlCol="0">
            <a:spAutoFit/>
          </a:bodyPr>
          <a:lstStyle/>
          <a:p>
            <a:pPr algn="ctr"/>
            <a:r>
              <a:rPr lang="en-US" sz="2500" b="1" dirty="0">
                <a:solidFill>
                  <a:schemeClr val="accent1"/>
                </a:solidFill>
              </a:rPr>
              <a:t>Divider design to come.</a:t>
            </a:r>
          </a:p>
        </p:txBody>
      </p:sp>
      <p:grpSp>
        <p:nvGrpSpPr>
          <p:cNvPr id="19" name="Group 18"/>
          <p:cNvGrpSpPr/>
          <p:nvPr userDrawn="1"/>
        </p:nvGrpSpPr>
        <p:grpSpPr bwMode="gray">
          <a:xfrm>
            <a:off x="4892279" y="2914650"/>
            <a:ext cx="2407442" cy="219075"/>
            <a:chOff x="5135167" y="2914650"/>
            <a:chExt cx="2407442" cy="219075"/>
          </a:xfrm>
        </p:grpSpPr>
        <p:sp>
          <p:nvSpPr>
            <p:cNvPr id="5" name="Parallelogram 4"/>
            <p:cNvSpPr/>
            <p:nvPr userDrawn="1"/>
          </p:nvSpPr>
          <p:spPr bwMode="gray">
            <a:xfrm>
              <a:off x="513516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5"/>
            <p:cNvSpPr/>
            <p:nvPr userDrawn="1"/>
          </p:nvSpPr>
          <p:spPr bwMode="gray">
            <a:xfrm>
              <a:off x="530863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p:cNvSpPr/>
            <p:nvPr userDrawn="1"/>
          </p:nvSpPr>
          <p:spPr bwMode="gray">
            <a:xfrm>
              <a:off x="548209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p:cNvSpPr/>
            <p:nvPr userDrawn="1"/>
          </p:nvSpPr>
          <p:spPr bwMode="gray">
            <a:xfrm>
              <a:off x="565556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p:cNvSpPr/>
            <p:nvPr userDrawn="1"/>
          </p:nvSpPr>
          <p:spPr bwMode="gray">
            <a:xfrm>
              <a:off x="582902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p:cNvSpPr/>
            <p:nvPr userDrawn="1"/>
          </p:nvSpPr>
          <p:spPr bwMode="gray">
            <a:xfrm>
              <a:off x="600249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bwMode="gray">
            <a:xfrm>
              <a:off x="617595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p:cNvSpPr/>
            <p:nvPr userDrawn="1"/>
          </p:nvSpPr>
          <p:spPr bwMode="gray">
            <a:xfrm>
              <a:off x="634942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userDrawn="1"/>
          </p:nvSpPr>
          <p:spPr bwMode="gray">
            <a:xfrm>
              <a:off x="652288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userDrawn="1"/>
          </p:nvSpPr>
          <p:spPr bwMode="gray">
            <a:xfrm>
              <a:off x="669635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userDrawn="1"/>
          </p:nvSpPr>
          <p:spPr bwMode="gray">
            <a:xfrm>
              <a:off x="686981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userDrawn="1"/>
          </p:nvSpPr>
          <p:spPr bwMode="gray">
            <a:xfrm>
              <a:off x="7043282"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userDrawn="1"/>
          </p:nvSpPr>
          <p:spPr bwMode="gray">
            <a:xfrm>
              <a:off x="7216747" y="2914650"/>
              <a:ext cx="152400" cy="219075"/>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userDrawn="1"/>
          </p:nvSpPr>
          <p:spPr bwMode="gray">
            <a:xfrm>
              <a:off x="7390209" y="2914650"/>
              <a:ext cx="152400" cy="21907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Footer Placeholder 3"/>
          <p:cNvSpPr>
            <a:spLocks noGrp="1"/>
          </p:cNvSpPr>
          <p:nvPr>
            <p:ph type="ftr" sz="quarter" idx="11"/>
          </p:nvPr>
        </p:nvSpPr>
        <p:spPr bwMode="gray">
          <a:xfrm>
            <a:off x="2314921" y="78988"/>
            <a:ext cx="4778552" cy="123111"/>
          </a:xfrm>
          <a:prstGeom prst="rect">
            <a:avLst/>
          </a:prstGeom>
        </p:spPr>
        <p:txBody>
          <a:bodyPr wrap="none" lIns="0" tIns="0" rIns="0" bIns="0">
            <a:spAutoFit/>
          </a:bodyPr>
          <a:lstStyle>
            <a:lvl1pPr>
              <a:defRPr sz="800">
                <a:solidFill>
                  <a:schemeClr val="accent1"/>
                </a:solidFill>
              </a:defRPr>
            </a:lvl1pPr>
          </a:lstStyle>
          <a:p>
            <a:r>
              <a:rPr lang="en-US" dirty="0"/>
              <a:t>Confidential property of Gist. Do not distribute or reproduce without express permission from Gist.</a:t>
            </a:r>
          </a:p>
        </p:txBody>
      </p:sp>
    </p:spTree>
    <p:extLst>
      <p:ext uri="{BB962C8B-B14F-4D97-AF65-F5344CB8AC3E}">
        <p14:creationId xmlns:p14="http://schemas.microsoft.com/office/powerpoint/2010/main" val="2828956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Bar">
    <p:spTree>
      <p:nvGrpSpPr>
        <p:cNvPr id="1" name=""/>
        <p:cNvGrpSpPr/>
        <p:nvPr/>
      </p:nvGrpSpPr>
      <p:grpSpPr>
        <a:xfrm>
          <a:off x="0" y="0"/>
          <a:ext cx="0" cy="0"/>
          <a:chOff x="0" y="0"/>
          <a:chExt cx="0" cy="0"/>
        </a:xfrm>
      </p:grpSpPr>
      <p:sp>
        <p:nvSpPr>
          <p:cNvPr id="5" name="Rectangle 4"/>
          <p:cNvSpPr/>
          <p:nvPr userDrawn="1"/>
        </p:nvSpPr>
        <p:spPr bwMode="gray">
          <a:xfrm>
            <a:off x="-2818" y="447675"/>
            <a:ext cx="3079393" cy="5429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bwMode="gray">
          <a:xfrm>
            <a:off x="569510" y="886765"/>
            <a:ext cx="2286000" cy="2215991"/>
          </a:xfrm>
        </p:spPr>
        <p:txBody>
          <a:bodyPr wrap="square" lIns="0" tIns="0" rIns="0" bIns="0" anchor="t" anchorCtr="0">
            <a:spAutoFit/>
          </a:bodyPr>
          <a:lstStyle>
            <a:lvl1pPr>
              <a:defRPr sz="3200" b="1" cap="none" baseline="0">
                <a:ln w="6350">
                  <a:solidFill>
                    <a:schemeClr val="tx1"/>
                  </a:solidFill>
                </a:ln>
                <a:solidFill>
                  <a:schemeClr val="tx1"/>
                </a:solidFill>
              </a:defRPr>
            </a:lvl1pPr>
          </a:lstStyle>
          <a:p>
            <a:r>
              <a:rPr lang="en-US" dirty="0"/>
              <a:t>Slide Title Goes Here. Century Gothic 32pt Bold.</a:t>
            </a:r>
          </a:p>
        </p:txBody>
      </p:sp>
      <p:sp>
        <p:nvSpPr>
          <p:cNvPr id="4" name="Rectangle 3"/>
          <p:cNvSpPr/>
          <p:nvPr userDrawn="1"/>
        </p:nvSpPr>
        <p:spPr bwMode="gray">
          <a:xfrm>
            <a:off x="11961019" y="0"/>
            <a:ext cx="2309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bwMode="gray">
          <a:xfrm>
            <a:off x="0" y="532606"/>
            <a:ext cx="469106" cy="234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bwMode="gray">
          <a:xfrm>
            <a:off x="107155" y="557351"/>
            <a:ext cx="308373" cy="184666"/>
          </a:xfrm>
          <a:prstGeom prst="rect">
            <a:avLst/>
          </a:prstGeom>
          <a:noFill/>
        </p:spPr>
        <p:txBody>
          <a:bodyPr wrap="square" lIns="0" tIns="0" rIns="0" bIns="0" rtlCol="0">
            <a:spAutoFit/>
          </a:bodyPr>
          <a:lstStyle/>
          <a:p>
            <a:pPr algn="r"/>
            <a:fld id="{B900C08B-47B5-4CED-B519-D9C9B99DD038}" type="slidenum">
              <a:rPr lang="en-US" sz="1200" b="1" smtClean="0">
                <a:solidFill>
                  <a:schemeClr val="bg1"/>
                </a:solidFill>
              </a:rPr>
              <a:pPr algn="r"/>
              <a:t>‹#›</a:t>
            </a:fld>
            <a:endParaRPr lang="en-US" sz="1200" b="1" dirty="0">
              <a:solidFill>
                <a:schemeClr val="bg1"/>
              </a:solidFill>
            </a:endParaRPr>
          </a:p>
        </p:txBody>
      </p:sp>
      <p:cxnSp>
        <p:nvCxnSpPr>
          <p:cNvPr id="12" name="Straight Connector 11"/>
          <p:cNvCxnSpPr/>
          <p:nvPr userDrawn="1"/>
        </p:nvCxnSpPr>
        <p:spPr bwMode="gray">
          <a:xfrm>
            <a:off x="569510" y="3840480"/>
            <a:ext cx="2331720" cy="0"/>
          </a:xfrm>
          <a:prstGeom prst="line">
            <a:avLst/>
          </a:prstGeom>
          <a:ln w="2222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hasCustomPrompt="1"/>
          </p:nvPr>
        </p:nvSpPr>
        <p:spPr bwMode="gray">
          <a:xfrm>
            <a:off x="569510" y="4004162"/>
            <a:ext cx="2286000" cy="861774"/>
          </a:xfrm>
        </p:spPr>
        <p:txBody>
          <a:bodyPr lIns="0" tIns="0" rIns="0" bIns="0">
            <a:spAutoFit/>
          </a:bodyPr>
          <a:lstStyle>
            <a:lvl1pPr marL="0" indent="0">
              <a:spcBef>
                <a:spcPts val="80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Intention is for a very brief narrative of the slide to be written here. Century Gothic 14pt regular.</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516733" y="6038671"/>
            <a:ext cx="1079218" cy="562153"/>
          </a:xfrm>
          <a:prstGeom prst="rect">
            <a:avLst/>
          </a:prstGeom>
        </p:spPr>
      </p:pic>
      <p:sp>
        <p:nvSpPr>
          <p:cNvPr id="21" name="Text Placeholder 15"/>
          <p:cNvSpPr>
            <a:spLocks noGrp="1"/>
          </p:cNvSpPr>
          <p:nvPr>
            <p:ph type="body" sz="quarter" idx="13" hasCustomPrompt="1"/>
          </p:nvPr>
        </p:nvSpPr>
        <p:spPr bwMode="gray">
          <a:xfrm>
            <a:off x="569510" y="552735"/>
            <a:ext cx="2286000" cy="193899"/>
          </a:xfrm>
        </p:spPr>
        <p:txBody>
          <a:bodyPr lIns="0" tIns="0" rIns="0" bIns="0" anchor="b" anchorCtr="0">
            <a:normAutofit/>
          </a:bodyPr>
          <a:lstStyle>
            <a:lvl1pPr marL="0" indent="0">
              <a:spcBef>
                <a:spcPts val="0"/>
              </a:spcBef>
              <a:buNone/>
              <a:defRPr sz="1350" b="0" cap="all" baseline="0">
                <a:solidFill>
                  <a:schemeClr val="accent4"/>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Folio</a:t>
            </a:r>
          </a:p>
        </p:txBody>
      </p:sp>
      <p:sp>
        <p:nvSpPr>
          <p:cNvPr id="22" name="Text Placeholder 15"/>
          <p:cNvSpPr>
            <a:spLocks noGrp="1"/>
          </p:cNvSpPr>
          <p:nvPr>
            <p:ph type="body" sz="quarter" idx="11" hasCustomPrompt="1"/>
          </p:nvPr>
        </p:nvSpPr>
        <p:spPr bwMode="gray">
          <a:xfrm>
            <a:off x="9786667" y="6470202"/>
            <a:ext cx="2171533" cy="387798"/>
          </a:xfrm>
        </p:spPr>
        <p:txBody>
          <a:bodyPr wrap="square" lIns="0" tIns="0" rIns="91440" bIns="64008" anchor="b" anchorCtr="0">
            <a:spAutoFit/>
          </a:bodyPr>
          <a:lstStyle>
            <a:lvl1pPr marL="0" indent="0">
              <a:spcBef>
                <a:spcPts val="0"/>
              </a:spcBef>
              <a:buNone/>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Source: Click to insert. Type “Source:” followed by a space and then stretch box left and right as needed. End of source should have a period.</a:t>
            </a:r>
          </a:p>
        </p:txBody>
      </p:sp>
      <p:sp>
        <p:nvSpPr>
          <p:cNvPr id="23" name="Text Placeholder 15"/>
          <p:cNvSpPr>
            <a:spLocks noGrp="1"/>
          </p:cNvSpPr>
          <p:nvPr>
            <p:ph type="body" sz="quarter" idx="12" hasCustomPrompt="1"/>
          </p:nvPr>
        </p:nvSpPr>
        <p:spPr bwMode="gray">
          <a:xfrm>
            <a:off x="7397152" y="6470202"/>
            <a:ext cx="2156604" cy="387798"/>
          </a:xfrm>
        </p:spPr>
        <p:txBody>
          <a:bodyPr wrap="square" lIns="0" tIns="0" rIns="0" bIns="64008" anchor="b" anchorCtr="0">
            <a:spAutoFit/>
          </a:bodyPr>
          <a:lstStyle>
            <a:lvl1pPr marL="115888" indent="-115888">
              <a:spcBef>
                <a:spcPts val="200"/>
              </a:spcBef>
              <a:buClr>
                <a:schemeClr val="accent1"/>
              </a:buClr>
              <a:buFont typeface="+mj-lt"/>
              <a:buAutoNum type="arabicPeriod"/>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footnote. Numbers auto-populate (no additional space or tab needed). Use a period at the end of each footnote.</a:t>
            </a:r>
          </a:p>
        </p:txBody>
      </p:sp>
      <p:sp>
        <p:nvSpPr>
          <p:cNvPr id="14" name="Footer Placeholder 3"/>
          <p:cNvSpPr>
            <a:spLocks noGrp="1"/>
          </p:cNvSpPr>
          <p:nvPr>
            <p:ph type="ftr" sz="quarter" idx="14"/>
          </p:nvPr>
        </p:nvSpPr>
        <p:spPr>
          <a:xfrm>
            <a:off x="2314921" y="78988"/>
            <a:ext cx="4778552" cy="123111"/>
          </a:xfrm>
          <a:prstGeom prst="rect">
            <a:avLst/>
          </a:prstGeom>
        </p:spPr>
        <p:txBody>
          <a:bodyPr wrap="none" lIns="0" tIns="0" rIns="0" bIns="0">
            <a:spAutoFit/>
          </a:bodyPr>
          <a:lstStyle>
            <a:lvl1pPr>
              <a:defRPr sz="800">
                <a:solidFill>
                  <a:schemeClr val="accent1"/>
                </a:solidFill>
              </a:defRPr>
            </a:lvl1pPr>
          </a:lstStyle>
          <a:p>
            <a:r>
              <a:rPr lang="en-US" dirty="0"/>
              <a:t>Confidential property of Gist. Do not distribute or reproduce without express permission from Gist.</a:t>
            </a:r>
          </a:p>
        </p:txBody>
      </p:sp>
      <p:sp>
        <p:nvSpPr>
          <p:cNvPr id="15" name="TextBox 14">
            <a:extLst>
              <a:ext uri="{FF2B5EF4-FFF2-40B4-BE49-F238E27FC236}">
                <a16:creationId xmlns:a16="http://schemas.microsoft.com/office/drawing/2014/main" id="{7B9BD6FF-C015-7C4F-99DA-E5DF25154729}"/>
              </a:ext>
            </a:extLst>
          </p:cNvPr>
          <p:cNvSpPr txBox="1"/>
          <p:nvPr userDrawn="1"/>
        </p:nvSpPr>
        <p:spPr bwMode="gray">
          <a:xfrm>
            <a:off x="10020145" y="116744"/>
            <a:ext cx="1657505" cy="123111"/>
          </a:xfrm>
          <a:prstGeom prst="rect">
            <a:avLst/>
          </a:prstGeom>
          <a:noFill/>
        </p:spPr>
        <p:txBody>
          <a:bodyPr wrap="none" lIns="0" tIns="0" rIns="0" bIns="0" rtlCol="0">
            <a:spAutoFit/>
          </a:bodyPr>
          <a:lstStyle/>
          <a:p>
            <a:r>
              <a:rPr lang="en-US" sz="800" b="0" dirty="0">
                <a:solidFill>
                  <a:schemeClr val="accent1"/>
                </a:solidFill>
                <a:latin typeface="+mn-lt"/>
              </a:rPr>
              <a:t>CONFIDENTIAL AND PROPRIETARY</a:t>
            </a:r>
          </a:p>
        </p:txBody>
      </p:sp>
    </p:spTree>
    <p:extLst>
      <p:ext uri="{BB962C8B-B14F-4D97-AF65-F5344CB8AC3E}">
        <p14:creationId xmlns:p14="http://schemas.microsoft.com/office/powerpoint/2010/main" val="2184092726"/>
      </p:ext>
    </p:extLst>
  </p:cSld>
  <p:clrMapOvr>
    <a:masterClrMapping/>
  </p:clrMapOvr>
  <p:extLst mod="1">
    <p:ext uri="{DCECCB84-F9BA-43D5-87BE-67443E8EF086}">
      <p15:sldGuideLst xmlns:p15="http://schemas.microsoft.com/office/powerpoint/2012/main">
        <p15:guide id="1" pos="1800" userDrawn="1">
          <p15:clr>
            <a:srgbClr val="FBAE40"/>
          </p15:clr>
        </p15:guide>
        <p15:guide id="2" pos="2112" userDrawn="1">
          <p15:clr>
            <a:srgbClr val="FBAE40"/>
          </p15:clr>
        </p15:guide>
        <p15:guide id="3" orient="horz" pos="144" userDrawn="1">
          <p15:clr>
            <a:srgbClr val="FBAE40"/>
          </p15:clr>
        </p15:guide>
        <p15:guide id="4" orient="horz" pos="407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Gist Bar">
    <p:spTree>
      <p:nvGrpSpPr>
        <p:cNvPr id="1" name=""/>
        <p:cNvGrpSpPr/>
        <p:nvPr/>
      </p:nvGrpSpPr>
      <p:grpSpPr>
        <a:xfrm>
          <a:off x="0" y="0"/>
          <a:ext cx="0" cy="0"/>
          <a:chOff x="0" y="0"/>
          <a:chExt cx="0" cy="0"/>
        </a:xfrm>
      </p:grpSpPr>
      <p:sp>
        <p:nvSpPr>
          <p:cNvPr id="4" name="Rectangle 3"/>
          <p:cNvSpPr/>
          <p:nvPr userDrawn="1"/>
        </p:nvSpPr>
        <p:spPr bwMode="gray">
          <a:xfrm>
            <a:off x="9172575" y="0"/>
            <a:ext cx="30194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bwMode="gray">
          <a:xfrm>
            <a:off x="-2818" y="447675"/>
            <a:ext cx="3079393" cy="5429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bwMode="gray">
          <a:xfrm>
            <a:off x="569510" y="886765"/>
            <a:ext cx="2286000" cy="2215991"/>
          </a:xfrm>
        </p:spPr>
        <p:txBody>
          <a:bodyPr wrap="square" lIns="0" tIns="0" rIns="0" bIns="0" anchor="t" anchorCtr="0">
            <a:spAutoFit/>
          </a:bodyPr>
          <a:lstStyle>
            <a:lvl1pPr>
              <a:defRPr sz="3200" b="1" cap="none" baseline="0">
                <a:ln w="6350">
                  <a:solidFill>
                    <a:schemeClr val="tx1"/>
                  </a:solidFill>
                </a:ln>
                <a:solidFill>
                  <a:schemeClr val="tx1"/>
                </a:solidFill>
              </a:defRPr>
            </a:lvl1pPr>
          </a:lstStyle>
          <a:p>
            <a:r>
              <a:rPr lang="en-US" dirty="0"/>
              <a:t>Slide Title Goes Here. Century Gothic 32pt Bold.</a:t>
            </a:r>
          </a:p>
        </p:txBody>
      </p:sp>
      <p:sp>
        <p:nvSpPr>
          <p:cNvPr id="6" name="Rectangle 5"/>
          <p:cNvSpPr/>
          <p:nvPr userDrawn="1"/>
        </p:nvSpPr>
        <p:spPr bwMode="gray">
          <a:xfrm>
            <a:off x="0" y="532606"/>
            <a:ext cx="469106" cy="234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bwMode="gray">
          <a:xfrm>
            <a:off x="107155" y="557351"/>
            <a:ext cx="308373" cy="184666"/>
          </a:xfrm>
          <a:prstGeom prst="rect">
            <a:avLst/>
          </a:prstGeom>
          <a:noFill/>
        </p:spPr>
        <p:txBody>
          <a:bodyPr wrap="square" lIns="0" tIns="0" rIns="0" bIns="0" rtlCol="0">
            <a:spAutoFit/>
          </a:bodyPr>
          <a:lstStyle/>
          <a:p>
            <a:pPr algn="r"/>
            <a:fld id="{B900C08B-47B5-4CED-B519-D9C9B99DD038}" type="slidenum">
              <a:rPr lang="en-US" sz="1200" b="1" smtClean="0">
                <a:solidFill>
                  <a:schemeClr val="bg1"/>
                </a:solidFill>
              </a:rPr>
              <a:pPr algn="r"/>
              <a:t>‹#›</a:t>
            </a:fld>
            <a:endParaRPr lang="en-US" sz="1200" b="1" dirty="0">
              <a:solidFill>
                <a:schemeClr val="bg1"/>
              </a:solidFill>
            </a:endParaRPr>
          </a:p>
        </p:txBody>
      </p:sp>
      <p:cxnSp>
        <p:nvCxnSpPr>
          <p:cNvPr id="12" name="Straight Connector 11"/>
          <p:cNvCxnSpPr/>
          <p:nvPr userDrawn="1"/>
        </p:nvCxnSpPr>
        <p:spPr bwMode="gray">
          <a:xfrm>
            <a:off x="569510" y="3840480"/>
            <a:ext cx="2331720" cy="0"/>
          </a:xfrm>
          <a:prstGeom prst="line">
            <a:avLst/>
          </a:prstGeom>
          <a:ln w="2222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hasCustomPrompt="1"/>
          </p:nvPr>
        </p:nvSpPr>
        <p:spPr bwMode="gray">
          <a:xfrm>
            <a:off x="569510" y="4004162"/>
            <a:ext cx="2286000" cy="861774"/>
          </a:xfrm>
        </p:spPr>
        <p:txBody>
          <a:bodyPr lIns="0" tIns="0" rIns="0" bIns="0">
            <a:spAutoFit/>
          </a:bodyPr>
          <a:lstStyle>
            <a:lvl1pPr marL="0" indent="0">
              <a:spcBef>
                <a:spcPts val="80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Intention is for a very brief narrative of the slide to be written here. Century Gothic 14pt regular.</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516733" y="6038671"/>
            <a:ext cx="1079218" cy="562153"/>
          </a:xfrm>
          <a:prstGeom prst="rect">
            <a:avLst/>
          </a:prstGeom>
        </p:spPr>
      </p:pic>
      <p:sp>
        <p:nvSpPr>
          <p:cNvPr id="21" name="Text Placeholder 15"/>
          <p:cNvSpPr>
            <a:spLocks noGrp="1"/>
          </p:cNvSpPr>
          <p:nvPr>
            <p:ph type="body" sz="quarter" idx="13" hasCustomPrompt="1"/>
          </p:nvPr>
        </p:nvSpPr>
        <p:spPr bwMode="gray">
          <a:xfrm>
            <a:off x="569510" y="552735"/>
            <a:ext cx="2286000" cy="193899"/>
          </a:xfrm>
        </p:spPr>
        <p:txBody>
          <a:bodyPr lIns="0" tIns="0" rIns="0" bIns="0" anchor="b" anchorCtr="0">
            <a:normAutofit/>
          </a:bodyPr>
          <a:lstStyle>
            <a:lvl1pPr marL="0" indent="0">
              <a:spcBef>
                <a:spcPts val="0"/>
              </a:spcBef>
              <a:buNone/>
              <a:defRPr sz="1350" b="0" cap="all" baseline="0">
                <a:solidFill>
                  <a:schemeClr val="accent4"/>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Folio</a:t>
            </a:r>
          </a:p>
        </p:txBody>
      </p:sp>
      <p:sp>
        <p:nvSpPr>
          <p:cNvPr id="22" name="Text Placeholder 15"/>
          <p:cNvSpPr>
            <a:spLocks noGrp="1"/>
          </p:cNvSpPr>
          <p:nvPr>
            <p:ph type="body" sz="quarter" idx="11" hasCustomPrompt="1"/>
          </p:nvPr>
        </p:nvSpPr>
        <p:spPr bwMode="gray">
          <a:xfrm>
            <a:off x="7001042" y="6470202"/>
            <a:ext cx="2171533" cy="387798"/>
          </a:xfrm>
        </p:spPr>
        <p:txBody>
          <a:bodyPr wrap="square" lIns="0" tIns="0" rIns="91440" bIns="64008" anchor="b" anchorCtr="0">
            <a:spAutoFit/>
          </a:bodyPr>
          <a:lstStyle>
            <a:lvl1pPr marL="0" indent="0">
              <a:spcBef>
                <a:spcPts val="0"/>
              </a:spcBef>
              <a:buNone/>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Source: Click to insert. Type “Source:” followed by a space and then stretch box left and right as needed. End of source should have a period.</a:t>
            </a:r>
          </a:p>
        </p:txBody>
      </p:sp>
      <p:sp>
        <p:nvSpPr>
          <p:cNvPr id="23" name="Text Placeholder 15"/>
          <p:cNvSpPr>
            <a:spLocks noGrp="1"/>
          </p:cNvSpPr>
          <p:nvPr>
            <p:ph type="body" sz="quarter" idx="12" hasCustomPrompt="1"/>
          </p:nvPr>
        </p:nvSpPr>
        <p:spPr bwMode="gray">
          <a:xfrm>
            <a:off x="4611527" y="6470202"/>
            <a:ext cx="2156604" cy="387798"/>
          </a:xfrm>
        </p:spPr>
        <p:txBody>
          <a:bodyPr wrap="square" lIns="0" tIns="0" rIns="0" bIns="64008" anchor="b" anchorCtr="0">
            <a:spAutoFit/>
          </a:bodyPr>
          <a:lstStyle>
            <a:lvl1pPr marL="115888" indent="-115888">
              <a:spcBef>
                <a:spcPts val="200"/>
              </a:spcBef>
              <a:buClr>
                <a:schemeClr val="accent1"/>
              </a:buClr>
              <a:buFont typeface="+mj-lt"/>
              <a:buAutoNum type="arabicPeriod"/>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footnote. Numbers auto-populate (no additional space or tab needed). Use a period at the end of each footnote.</a:t>
            </a:r>
          </a:p>
        </p:txBody>
      </p:sp>
      <p:sp>
        <p:nvSpPr>
          <p:cNvPr id="18" name="Freeform 17"/>
          <p:cNvSpPr/>
          <p:nvPr userDrawn="1"/>
        </p:nvSpPr>
        <p:spPr bwMode="gray">
          <a:xfrm>
            <a:off x="9172575" y="2605958"/>
            <a:ext cx="3019425" cy="4252043"/>
          </a:xfrm>
          <a:custGeom>
            <a:avLst/>
            <a:gdLst>
              <a:gd name="connsiteX0" fmla="*/ 2192093 w 3019425"/>
              <a:gd name="connsiteY0" fmla="*/ 0 h 4252043"/>
              <a:gd name="connsiteX1" fmla="*/ 2822194 w 3019425"/>
              <a:gd name="connsiteY1" fmla="*/ 63520 h 4252043"/>
              <a:gd name="connsiteX2" fmla="*/ 3019425 w 3019425"/>
              <a:gd name="connsiteY2" fmla="*/ 114233 h 4252043"/>
              <a:gd name="connsiteX3" fmla="*/ 3019425 w 3019425"/>
              <a:gd name="connsiteY3" fmla="*/ 4252043 h 4252043"/>
              <a:gd name="connsiteX4" fmla="*/ 0 w 3019425"/>
              <a:gd name="connsiteY4" fmla="*/ 4252043 h 4252043"/>
              <a:gd name="connsiteX5" fmla="*/ 0 w 3019425"/>
              <a:gd name="connsiteY5" fmla="*/ 898753 h 4252043"/>
              <a:gd name="connsiteX6" fmla="*/ 203342 w 3019425"/>
              <a:gd name="connsiteY6" fmla="*/ 713943 h 4252043"/>
              <a:gd name="connsiteX7" fmla="*/ 2192093 w 3019425"/>
              <a:gd name="connsiteY7" fmla="*/ 0 h 425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425" h="4252043">
                <a:moveTo>
                  <a:pt x="2192093" y="0"/>
                </a:moveTo>
                <a:cubicBezTo>
                  <a:pt x="2407933" y="0"/>
                  <a:pt x="2618666" y="21872"/>
                  <a:pt x="2822194" y="63520"/>
                </a:cubicBezTo>
                <a:lnTo>
                  <a:pt x="3019425" y="114233"/>
                </a:lnTo>
                <a:lnTo>
                  <a:pt x="3019425" y="4252043"/>
                </a:lnTo>
                <a:lnTo>
                  <a:pt x="0" y="4252043"/>
                </a:lnTo>
                <a:lnTo>
                  <a:pt x="0" y="898753"/>
                </a:lnTo>
                <a:lnTo>
                  <a:pt x="203342" y="713943"/>
                </a:lnTo>
                <a:cubicBezTo>
                  <a:pt x="743787" y="267928"/>
                  <a:pt x="1436651" y="0"/>
                  <a:pt x="2192093" y="0"/>
                </a:cubicBezTo>
                <a:close/>
              </a:path>
            </a:pathLst>
          </a:custGeom>
          <a:solidFill>
            <a:srgbClr val="003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4"/>
          <p:cNvGrpSpPr>
            <a:grpSpLocks noChangeAspect="1"/>
          </p:cNvGrpSpPr>
          <p:nvPr userDrawn="1"/>
        </p:nvGrpSpPr>
        <p:grpSpPr bwMode="gray">
          <a:xfrm>
            <a:off x="9400783" y="888685"/>
            <a:ext cx="2817310" cy="777938"/>
            <a:chOff x="2400" y="1764"/>
            <a:chExt cx="3636" cy="1004"/>
          </a:xfrm>
          <a:solidFill>
            <a:schemeClr val="accent4"/>
          </a:solidFill>
        </p:grpSpPr>
        <p:sp>
          <p:nvSpPr>
            <p:cNvPr id="33" name="Freeform 5"/>
            <p:cNvSpPr>
              <a:spLocks/>
            </p:cNvSpPr>
            <p:nvPr/>
          </p:nvSpPr>
          <p:spPr bwMode="gray">
            <a:xfrm>
              <a:off x="5295" y="1764"/>
              <a:ext cx="240" cy="241"/>
            </a:xfrm>
            <a:custGeom>
              <a:avLst/>
              <a:gdLst>
                <a:gd name="T0" fmla="*/ 213 w 527"/>
                <a:gd name="T1" fmla="*/ 28 h 527"/>
                <a:gd name="T2" fmla="*/ 213 w 527"/>
                <a:gd name="T3" fmla="*/ 28 h 527"/>
                <a:gd name="T4" fmla="*/ 28 w 527"/>
                <a:gd name="T5" fmla="*/ 314 h 527"/>
                <a:gd name="T6" fmla="*/ 314 w 527"/>
                <a:gd name="T7" fmla="*/ 499 h 527"/>
                <a:gd name="T8" fmla="*/ 499 w 527"/>
                <a:gd name="T9" fmla="*/ 213 h 527"/>
                <a:gd name="T10" fmla="*/ 213 w 527"/>
                <a:gd name="T11" fmla="*/ 28 h 527"/>
              </a:gdLst>
              <a:ahLst/>
              <a:cxnLst>
                <a:cxn ang="0">
                  <a:pos x="T0" y="T1"/>
                </a:cxn>
                <a:cxn ang="0">
                  <a:pos x="T2" y="T3"/>
                </a:cxn>
                <a:cxn ang="0">
                  <a:pos x="T4" y="T5"/>
                </a:cxn>
                <a:cxn ang="0">
                  <a:pos x="T6" y="T7"/>
                </a:cxn>
                <a:cxn ang="0">
                  <a:pos x="T8" y="T9"/>
                </a:cxn>
                <a:cxn ang="0">
                  <a:pos x="T10" y="T11"/>
                </a:cxn>
              </a:cxnLst>
              <a:rect l="0" t="0" r="r" b="b"/>
              <a:pathLst>
                <a:path w="527" h="527">
                  <a:moveTo>
                    <a:pt x="213" y="28"/>
                  </a:moveTo>
                  <a:lnTo>
                    <a:pt x="213" y="28"/>
                  </a:lnTo>
                  <a:cubicBezTo>
                    <a:pt x="83" y="56"/>
                    <a:pt x="0" y="184"/>
                    <a:pt x="28" y="314"/>
                  </a:cubicBezTo>
                  <a:cubicBezTo>
                    <a:pt x="56" y="444"/>
                    <a:pt x="184" y="527"/>
                    <a:pt x="314" y="499"/>
                  </a:cubicBezTo>
                  <a:cubicBezTo>
                    <a:pt x="444" y="471"/>
                    <a:pt x="527" y="343"/>
                    <a:pt x="499" y="213"/>
                  </a:cubicBezTo>
                  <a:cubicBezTo>
                    <a:pt x="472" y="83"/>
                    <a:pt x="343" y="0"/>
                    <a:pt x="213"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6"/>
            <p:cNvSpPr>
              <a:spLocks/>
            </p:cNvSpPr>
            <p:nvPr/>
          </p:nvSpPr>
          <p:spPr bwMode="gray">
            <a:xfrm>
              <a:off x="4846" y="1779"/>
              <a:ext cx="468" cy="468"/>
            </a:xfrm>
            <a:custGeom>
              <a:avLst/>
              <a:gdLst>
                <a:gd name="T0" fmla="*/ 1026 w 1026"/>
                <a:gd name="T1" fmla="*/ 513 h 1026"/>
                <a:gd name="T2" fmla="*/ 1026 w 1026"/>
                <a:gd name="T3" fmla="*/ 513 h 1026"/>
                <a:gd name="T4" fmla="*/ 513 w 1026"/>
                <a:gd name="T5" fmla="*/ 1026 h 1026"/>
                <a:gd name="T6" fmla="*/ 0 w 1026"/>
                <a:gd name="T7" fmla="*/ 513 h 1026"/>
                <a:gd name="T8" fmla="*/ 513 w 1026"/>
                <a:gd name="T9" fmla="*/ 0 h 1026"/>
                <a:gd name="T10" fmla="*/ 1026 w 1026"/>
                <a:gd name="T11" fmla="*/ 513 h 1026"/>
              </a:gdLst>
              <a:ahLst/>
              <a:cxnLst>
                <a:cxn ang="0">
                  <a:pos x="T0" y="T1"/>
                </a:cxn>
                <a:cxn ang="0">
                  <a:pos x="T2" y="T3"/>
                </a:cxn>
                <a:cxn ang="0">
                  <a:pos x="T4" y="T5"/>
                </a:cxn>
                <a:cxn ang="0">
                  <a:pos x="T6" y="T7"/>
                </a:cxn>
                <a:cxn ang="0">
                  <a:pos x="T8" y="T9"/>
                </a:cxn>
                <a:cxn ang="0">
                  <a:pos x="T10" y="T11"/>
                </a:cxn>
              </a:cxnLst>
              <a:rect l="0" t="0" r="r" b="b"/>
              <a:pathLst>
                <a:path w="1026" h="1026">
                  <a:moveTo>
                    <a:pt x="1026" y="513"/>
                  </a:moveTo>
                  <a:lnTo>
                    <a:pt x="1026" y="513"/>
                  </a:lnTo>
                  <a:cubicBezTo>
                    <a:pt x="1026" y="796"/>
                    <a:pt x="796" y="1026"/>
                    <a:pt x="513" y="1026"/>
                  </a:cubicBezTo>
                  <a:cubicBezTo>
                    <a:pt x="230" y="1026"/>
                    <a:pt x="0" y="796"/>
                    <a:pt x="0" y="513"/>
                  </a:cubicBezTo>
                  <a:cubicBezTo>
                    <a:pt x="0" y="230"/>
                    <a:pt x="230" y="0"/>
                    <a:pt x="513" y="0"/>
                  </a:cubicBezTo>
                  <a:cubicBezTo>
                    <a:pt x="796" y="0"/>
                    <a:pt x="1026" y="230"/>
                    <a:pt x="1026" y="5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7"/>
            <p:cNvSpPr>
              <a:spLocks/>
            </p:cNvSpPr>
            <p:nvPr/>
          </p:nvSpPr>
          <p:spPr bwMode="gray">
            <a:xfrm>
              <a:off x="2400" y="2526"/>
              <a:ext cx="2865" cy="26"/>
            </a:xfrm>
            <a:custGeom>
              <a:avLst/>
              <a:gdLst>
                <a:gd name="T0" fmla="*/ 0 w 6283"/>
                <a:gd name="T1" fmla="*/ 0 h 59"/>
                <a:gd name="T2" fmla="*/ 0 w 6283"/>
                <a:gd name="T3" fmla="*/ 0 h 59"/>
                <a:gd name="T4" fmla="*/ 0 w 6283"/>
                <a:gd name="T5" fmla="*/ 59 h 59"/>
                <a:gd name="T6" fmla="*/ 6283 w 6283"/>
                <a:gd name="T7" fmla="*/ 59 h 59"/>
                <a:gd name="T8" fmla="*/ 6255 w 6283"/>
                <a:gd name="T9" fmla="*/ 0 h 59"/>
                <a:gd name="T10" fmla="*/ 0 w 6283"/>
                <a:gd name="T11" fmla="*/ 0 h 59"/>
              </a:gdLst>
              <a:ahLst/>
              <a:cxnLst>
                <a:cxn ang="0">
                  <a:pos x="T0" y="T1"/>
                </a:cxn>
                <a:cxn ang="0">
                  <a:pos x="T2" y="T3"/>
                </a:cxn>
                <a:cxn ang="0">
                  <a:pos x="T4" y="T5"/>
                </a:cxn>
                <a:cxn ang="0">
                  <a:pos x="T6" y="T7"/>
                </a:cxn>
                <a:cxn ang="0">
                  <a:pos x="T8" y="T9"/>
                </a:cxn>
                <a:cxn ang="0">
                  <a:pos x="T10" y="T11"/>
                </a:cxn>
              </a:cxnLst>
              <a:rect l="0" t="0" r="r" b="b"/>
              <a:pathLst>
                <a:path w="6283" h="59">
                  <a:moveTo>
                    <a:pt x="0" y="0"/>
                  </a:moveTo>
                  <a:lnTo>
                    <a:pt x="0" y="0"/>
                  </a:lnTo>
                  <a:lnTo>
                    <a:pt x="0" y="59"/>
                  </a:lnTo>
                  <a:lnTo>
                    <a:pt x="6283" y="59"/>
                  </a:lnTo>
                  <a:cubicBezTo>
                    <a:pt x="6273" y="39"/>
                    <a:pt x="6264" y="20"/>
                    <a:pt x="625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8"/>
            <p:cNvSpPr>
              <a:spLocks/>
            </p:cNvSpPr>
            <p:nvPr/>
          </p:nvSpPr>
          <p:spPr bwMode="gray">
            <a:xfrm>
              <a:off x="5586" y="2313"/>
              <a:ext cx="450" cy="382"/>
            </a:xfrm>
            <a:custGeom>
              <a:avLst/>
              <a:gdLst>
                <a:gd name="T0" fmla="*/ 949 w 985"/>
                <a:gd name="T1" fmla="*/ 379 h 837"/>
                <a:gd name="T2" fmla="*/ 949 w 985"/>
                <a:gd name="T3" fmla="*/ 379 h 837"/>
                <a:gd name="T4" fmla="*/ 985 w 985"/>
                <a:gd name="T5" fmla="*/ 184 h 837"/>
                <a:gd name="T6" fmla="*/ 699 w 985"/>
                <a:gd name="T7" fmla="*/ 184 h 837"/>
                <a:gd name="T8" fmla="*/ 387 w 985"/>
                <a:gd name="T9" fmla="*/ 0 h 837"/>
                <a:gd name="T10" fmla="*/ 0 w 985"/>
                <a:gd name="T11" fmla="*/ 412 h 837"/>
                <a:gd name="T12" fmla="*/ 389 w 985"/>
                <a:gd name="T13" fmla="*/ 837 h 837"/>
                <a:gd name="T14" fmla="*/ 728 w 985"/>
                <a:gd name="T15" fmla="*/ 609 h 837"/>
                <a:gd name="T16" fmla="*/ 405 w 985"/>
                <a:gd name="T17" fmla="*/ 609 h 837"/>
                <a:gd name="T18" fmla="*/ 405 w 985"/>
                <a:gd name="T19" fmla="*/ 379 h 837"/>
                <a:gd name="T20" fmla="*/ 949 w 985"/>
                <a:gd name="T21" fmla="*/ 3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5" h="837">
                  <a:moveTo>
                    <a:pt x="949" y="379"/>
                  </a:moveTo>
                  <a:lnTo>
                    <a:pt x="949" y="379"/>
                  </a:lnTo>
                  <a:cubicBezTo>
                    <a:pt x="968" y="316"/>
                    <a:pt x="980" y="251"/>
                    <a:pt x="985" y="184"/>
                  </a:cubicBezTo>
                  <a:lnTo>
                    <a:pt x="699" y="184"/>
                  </a:lnTo>
                  <a:cubicBezTo>
                    <a:pt x="644" y="84"/>
                    <a:pt x="540" y="0"/>
                    <a:pt x="387" y="0"/>
                  </a:cubicBezTo>
                  <a:cubicBezTo>
                    <a:pt x="209" y="0"/>
                    <a:pt x="0" y="132"/>
                    <a:pt x="0" y="412"/>
                  </a:cubicBezTo>
                  <a:cubicBezTo>
                    <a:pt x="0" y="708"/>
                    <a:pt x="211" y="837"/>
                    <a:pt x="389" y="837"/>
                  </a:cubicBezTo>
                  <a:cubicBezTo>
                    <a:pt x="569" y="837"/>
                    <a:pt x="690" y="747"/>
                    <a:pt x="728" y="609"/>
                  </a:cubicBezTo>
                  <a:lnTo>
                    <a:pt x="405" y="609"/>
                  </a:lnTo>
                  <a:lnTo>
                    <a:pt x="405" y="379"/>
                  </a:lnTo>
                  <a:lnTo>
                    <a:pt x="949" y="3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9"/>
            <p:cNvSpPr>
              <a:spLocks/>
            </p:cNvSpPr>
            <p:nvPr/>
          </p:nvSpPr>
          <p:spPr bwMode="gray">
            <a:xfrm>
              <a:off x="5265" y="2552"/>
              <a:ext cx="287" cy="216"/>
            </a:xfrm>
            <a:custGeom>
              <a:avLst/>
              <a:gdLst>
                <a:gd name="T0" fmla="*/ 352 w 630"/>
                <a:gd name="T1" fmla="*/ 0 h 473"/>
                <a:gd name="T2" fmla="*/ 352 w 630"/>
                <a:gd name="T3" fmla="*/ 0 h 473"/>
                <a:gd name="T4" fmla="*/ 0 w 630"/>
                <a:gd name="T5" fmla="*/ 0 h 473"/>
                <a:gd name="T6" fmla="*/ 630 w 630"/>
                <a:gd name="T7" fmla="*/ 473 h 473"/>
                <a:gd name="T8" fmla="*/ 352 w 630"/>
                <a:gd name="T9" fmla="*/ 0 h 473"/>
              </a:gdLst>
              <a:ahLst/>
              <a:cxnLst>
                <a:cxn ang="0">
                  <a:pos x="T0" y="T1"/>
                </a:cxn>
                <a:cxn ang="0">
                  <a:pos x="T2" y="T3"/>
                </a:cxn>
                <a:cxn ang="0">
                  <a:pos x="T4" y="T5"/>
                </a:cxn>
                <a:cxn ang="0">
                  <a:pos x="T6" y="T7"/>
                </a:cxn>
                <a:cxn ang="0">
                  <a:pos x="T8" y="T9"/>
                </a:cxn>
              </a:cxnLst>
              <a:rect l="0" t="0" r="r" b="b"/>
              <a:pathLst>
                <a:path w="630" h="473">
                  <a:moveTo>
                    <a:pt x="352" y="0"/>
                  </a:moveTo>
                  <a:lnTo>
                    <a:pt x="352" y="0"/>
                  </a:lnTo>
                  <a:lnTo>
                    <a:pt x="0" y="0"/>
                  </a:lnTo>
                  <a:cubicBezTo>
                    <a:pt x="124" y="242"/>
                    <a:pt x="354" y="420"/>
                    <a:pt x="630" y="473"/>
                  </a:cubicBezTo>
                  <a:cubicBezTo>
                    <a:pt x="482" y="359"/>
                    <a:pt x="381" y="191"/>
                    <a:pt x="3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0"/>
            <p:cNvSpPr>
              <a:spLocks/>
            </p:cNvSpPr>
            <p:nvPr/>
          </p:nvSpPr>
          <p:spPr bwMode="gray">
            <a:xfrm>
              <a:off x="5220" y="1959"/>
              <a:ext cx="809" cy="567"/>
            </a:xfrm>
            <a:custGeom>
              <a:avLst/>
              <a:gdLst>
                <a:gd name="T0" fmla="*/ 441 w 1773"/>
                <a:gd name="T1" fmla="*/ 1188 h 1242"/>
                <a:gd name="T2" fmla="*/ 441 w 1773"/>
                <a:gd name="T3" fmla="*/ 1188 h 1242"/>
                <a:gd name="T4" fmla="*/ 1199 w 1773"/>
                <a:gd name="T5" fmla="*/ 458 h 1242"/>
                <a:gd name="T6" fmla="*/ 1773 w 1773"/>
                <a:gd name="T7" fmla="*/ 717 h 1242"/>
                <a:gd name="T8" fmla="*/ 895 w 1773"/>
                <a:gd name="T9" fmla="*/ 0 h 1242"/>
                <a:gd name="T10" fmla="*/ 0 w 1773"/>
                <a:gd name="T11" fmla="*/ 895 h 1242"/>
                <a:gd name="T12" fmla="*/ 70 w 1773"/>
                <a:gd name="T13" fmla="*/ 1242 h 1242"/>
                <a:gd name="T14" fmla="*/ 444 w 1773"/>
                <a:gd name="T15" fmla="*/ 1242 h 1242"/>
                <a:gd name="T16" fmla="*/ 441 w 1773"/>
                <a:gd name="T17" fmla="*/ 118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3" h="1242">
                  <a:moveTo>
                    <a:pt x="441" y="1188"/>
                  </a:moveTo>
                  <a:lnTo>
                    <a:pt x="441" y="1188"/>
                  </a:lnTo>
                  <a:cubicBezTo>
                    <a:pt x="441" y="764"/>
                    <a:pt x="782" y="458"/>
                    <a:pt x="1199" y="458"/>
                  </a:cubicBezTo>
                  <a:cubicBezTo>
                    <a:pt x="1430" y="458"/>
                    <a:pt x="1639" y="564"/>
                    <a:pt x="1773" y="717"/>
                  </a:cubicBezTo>
                  <a:cubicBezTo>
                    <a:pt x="1691" y="308"/>
                    <a:pt x="1329" y="0"/>
                    <a:pt x="895" y="0"/>
                  </a:cubicBezTo>
                  <a:cubicBezTo>
                    <a:pt x="401" y="0"/>
                    <a:pt x="0" y="400"/>
                    <a:pt x="0" y="895"/>
                  </a:cubicBezTo>
                  <a:cubicBezTo>
                    <a:pt x="0" y="1018"/>
                    <a:pt x="25" y="1135"/>
                    <a:pt x="70" y="1242"/>
                  </a:cubicBezTo>
                  <a:lnTo>
                    <a:pt x="444" y="1242"/>
                  </a:lnTo>
                  <a:cubicBezTo>
                    <a:pt x="442" y="1224"/>
                    <a:pt x="441" y="1206"/>
                    <a:pt x="441" y="11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12"/>
          <p:cNvSpPr txBox="1"/>
          <p:nvPr userDrawn="1"/>
        </p:nvSpPr>
        <p:spPr bwMode="gray">
          <a:xfrm>
            <a:off x="9400783" y="1246621"/>
            <a:ext cx="700480" cy="215444"/>
          </a:xfrm>
          <a:prstGeom prst="rect">
            <a:avLst/>
          </a:prstGeom>
          <a:noFill/>
        </p:spPr>
        <p:txBody>
          <a:bodyPr wrap="square" lIns="0" tIns="0" rIns="0" bIns="0" rtlCol="0">
            <a:spAutoFit/>
          </a:bodyPr>
          <a:lstStyle/>
          <a:p>
            <a:r>
              <a:rPr lang="en-US" sz="1400" b="1" dirty="0">
                <a:solidFill>
                  <a:schemeClr val="bg1"/>
                </a:solidFill>
              </a:rPr>
              <a:t>The Gist</a:t>
            </a:r>
          </a:p>
        </p:txBody>
      </p:sp>
      <p:sp>
        <p:nvSpPr>
          <p:cNvPr id="24" name="Footer Placeholder 3"/>
          <p:cNvSpPr>
            <a:spLocks noGrp="1"/>
          </p:cNvSpPr>
          <p:nvPr>
            <p:ph type="ftr" sz="quarter" idx="14"/>
          </p:nvPr>
        </p:nvSpPr>
        <p:spPr bwMode="gray">
          <a:xfrm>
            <a:off x="2314921" y="78988"/>
            <a:ext cx="4778552" cy="123111"/>
          </a:xfrm>
          <a:prstGeom prst="rect">
            <a:avLst/>
          </a:prstGeom>
        </p:spPr>
        <p:txBody>
          <a:bodyPr wrap="none" lIns="0" tIns="0" rIns="0" bIns="0">
            <a:spAutoFit/>
          </a:bodyPr>
          <a:lstStyle>
            <a:lvl1pPr>
              <a:defRPr sz="800">
                <a:solidFill>
                  <a:schemeClr val="accent1"/>
                </a:solidFill>
              </a:defRPr>
            </a:lvl1pPr>
          </a:lstStyle>
          <a:p>
            <a:r>
              <a:rPr lang="en-US" dirty="0"/>
              <a:t>Confidential property of Gist. Do not distribute or reproduce without express permission from Gist.</a:t>
            </a:r>
          </a:p>
        </p:txBody>
      </p:sp>
      <p:sp>
        <p:nvSpPr>
          <p:cNvPr id="25" name="TextBox 24">
            <a:extLst>
              <a:ext uri="{FF2B5EF4-FFF2-40B4-BE49-F238E27FC236}">
                <a16:creationId xmlns:a16="http://schemas.microsoft.com/office/drawing/2014/main" id="{EA8A6B05-03DF-8B4E-ABBC-386468004EE2}"/>
              </a:ext>
            </a:extLst>
          </p:cNvPr>
          <p:cNvSpPr txBox="1"/>
          <p:nvPr userDrawn="1"/>
        </p:nvSpPr>
        <p:spPr bwMode="gray">
          <a:xfrm>
            <a:off x="10020145" y="116744"/>
            <a:ext cx="1657505" cy="123111"/>
          </a:xfrm>
          <a:prstGeom prst="rect">
            <a:avLst/>
          </a:prstGeom>
          <a:noFill/>
        </p:spPr>
        <p:txBody>
          <a:bodyPr wrap="none" lIns="0" tIns="0" rIns="0" bIns="0" rtlCol="0">
            <a:spAutoFit/>
          </a:bodyPr>
          <a:lstStyle/>
          <a:p>
            <a:r>
              <a:rPr lang="en-US" sz="800" b="0" dirty="0">
                <a:solidFill>
                  <a:schemeClr val="accent1"/>
                </a:solidFill>
                <a:latin typeface="+mn-lt"/>
              </a:rPr>
              <a:t>CONFIDENTIAL AND PROPRIETARY</a:t>
            </a:r>
          </a:p>
        </p:txBody>
      </p:sp>
    </p:spTree>
    <p:extLst>
      <p:ext uri="{BB962C8B-B14F-4D97-AF65-F5344CB8AC3E}">
        <p14:creationId xmlns:p14="http://schemas.microsoft.com/office/powerpoint/2010/main" val="1473362391"/>
      </p:ext>
    </p:extLst>
  </p:cSld>
  <p:clrMapOvr>
    <a:masterClrMapping/>
  </p:clrMapOvr>
  <p:extLst mod="1">
    <p:ext uri="{DCECCB84-F9BA-43D5-87BE-67443E8EF086}">
      <p15:sldGuideLst xmlns:p15="http://schemas.microsoft.com/office/powerpoint/2012/main">
        <p15:guide id="1" pos="1800">
          <p15:clr>
            <a:srgbClr val="FBAE40"/>
          </p15:clr>
        </p15:guide>
        <p15:guide id="2" pos="2112">
          <p15:clr>
            <a:srgbClr val="FBAE40"/>
          </p15:clr>
        </p15:guide>
        <p15:guide id="3" orient="horz" pos="144">
          <p15:clr>
            <a:srgbClr val="FBAE40"/>
          </p15:clr>
        </p15:guide>
        <p15:guide id="4" orient="horz" pos="4074" userDrawn="1">
          <p15:clr>
            <a:srgbClr val="FBAE40"/>
          </p15:clr>
        </p15:guide>
        <p15:guide id="0" pos="5920" userDrawn="1">
          <p15:clr>
            <a:srgbClr val="FBAE40"/>
          </p15:clr>
        </p15:guide>
        <p15:guide id="5" pos="56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Band">
    <p:spTree>
      <p:nvGrpSpPr>
        <p:cNvPr id="1" name=""/>
        <p:cNvGrpSpPr/>
        <p:nvPr/>
      </p:nvGrpSpPr>
      <p:grpSpPr>
        <a:xfrm>
          <a:off x="0" y="0"/>
          <a:ext cx="0" cy="0"/>
          <a:chOff x="0" y="0"/>
          <a:chExt cx="0" cy="0"/>
        </a:xfrm>
      </p:grpSpPr>
      <p:sp>
        <p:nvSpPr>
          <p:cNvPr id="5" name="Rectangle 4"/>
          <p:cNvSpPr/>
          <p:nvPr userDrawn="1"/>
        </p:nvSpPr>
        <p:spPr bwMode="gray">
          <a:xfrm>
            <a:off x="-2818" y="447675"/>
            <a:ext cx="3079393" cy="5429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bwMode="gray">
          <a:xfrm>
            <a:off x="569510" y="886765"/>
            <a:ext cx="2286000" cy="2215991"/>
          </a:xfrm>
        </p:spPr>
        <p:txBody>
          <a:bodyPr wrap="square" lIns="0" tIns="0" rIns="0" bIns="0" anchor="t" anchorCtr="0">
            <a:spAutoFit/>
          </a:bodyPr>
          <a:lstStyle>
            <a:lvl1pPr>
              <a:defRPr sz="3200" b="1" cap="none" baseline="0">
                <a:ln w="6350">
                  <a:solidFill>
                    <a:schemeClr val="tx1"/>
                  </a:solidFill>
                </a:ln>
                <a:solidFill>
                  <a:schemeClr val="tx1"/>
                </a:solidFill>
              </a:defRPr>
            </a:lvl1pPr>
          </a:lstStyle>
          <a:p>
            <a:r>
              <a:rPr lang="en-US" dirty="0"/>
              <a:t>Slide Title Goes Here. Century Gothic 32pt Bold.</a:t>
            </a:r>
          </a:p>
        </p:txBody>
      </p:sp>
      <p:sp>
        <p:nvSpPr>
          <p:cNvPr id="6" name="Rectangle 5"/>
          <p:cNvSpPr/>
          <p:nvPr userDrawn="1"/>
        </p:nvSpPr>
        <p:spPr bwMode="gray">
          <a:xfrm>
            <a:off x="0" y="532606"/>
            <a:ext cx="469106" cy="234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bwMode="gray">
          <a:xfrm>
            <a:off x="107155" y="557351"/>
            <a:ext cx="308373" cy="184666"/>
          </a:xfrm>
          <a:prstGeom prst="rect">
            <a:avLst/>
          </a:prstGeom>
          <a:noFill/>
        </p:spPr>
        <p:txBody>
          <a:bodyPr wrap="square" lIns="0" tIns="0" rIns="0" bIns="0" rtlCol="0">
            <a:spAutoFit/>
          </a:bodyPr>
          <a:lstStyle/>
          <a:p>
            <a:pPr algn="r"/>
            <a:fld id="{B900C08B-47B5-4CED-B519-D9C9B99DD038}" type="slidenum">
              <a:rPr lang="en-US" sz="1200" b="1" smtClean="0">
                <a:solidFill>
                  <a:schemeClr val="bg1"/>
                </a:solidFill>
              </a:rPr>
              <a:pPr algn="r"/>
              <a:t>‹#›</a:t>
            </a:fld>
            <a:endParaRPr lang="en-US" sz="1200" b="1" dirty="0">
              <a:solidFill>
                <a:schemeClr val="bg1"/>
              </a:solidFill>
            </a:endParaRPr>
          </a:p>
        </p:txBody>
      </p:sp>
      <p:cxnSp>
        <p:nvCxnSpPr>
          <p:cNvPr id="12" name="Straight Connector 11"/>
          <p:cNvCxnSpPr/>
          <p:nvPr userDrawn="1"/>
        </p:nvCxnSpPr>
        <p:spPr bwMode="gray">
          <a:xfrm>
            <a:off x="569510" y="3840480"/>
            <a:ext cx="2331720" cy="0"/>
          </a:xfrm>
          <a:prstGeom prst="line">
            <a:avLst/>
          </a:prstGeom>
          <a:ln w="2222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hasCustomPrompt="1"/>
          </p:nvPr>
        </p:nvSpPr>
        <p:spPr bwMode="gray">
          <a:xfrm>
            <a:off x="569510" y="4004162"/>
            <a:ext cx="2286000" cy="861774"/>
          </a:xfrm>
        </p:spPr>
        <p:txBody>
          <a:bodyPr lIns="0" tIns="0" rIns="0" bIns="0">
            <a:spAutoFit/>
          </a:bodyPr>
          <a:lstStyle>
            <a:lvl1pPr marL="0" indent="0">
              <a:spcBef>
                <a:spcPts val="80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Intention is for a very brief narrative of the slide to be written here. Century Gothic 14pt regular.</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516733" y="6038671"/>
            <a:ext cx="1079218" cy="562153"/>
          </a:xfrm>
          <a:prstGeom prst="rect">
            <a:avLst/>
          </a:prstGeom>
        </p:spPr>
      </p:pic>
      <p:sp>
        <p:nvSpPr>
          <p:cNvPr id="21" name="Text Placeholder 15"/>
          <p:cNvSpPr>
            <a:spLocks noGrp="1"/>
          </p:cNvSpPr>
          <p:nvPr>
            <p:ph type="body" sz="quarter" idx="13" hasCustomPrompt="1"/>
          </p:nvPr>
        </p:nvSpPr>
        <p:spPr bwMode="gray">
          <a:xfrm>
            <a:off x="569510" y="552735"/>
            <a:ext cx="2286000" cy="193899"/>
          </a:xfrm>
        </p:spPr>
        <p:txBody>
          <a:bodyPr lIns="0" tIns="0" rIns="0" bIns="0" anchor="b" anchorCtr="0">
            <a:normAutofit/>
          </a:bodyPr>
          <a:lstStyle>
            <a:lvl1pPr marL="0" indent="0">
              <a:spcBef>
                <a:spcPts val="0"/>
              </a:spcBef>
              <a:buNone/>
              <a:defRPr sz="1350" b="0" cap="all" baseline="0">
                <a:solidFill>
                  <a:schemeClr val="accent4"/>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Folio</a:t>
            </a:r>
          </a:p>
        </p:txBody>
      </p:sp>
      <p:sp>
        <p:nvSpPr>
          <p:cNvPr id="22" name="Text Placeholder 15"/>
          <p:cNvSpPr>
            <a:spLocks noGrp="1"/>
          </p:cNvSpPr>
          <p:nvPr>
            <p:ph type="body" sz="quarter" idx="11" hasCustomPrompt="1"/>
          </p:nvPr>
        </p:nvSpPr>
        <p:spPr bwMode="gray">
          <a:xfrm>
            <a:off x="10020467" y="6470202"/>
            <a:ext cx="2171533" cy="387798"/>
          </a:xfrm>
        </p:spPr>
        <p:txBody>
          <a:bodyPr wrap="square" lIns="0" tIns="0" rIns="91440" bIns="64008" anchor="b" anchorCtr="0">
            <a:spAutoFit/>
          </a:bodyPr>
          <a:lstStyle>
            <a:lvl1pPr marL="0" indent="0">
              <a:spcBef>
                <a:spcPts val="0"/>
              </a:spcBef>
              <a:buNone/>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Source: Click to insert. Type “Source:” followed by a space and then stretch box left and right as needed. End of source should have a period.</a:t>
            </a:r>
          </a:p>
        </p:txBody>
      </p:sp>
      <p:sp>
        <p:nvSpPr>
          <p:cNvPr id="23" name="Text Placeholder 15"/>
          <p:cNvSpPr>
            <a:spLocks noGrp="1"/>
          </p:cNvSpPr>
          <p:nvPr>
            <p:ph type="body" sz="quarter" idx="12" hasCustomPrompt="1"/>
          </p:nvPr>
        </p:nvSpPr>
        <p:spPr bwMode="gray">
          <a:xfrm>
            <a:off x="7630952" y="6470202"/>
            <a:ext cx="2156604" cy="387798"/>
          </a:xfrm>
        </p:spPr>
        <p:txBody>
          <a:bodyPr wrap="square" lIns="0" tIns="0" rIns="0" bIns="64008" anchor="b" anchorCtr="0">
            <a:spAutoFit/>
          </a:bodyPr>
          <a:lstStyle>
            <a:lvl1pPr marL="115888" indent="-115888">
              <a:spcBef>
                <a:spcPts val="200"/>
              </a:spcBef>
              <a:buClr>
                <a:schemeClr val="accent1"/>
              </a:buClr>
              <a:buFont typeface="+mj-lt"/>
              <a:buAutoNum type="arabicPeriod"/>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footnote. Numbers auto-populate (no additional space or tab needed). Use a period at the end of each footnote.</a:t>
            </a:r>
          </a:p>
        </p:txBody>
      </p:sp>
      <p:sp>
        <p:nvSpPr>
          <p:cNvPr id="13" name="Rectangle 12"/>
          <p:cNvSpPr/>
          <p:nvPr userDrawn="1"/>
        </p:nvSpPr>
        <p:spPr bwMode="gray">
          <a:xfrm>
            <a:off x="3352801" y="5145405"/>
            <a:ext cx="88392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3"/>
          <p:cNvSpPr>
            <a:spLocks noGrp="1"/>
          </p:cNvSpPr>
          <p:nvPr>
            <p:ph type="ftr" sz="quarter" idx="14"/>
          </p:nvPr>
        </p:nvSpPr>
        <p:spPr bwMode="gray">
          <a:xfrm>
            <a:off x="2314921" y="78988"/>
            <a:ext cx="4778552" cy="123111"/>
          </a:xfrm>
          <a:prstGeom prst="rect">
            <a:avLst/>
          </a:prstGeom>
        </p:spPr>
        <p:txBody>
          <a:bodyPr wrap="none" lIns="0" tIns="0" rIns="0" bIns="0">
            <a:spAutoFit/>
          </a:bodyPr>
          <a:lstStyle>
            <a:lvl1pPr>
              <a:defRPr sz="800">
                <a:solidFill>
                  <a:schemeClr val="accent1"/>
                </a:solidFill>
              </a:defRPr>
            </a:lvl1pPr>
          </a:lstStyle>
          <a:p>
            <a:r>
              <a:rPr lang="en-US" dirty="0"/>
              <a:t>Confidential property of Gist. Do not distribute or reproduce without express permission from Gist.</a:t>
            </a:r>
          </a:p>
        </p:txBody>
      </p:sp>
      <p:sp>
        <p:nvSpPr>
          <p:cNvPr id="15" name="TextBox 14">
            <a:extLst>
              <a:ext uri="{FF2B5EF4-FFF2-40B4-BE49-F238E27FC236}">
                <a16:creationId xmlns:a16="http://schemas.microsoft.com/office/drawing/2014/main" id="{0A9AD50E-8E62-5E4C-A14A-8D5A6F462C9D}"/>
              </a:ext>
            </a:extLst>
          </p:cNvPr>
          <p:cNvSpPr txBox="1"/>
          <p:nvPr userDrawn="1"/>
        </p:nvSpPr>
        <p:spPr bwMode="gray">
          <a:xfrm>
            <a:off x="10020145" y="116744"/>
            <a:ext cx="1657505" cy="123111"/>
          </a:xfrm>
          <a:prstGeom prst="rect">
            <a:avLst/>
          </a:prstGeom>
          <a:noFill/>
        </p:spPr>
        <p:txBody>
          <a:bodyPr wrap="none" lIns="0" tIns="0" rIns="0" bIns="0" rtlCol="0">
            <a:spAutoFit/>
          </a:bodyPr>
          <a:lstStyle/>
          <a:p>
            <a:r>
              <a:rPr lang="en-US" sz="800" b="0" dirty="0">
                <a:solidFill>
                  <a:schemeClr val="accent1"/>
                </a:solidFill>
                <a:latin typeface="+mn-lt"/>
              </a:rPr>
              <a:t>CONFIDENTIAL AND PROPRIETARY</a:t>
            </a:r>
          </a:p>
        </p:txBody>
      </p:sp>
    </p:spTree>
    <p:extLst>
      <p:ext uri="{BB962C8B-B14F-4D97-AF65-F5344CB8AC3E}">
        <p14:creationId xmlns:p14="http://schemas.microsoft.com/office/powerpoint/2010/main" val="190109028"/>
      </p:ext>
    </p:extLst>
  </p:cSld>
  <p:clrMapOvr>
    <a:masterClrMapping/>
  </p:clrMapOvr>
  <p:extLst mod="1">
    <p:ext uri="{DCECCB84-F9BA-43D5-87BE-67443E8EF086}">
      <p15:sldGuideLst xmlns:p15="http://schemas.microsoft.com/office/powerpoint/2012/main">
        <p15:guide id="1" pos="1800">
          <p15:clr>
            <a:srgbClr val="FBAE40"/>
          </p15:clr>
        </p15:guide>
        <p15:guide id="2" pos="2112">
          <p15:clr>
            <a:srgbClr val="FBAE40"/>
          </p15:clr>
        </p15:guide>
        <p15:guide id="3" orient="horz" pos="144">
          <p15:clr>
            <a:srgbClr val="FBAE40"/>
          </p15:clr>
        </p15:guide>
        <p15:guide id="4" orient="horz" pos="370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Gist Blank">
    <p:spTree>
      <p:nvGrpSpPr>
        <p:cNvPr id="1" name=""/>
        <p:cNvGrpSpPr/>
        <p:nvPr/>
      </p:nvGrpSpPr>
      <p:grpSpPr>
        <a:xfrm>
          <a:off x="0" y="0"/>
          <a:ext cx="0" cy="0"/>
          <a:chOff x="0" y="0"/>
          <a:chExt cx="0" cy="0"/>
        </a:xfrm>
      </p:grpSpPr>
      <p:sp>
        <p:nvSpPr>
          <p:cNvPr id="5" name="Rectangle 4"/>
          <p:cNvSpPr/>
          <p:nvPr userDrawn="1"/>
        </p:nvSpPr>
        <p:spPr bwMode="gray">
          <a:xfrm>
            <a:off x="-2818" y="447675"/>
            <a:ext cx="3079393" cy="5429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bwMode="gray">
          <a:xfrm>
            <a:off x="569510" y="886765"/>
            <a:ext cx="2286000" cy="2215991"/>
          </a:xfrm>
        </p:spPr>
        <p:txBody>
          <a:bodyPr wrap="square" lIns="0" tIns="0" rIns="0" bIns="0" anchor="t" anchorCtr="0">
            <a:spAutoFit/>
          </a:bodyPr>
          <a:lstStyle>
            <a:lvl1pPr>
              <a:defRPr sz="3200" b="1" cap="none" baseline="0">
                <a:ln w="6350">
                  <a:solidFill>
                    <a:schemeClr val="tx1"/>
                  </a:solidFill>
                </a:ln>
                <a:solidFill>
                  <a:schemeClr val="tx1"/>
                </a:solidFill>
              </a:defRPr>
            </a:lvl1pPr>
          </a:lstStyle>
          <a:p>
            <a:r>
              <a:rPr lang="en-US" dirty="0"/>
              <a:t>Slide Title Goes Here. Century Gothic 32pt Bold.</a:t>
            </a:r>
          </a:p>
        </p:txBody>
      </p:sp>
      <p:sp>
        <p:nvSpPr>
          <p:cNvPr id="6" name="Rectangle 5"/>
          <p:cNvSpPr/>
          <p:nvPr userDrawn="1"/>
        </p:nvSpPr>
        <p:spPr bwMode="gray">
          <a:xfrm>
            <a:off x="0" y="532606"/>
            <a:ext cx="469106" cy="234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bwMode="gray">
          <a:xfrm>
            <a:off x="107155" y="557351"/>
            <a:ext cx="308373" cy="184666"/>
          </a:xfrm>
          <a:prstGeom prst="rect">
            <a:avLst/>
          </a:prstGeom>
          <a:noFill/>
        </p:spPr>
        <p:txBody>
          <a:bodyPr wrap="square" lIns="0" tIns="0" rIns="0" bIns="0" rtlCol="0">
            <a:spAutoFit/>
          </a:bodyPr>
          <a:lstStyle/>
          <a:p>
            <a:pPr algn="r"/>
            <a:fld id="{B900C08B-47B5-4CED-B519-D9C9B99DD038}" type="slidenum">
              <a:rPr lang="en-US" sz="1200" b="1" smtClean="0">
                <a:solidFill>
                  <a:schemeClr val="bg1"/>
                </a:solidFill>
              </a:rPr>
              <a:pPr algn="r"/>
              <a:t>‹#›</a:t>
            </a:fld>
            <a:endParaRPr lang="en-US" sz="1200" b="1" dirty="0">
              <a:solidFill>
                <a:schemeClr val="bg1"/>
              </a:solidFill>
            </a:endParaRPr>
          </a:p>
        </p:txBody>
      </p:sp>
      <p:cxnSp>
        <p:nvCxnSpPr>
          <p:cNvPr id="12" name="Straight Connector 11"/>
          <p:cNvCxnSpPr/>
          <p:nvPr userDrawn="1"/>
        </p:nvCxnSpPr>
        <p:spPr bwMode="gray">
          <a:xfrm>
            <a:off x="569510" y="3840480"/>
            <a:ext cx="2331720" cy="0"/>
          </a:xfrm>
          <a:prstGeom prst="line">
            <a:avLst/>
          </a:prstGeom>
          <a:ln w="2222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hasCustomPrompt="1"/>
          </p:nvPr>
        </p:nvSpPr>
        <p:spPr bwMode="gray">
          <a:xfrm>
            <a:off x="569510" y="4004162"/>
            <a:ext cx="2286000" cy="861774"/>
          </a:xfrm>
        </p:spPr>
        <p:txBody>
          <a:bodyPr lIns="0" tIns="0" rIns="0" bIns="0">
            <a:spAutoFit/>
          </a:bodyPr>
          <a:lstStyle>
            <a:lvl1pPr marL="0" indent="0">
              <a:spcBef>
                <a:spcPts val="80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Intention is for a very brief narrative of the slide to be written here. Century Gothic 14pt regular.</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516733" y="6038671"/>
            <a:ext cx="1079218" cy="562153"/>
          </a:xfrm>
          <a:prstGeom prst="rect">
            <a:avLst/>
          </a:prstGeom>
        </p:spPr>
      </p:pic>
      <p:sp>
        <p:nvSpPr>
          <p:cNvPr id="21" name="Text Placeholder 15"/>
          <p:cNvSpPr>
            <a:spLocks noGrp="1"/>
          </p:cNvSpPr>
          <p:nvPr>
            <p:ph type="body" sz="quarter" idx="13" hasCustomPrompt="1"/>
          </p:nvPr>
        </p:nvSpPr>
        <p:spPr bwMode="gray">
          <a:xfrm>
            <a:off x="569510" y="552735"/>
            <a:ext cx="2286000" cy="193899"/>
          </a:xfrm>
        </p:spPr>
        <p:txBody>
          <a:bodyPr lIns="0" tIns="0" rIns="0" bIns="0" anchor="b" anchorCtr="0">
            <a:normAutofit/>
          </a:bodyPr>
          <a:lstStyle>
            <a:lvl1pPr marL="0" indent="0">
              <a:spcBef>
                <a:spcPts val="0"/>
              </a:spcBef>
              <a:buNone/>
              <a:defRPr sz="1350" b="0" cap="all" baseline="0">
                <a:solidFill>
                  <a:schemeClr val="accent4"/>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Folio</a:t>
            </a:r>
          </a:p>
        </p:txBody>
      </p:sp>
      <p:sp>
        <p:nvSpPr>
          <p:cNvPr id="22" name="Text Placeholder 15"/>
          <p:cNvSpPr>
            <a:spLocks noGrp="1"/>
          </p:cNvSpPr>
          <p:nvPr>
            <p:ph type="body" sz="quarter" idx="11" hasCustomPrompt="1"/>
          </p:nvPr>
        </p:nvSpPr>
        <p:spPr bwMode="gray">
          <a:xfrm>
            <a:off x="10020467" y="6470202"/>
            <a:ext cx="2171533" cy="387798"/>
          </a:xfrm>
        </p:spPr>
        <p:txBody>
          <a:bodyPr wrap="square" lIns="0" tIns="0" rIns="91440" bIns="64008" anchor="b" anchorCtr="0">
            <a:spAutoFit/>
          </a:bodyPr>
          <a:lstStyle>
            <a:lvl1pPr marL="0" indent="0">
              <a:spcBef>
                <a:spcPts val="0"/>
              </a:spcBef>
              <a:buNone/>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Source: Click to insert. Type “Source:” followed by a space and then stretch box left and right as needed. End of source should have a period.</a:t>
            </a:r>
          </a:p>
        </p:txBody>
      </p:sp>
      <p:sp>
        <p:nvSpPr>
          <p:cNvPr id="23" name="Text Placeholder 15"/>
          <p:cNvSpPr>
            <a:spLocks noGrp="1"/>
          </p:cNvSpPr>
          <p:nvPr>
            <p:ph type="body" sz="quarter" idx="12" hasCustomPrompt="1"/>
          </p:nvPr>
        </p:nvSpPr>
        <p:spPr bwMode="gray">
          <a:xfrm>
            <a:off x="7630952" y="6470202"/>
            <a:ext cx="2156604" cy="387798"/>
          </a:xfrm>
        </p:spPr>
        <p:txBody>
          <a:bodyPr wrap="square" lIns="0" tIns="0" rIns="0" bIns="64008" anchor="b" anchorCtr="0">
            <a:spAutoFit/>
          </a:bodyPr>
          <a:lstStyle>
            <a:lvl1pPr marL="115888" indent="-115888">
              <a:spcBef>
                <a:spcPts val="200"/>
              </a:spcBef>
              <a:buClr>
                <a:schemeClr val="accent1"/>
              </a:buClr>
              <a:buFont typeface="+mj-lt"/>
              <a:buAutoNum type="arabicPeriod"/>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footnote. Numbers auto-populate (no additional space or tab needed). Use a period at the end of each footnote.</a:t>
            </a:r>
          </a:p>
        </p:txBody>
      </p:sp>
      <p:sp>
        <p:nvSpPr>
          <p:cNvPr id="13" name="Footer Placeholder 3"/>
          <p:cNvSpPr>
            <a:spLocks noGrp="1"/>
          </p:cNvSpPr>
          <p:nvPr>
            <p:ph type="ftr" sz="quarter" idx="14"/>
          </p:nvPr>
        </p:nvSpPr>
        <p:spPr bwMode="gray">
          <a:xfrm>
            <a:off x="2314921" y="78988"/>
            <a:ext cx="4778552" cy="123111"/>
          </a:xfrm>
          <a:prstGeom prst="rect">
            <a:avLst/>
          </a:prstGeom>
        </p:spPr>
        <p:txBody>
          <a:bodyPr wrap="none" lIns="0" tIns="0" rIns="0" bIns="0">
            <a:spAutoFit/>
          </a:bodyPr>
          <a:lstStyle>
            <a:lvl1pPr>
              <a:defRPr sz="800">
                <a:solidFill>
                  <a:schemeClr val="accent1"/>
                </a:solidFill>
              </a:defRPr>
            </a:lvl1pPr>
          </a:lstStyle>
          <a:p>
            <a:r>
              <a:rPr lang="en-US" dirty="0"/>
              <a:t>Confidential property of Gist. Do not distribute or reproduce without express permission from Gist.</a:t>
            </a:r>
          </a:p>
        </p:txBody>
      </p:sp>
      <p:sp>
        <p:nvSpPr>
          <p:cNvPr id="14" name="TextBox 13">
            <a:extLst>
              <a:ext uri="{FF2B5EF4-FFF2-40B4-BE49-F238E27FC236}">
                <a16:creationId xmlns:a16="http://schemas.microsoft.com/office/drawing/2014/main" id="{87911902-F607-3640-BB25-3D623CA078E7}"/>
              </a:ext>
            </a:extLst>
          </p:cNvPr>
          <p:cNvSpPr txBox="1"/>
          <p:nvPr userDrawn="1"/>
        </p:nvSpPr>
        <p:spPr bwMode="gray">
          <a:xfrm>
            <a:off x="10020145" y="116744"/>
            <a:ext cx="1657505" cy="123111"/>
          </a:xfrm>
          <a:prstGeom prst="rect">
            <a:avLst/>
          </a:prstGeom>
          <a:noFill/>
        </p:spPr>
        <p:txBody>
          <a:bodyPr wrap="none" lIns="0" tIns="0" rIns="0" bIns="0" rtlCol="0">
            <a:spAutoFit/>
          </a:bodyPr>
          <a:lstStyle/>
          <a:p>
            <a:r>
              <a:rPr lang="en-US" sz="800" b="0" dirty="0">
                <a:solidFill>
                  <a:schemeClr val="accent1"/>
                </a:solidFill>
                <a:latin typeface="+mn-lt"/>
              </a:rPr>
              <a:t>CONFIDENTIAL AND PROPRIETARY</a:t>
            </a:r>
          </a:p>
        </p:txBody>
      </p:sp>
    </p:spTree>
    <p:extLst>
      <p:ext uri="{BB962C8B-B14F-4D97-AF65-F5344CB8AC3E}">
        <p14:creationId xmlns:p14="http://schemas.microsoft.com/office/powerpoint/2010/main" val="1562450955"/>
      </p:ext>
    </p:extLst>
  </p:cSld>
  <p:clrMapOvr>
    <a:masterClrMapping/>
  </p:clrMapOvr>
  <p:extLst mod="1">
    <p:ext uri="{DCECCB84-F9BA-43D5-87BE-67443E8EF086}">
      <p15:sldGuideLst xmlns:p15="http://schemas.microsoft.com/office/powerpoint/2012/main">
        <p15:guide id="1" pos="1800">
          <p15:clr>
            <a:srgbClr val="FBAE40"/>
          </p15:clr>
        </p15:guide>
        <p15:guide id="2" pos="2112">
          <p15:clr>
            <a:srgbClr val="FBAE40"/>
          </p15:clr>
        </p15:guide>
        <p15:guide id="3" orient="horz" pos="144">
          <p15:clr>
            <a:srgbClr val="FBAE40"/>
          </p15:clr>
        </p15:guide>
        <p15:guide id="4" orient="horz" pos="407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Impact">
    <p:bg bwMode="gray">
      <p:bgRef idx="1001">
        <a:schemeClr val="bg2"/>
      </p:bgRef>
    </p:bg>
    <p:spTree>
      <p:nvGrpSpPr>
        <p:cNvPr id="1" name=""/>
        <p:cNvGrpSpPr/>
        <p:nvPr/>
      </p:nvGrpSpPr>
      <p:grpSpPr>
        <a:xfrm>
          <a:off x="0" y="0"/>
          <a:ext cx="0" cy="0"/>
          <a:chOff x="0" y="0"/>
          <a:chExt cx="0" cy="0"/>
        </a:xfrm>
      </p:grpSpPr>
      <p:sp>
        <p:nvSpPr>
          <p:cNvPr id="5" name="Rectangle 4"/>
          <p:cNvSpPr/>
          <p:nvPr userDrawn="1"/>
        </p:nvSpPr>
        <p:spPr bwMode="gray">
          <a:xfrm>
            <a:off x="-2818" y="447675"/>
            <a:ext cx="3079393" cy="5429250"/>
          </a:xfrm>
          <a:prstGeom prst="rect">
            <a:avLst/>
          </a:prstGeom>
          <a:solidFill>
            <a:srgbClr val="003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bwMode="gray">
          <a:xfrm>
            <a:off x="569510" y="886765"/>
            <a:ext cx="2286000" cy="2215991"/>
          </a:xfrm>
        </p:spPr>
        <p:txBody>
          <a:bodyPr wrap="square" lIns="0" tIns="0" rIns="0" bIns="0" anchor="t" anchorCtr="0">
            <a:spAutoFit/>
          </a:bodyPr>
          <a:lstStyle>
            <a:lvl1pPr>
              <a:defRPr sz="3200" b="1" cap="none" baseline="0">
                <a:ln w="6350">
                  <a:solidFill>
                    <a:schemeClr val="tx1"/>
                  </a:solidFill>
                </a:ln>
                <a:solidFill>
                  <a:schemeClr val="tx1"/>
                </a:solidFill>
              </a:defRPr>
            </a:lvl1pPr>
          </a:lstStyle>
          <a:p>
            <a:r>
              <a:rPr lang="en-US" dirty="0"/>
              <a:t>Slide Title Goes Here. Century Gothic 32pt Bold.</a:t>
            </a:r>
          </a:p>
        </p:txBody>
      </p:sp>
      <p:sp>
        <p:nvSpPr>
          <p:cNvPr id="6" name="Rectangle 5"/>
          <p:cNvSpPr/>
          <p:nvPr userDrawn="1"/>
        </p:nvSpPr>
        <p:spPr bwMode="gray">
          <a:xfrm>
            <a:off x="0" y="532606"/>
            <a:ext cx="469106" cy="234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bwMode="gray">
          <a:xfrm>
            <a:off x="107155" y="557351"/>
            <a:ext cx="308373" cy="184666"/>
          </a:xfrm>
          <a:prstGeom prst="rect">
            <a:avLst/>
          </a:prstGeom>
          <a:noFill/>
        </p:spPr>
        <p:txBody>
          <a:bodyPr wrap="square" lIns="0" tIns="0" rIns="0" bIns="0" rtlCol="0">
            <a:spAutoFit/>
          </a:bodyPr>
          <a:lstStyle/>
          <a:p>
            <a:pPr algn="r"/>
            <a:fld id="{B900C08B-47B5-4CED-B519-D9C9B99DD038}" type="slidenum">
              <a:rPr lang="en-US" sz="1200" b="1" smtClean="0">
                <a:solidFill>
                  <a:schemeClr val="tx1"/>
                </a:solidFill>
              </a:rPr>
              <a:pPr algn="r"/>
              <a:t>‹#›</a:t>
            </a:fld>
            <a:endParaRPr lang="en-US" sz="1200" b="1" dirty="0">
              <a:solidFill>
                <a:schemeClr val="tx1"/>
              </a:solidFill>
            </a:endParaRPr>
          </a:p>
        </p:txBody>
      </p:sp>
      <p:cxnSp>
        <p:nvCxnSpPr>
          <p:cNvPr id="12" name="Straight Connector 11"/>
          <p:cNvCxnSpPr/>
          <p:nvPr userDrawn="1"/>
        </p:nvCxnSpPr>
        <p:spPr bwMode="gray">
          <a:xfrm>
            <a:off x="569510" y="3840480"/>
            <a:ext cx="2331720" cy="0"/>
          </a:xfrm>
          <a:prstGeom prst="line">
            <a:avLst/>
          </a:prstGeom>
          <a:ln w="22225">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hasCustomPrompt="1"/>
          </p:nvPr>
        </p:nvSpPr>
        <p:spPr bwMode="gray">
          <a:xfrm>
            <a:off x="569510" y="4004162"/>
            <a:ext cx="2286000" cy="861774"/>
          </a:xfrm>
        </p:spPr>
        <p:txBody>
          <a:bodyPr lIns="0" tIns="0" rIns="0" bIns="0">
            <a:spAutoFit/>
          </a:bodyPr>
          <a:lstStyle>
            <a:lvl1pPr marL="0" indent="0">
              <a:spcBef>
                <a:spcPts val="80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Intention is for a very brief narrative of the slide to be written here. Century Gothic 14pt regular.</a:t>
            </a:r>
          </a:p>
        </p:txBody>
      </p:sp>
      <p:sp>
        <p:nvSpPr>
          <p:cNvPr id="21" name="Text Placeholder 15"/>
          <p:cNvSpPr>
            <a:spLocks noGrp="1"/>
          </p:cNvSpPr>
          <p:nvPr>
            <p:ph type="body" sz="quarter" idx="13" hasCustomPrompt="1"/>
          </p:nvPr>
        </p:nvSpPr>
        <p:spPr bwMode="gray">
          <a:xfrm>
            <a:off x="569510" y="552735"/>
            <a:ext cx="2286000" cy="193899"/>
          </a:xfrm>
        </p:spPr>
        <p:txBody>
          <a:bodyPr lIns="0" tIns="0" rIns="0" bIns="0" anchor="b" anchorCtr="0">
            <a:normAutofit/>
          </a:bodyPr>
          <a:lstStyle>
            <a:lvl1pPr marL="0" indent="0">
              <a:spcBef>
                <a:spcPts val="0"/>
              </a:spcBef>
              <a:buNone/>
              <a:defRPr sz="1350" b="0" cap="all" baseline="0">
                <a:solidFill>
                  <a:schemeClr val="accent4"/>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Folio</a:t>
            </a:r>
          </a:p>
        </p:txBody>
      </p:sp>
      <p:sp>
        <p:nvSpPr>
          <p:cNvPr id="22" name="Text Placeholder 15"/>
          <p:cNvSpPr>
            <a:spLocks noGrp="1"/>
          </p:cNvSpPr>
          <p:nvPr>
            <p:ph type="body" sz="quarter" idx="11" hasCustomPrompt="1"/>
          </p:nvPr>
        </p:nvSpPr>
        <p:spPr bwMode="gray">
          <a:xfrm>
            <a:off x="10020467" y="6470202"/>
            <a:ext cx="2171533" cy="387798"/>
          </a:xfrm>
        </p:spPr>
        <p:txBody>
          <a:bodyPr wrap="square" lIns="0" tIns="0" rIns="91440" bIns="64008" anchor="b" anchorCtr="0">
            <a:spAutoFit/>
          </a:bodyPr>
          <a:lstStyle>
            <a:lvl1pPr marL="0" indent="0">
              <a:spcBef>
                <a:spcPts val="0"/>
              </a:spcBef>
              <a:buNone/>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Source: Click to insert. Type “Source:” followed by a space and then stretch box left and right as needed. End of source should have a period.</a:t>
            </a:r>
          </a:p>
        </p:txBody>
      </p:sp>
      <p:sp>
        <p:nvSpPr>
          <p:cNvPr id="23" name="Text Placeholder 15"/>
          <p:cNvSpPr>
            <a:spLocks noGrp="1"/>
          </p:cNvSpPr>
          <p:nvPr>
            <p:ph type="body" sz="quarter" idx="12" hasCustomPrompt="1"/>
          </p:nvPr>
        </p:nvSpPr>
        <p:spPr bwMode="gray">
          <a:xfrm>
            <a:off x="7630952" y="6470202"/>
            <a:ext cx="2156604" cy="387798"/>
          </a:xfrm>
        </p:spPr>
        <p:txBody>
          <a:bodyPr wrap="square" lIns="0" tIns="0" rIns="0" bIns="64008" anchor="b" anchorCtr="0">
            <a:spAutoFit/>
          </a:bodyPr>
          <a:lstStyle>
            <a:lvl1pPr marL="115888" indent="-115888">
              <a:spcBef>
                <a:spcPts val="200"/>
              </a:spcBef>
              <a:buClr>
                <a:schemeClr val="accent1"/>
              </a:buClr>
              <a:buFont typeface="+mj-lt"/>
              <a:buAutoNum type="arabicPeriod"/>
              <a:defRPr sz="70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footnote. Numbers auto-populate (no additional space or tab needed). Use a period at the end of each footnote.</a:t>
            </a:r>
          </a:p>
        </p:txBody>
      </p:sp>
      <p:sp>
        <p:nvSpPr>
          <p:cNvPr id="13" name="Footer Placeholder 3"/>
          <p:cNvSpPr>
            <a:spLocks noGrp="1"/>
          </p:cNvSpPr>
          <p:nvPr>
            <p:ph type="ftr" sz="quarter" idx="14"/>
          </p:nvPr>
        </p:nvSpPr>
        <p:spPr bwMode="gray">
          <a:xfrm>
            <a:off x="2314921" y="78988"/>
            <a:ext cx="4778552" cy="123111"/>
          </a:xfrm>
          <a:prstGeom prst="rect">
            <a:avLst/>
          </a:prstGeom>
        </p:spPr>
        <p:txBody>
          <a:bodyPr wrap="none" lIns="0" tIns="0" rIns="0" bIns="0">
            <a:spAutoFit/>
          </a:bodyPr>
          <a:lstStyle>
            <a:lvl1pPr>
              <a:defRPr sz="800">
                <a:solidFill>
                  <a:schemeClr val="accent1"/>
                </a:solidFill>
              </a:defRPr>
            </a:lvl1pPr>
          </a:lstStyle>
          <a:p>
            <a:r>
              <a:rPr lang="en-US" dirty="0"/>
              <a:t>Confidential property of Gist. Do not distribute or reproduce without express permission from Gist.</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516733" y="6038671"/>
            <a:ext cx="1079218" cy="562152"/>
          </a:xfrm>
          <a:prstGeom prst="rect">
            <a:avLst/>
          </a:prstGeom>
        </p:spPr>
      </p:pic>
      <p:sp>
        <p:nvSpPr>
          <p:cNvPr id="14" name="TextBox 13">
            <a:extLst>
              <a:ext uri="{FF2B5EF4-FFF2-40B4-BE49-F238E27FC236}">
                <a16:creationId xmlns:a16="http://schemas.microsoft.com/office/drawing/2014/main" id="{27340AD3-5B6F-9542-AC7E-54C2B55B65BD}"/>
              </a:ext>
            </a:extLst>
          </p:cNvPr>
          <p:cNvSpPr txBox="1"/>
          <p:nvPr userDrawn="1"/>
        </p:nvSpPr>
        <p:spPr bwMode="gray">
          <a:xfrm>
            <a:off x="10020145" y="116744"/>
            <a:ext cx="1657505" cy="123111"/>
          </a:xfrm>
          <a:prstGeom prst="rect">
            <a:avLst/>
          </a:prstGeom>
          <a:noFill/>
        </p:spPr>
        <p:txBody>
          <a:bodyPr wrap="none" lIns="0" tIns="0" rIns="0" bIns="0" rtlCol="0">
            <a:spAutoFit/>
          </a:bodyPr>
          <a:lstStyle/>
          <a:p>
            <a:r>
              <a:rPr lang="en-US" sz="800" b="0" dirty="0">
                <a:solidFill>
                  <a:schemeClr val="accent1"/>
                </a:solidFill>
                <a:latin typeface="+mn-lt"/>
              </a:rPr>
              <a:t>CONFIDENTIAL AND PROPRIETARY</a:t>
            </a:r>
          </a:p>
        </p:txBody>
      </p:sp>
    </p:spTree>
    <p:extLst>
      <p:ext uri="{BB962C8B-B14F-4D97-AF65-F5344CB8AC3E}">
        <p14:creationId xmlns:p14="http://schemas.microsoft.com/office/powerpoint/2010/main" val="1321203695"/>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pos="1800">
          <p15:clr>
            <a:srgbClr val="FBAE40"/>
          </p15:clr>
        </p15:guide>
        <p15:guide id="2" pos="2112">
          <p15:clr>
            <a:srgbClr val="FBAE40"/>
          </p15:clr>
        </p15:guide>
        <p15:guide id="3" orient="horz" pos="144">
          <p15:clr>
            <a:srgbClr val="FBAE40"/>
          </p15:clr>
        </p15:guide>
        <p15:guide id="4" orient="horz" pos="407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0388" y="447390"/>
            <a:ext cx="11117262" cy="443198"/>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bwMode="gray">
          <a:xfrm>
            <a:off x="560388" y="1044575"/>
            <a:ext cx="11117262" cy="148758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bwMode="gray">
          <a:xfrm>
            <a:off x="171043" y="78988"/>
            <a:ext cx="2087110" cy="123111"/>
          </a:xfrm>
          <a:prstGeom prst="rect">
            <a:avLst/>
          </a:prstGeom>
          <a:noFill/>
        </p:spPr>
        <p:txBody>
          <a:bodyPr wrap="none" lIns="0" tIns="0" rIns="0" bIns="0" rtlCol="0">
            <a:spAutoFit/>
          </a:bodyPr>
          <a:lstStyle/>
          <a:p>
            <a:r>
              <a:rPr lang="en-US" sz="800" b="0" dirty="0">
                <a:solidFill>
                  <a:schemeClr val="accent1"/>
                </a:solidFill>
                <a:latin typeface="+mn-lt"/>
              </a:rPr>
              <a:t>©2018 Gist Healthcare LLC </a:t>
            </a:r>
            <a:r>
              <a:rPr lang="en-US" sz="800" b="0" dirty="0">
                <a:solidFill>
                  <a:schemeClr val="accent1"/>
                </a:solidFill>
                <a:latin typeface="+mn-lt"/>
                <a:cs typeface="Arial" panose="020B0604020202020204" pitchFamily="34" charset="0"/>
              </a:rPr>
              <a:t>• 180429 AAAP</a:t>
            </a:r>
            <a:endParaRPr lang="en-US" sz="800" b="0" dirty="0">
              <a:solidFill>
                <a:schemeClr val="accent1"/>
              </a:solidFill>
              <a:latin typeface="+mn-lt"/>
            </a:endParaRPr>
          </a:p>
        </p:txBody>
      </p:sp>
    </p:spTree>
    <p:extLst>
      <p:ext uri="{BB962C8B-B14F-4D97-AF65-F5344CB8AC3E}">
        <p14:creationId xmlns:p14="http://schemas.microsoft.com/office/powerpoint/2010/main" val="3636930681"/>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9" r:id="rId3"/>
    <p:sldLayoutId id="2147483670" r:id="rId4"/>
    <p:sldLayoutId id="2147483661" r:id="rId5"/>
    <p:sldLayoutId id="2147483662" r:id="rId6"/>
    <p:sldLayoutId id="2147483663" r:id="rId7"/>
    <p:sldLayoutId id="2147483664" r:id="rId8"/>
    <p:sldLayoutId id="2147483667" r:id="rId9"/>
    <p:sldLayoutId id="2147483654" r:id="rId10"/>
    <p:sldLayoutId id="2147483655" r:id="rId11"/>
    <p:sldLayoutId id="2147483666" r:id="rId12"/>
  </p:sldLayoutIdLst>
  <p:hf sldNum="0" hdr="0" ftr="0" dt="0"/>
  <p:txStyles>
    <p:titleStyle>
      <a:lvl1pPr algn="l" defTabSz="914400" rtl="0" eaLnBrk="1" latinLnBrk="0" hangingPunct="1">
        <a:lnSpc>
          <a:spcPct val="90000"/>
        </a:lnSpc>
        <a:spcBef>
          <a:spcPct val="0"/>
        </a:spcBef>
        <a:buNone/>
        <a:defRPr sz="3200" b="1" kern="1200">
          <a:ln w="6350">
            <a:solidFill>
              <a:schemeClr val="tx1"/>
            </a:solidFill>
          </a:ln>
          <a:solidFill>
            <a:schemeClr val="tx1"/>
          </a:solidFill>
          <a:latin typeface="+mj-lt"/>
          <a:ea typeface="+mj-ea"/>
          <a:cs typeface="+mj-cs"/>
        </a:defRPr>
      </a:lvl1pPr>
    </p:titleStyle>
    <p:body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3" userDrawn="1">
          <p15:clr>
            <a:srgbClr val="C35EA4"/>
          </p15:clr>
        </p15:guide>
        <p15:guide id="2" pos="7356"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7.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tiff"/><Relationship Id="rId7" Type="http://schemas.openxmlformats.org/officeDocument/2006/relationships/image" Target="../media/image37.png"/><Relationship Id="rId2" Type="http://schemas.openxmlformats.org/officeDocument/2006/relationships/image" Target="../media/image32.tiff"/><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tiff"/><Relationship Id="rId4" Type="http://schemas.openxmlformats.org/officeDocument/2006/relationships/image" Target="../media/image34.tiff"/><Relationship Id="rId9" Type="http://schemas.openxmlformats.org/officeDocument/2006/relationships/image" Target="../media/image39.tiff"/></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3.png"/><Relationship Id="rId12" Type="http://schemas.microsoft.com/office/2007/relationships/hdphoto" Target="../media/hdphoto5.wdp"/><Relationship Id="rId17" Type="http://schemas.openxmlformats.org/officeDocument/2006/relationships/image" Target="../media/image48.png"/><Relationship Id="rId2" Type="http://schemas.openxmlformats.org/officeDocument/2006/relationships/image" Target="../media/image27.png"/><Relationship Id="rId16" Type="http://schemas.microsoft.com/office/2007/relationships/hdphoto" Target="../media/hdphoto7.wdp"/><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4.png"/><Relationship Id="rId1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chart" Target="../charts/chart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905232" y="2708197"/>
            <a:ext cx="6172200" cy="1523494"/>
          </a:xfrm>
        </p:spPr>
        <p:txBody>
          <a:bodyPr/>
          <a:lstStyle/>
          <a:p>
            <a:r>
              <a:rPr lang="en-US" dirty="0"/>
              <a:t>The </a:t>
            </a:r>
            <a:r>
              <a:rPr lang="en-US" dirty="0">
                <a:solidFill>
                  <a:schemeClr val="accent4"/>
                </a:solidFill>
              </a:rPr>
              <a:t>future</a:t>
            </a:r>
            <a:r>
              <a:rPr lang="en-US" dirty="0"/>
              <a:t> of healthcare</a:t>
            </a:r>
          </a:p>
        </p:txBody>
      </p:sp>
      <p:sp>
        <p:nvSpPr>
          <p:cNvPr id="9" name="Text Placeholder 8"/>
          <p:cNvSpPr>
            <a:spLocks noGrp="1"/>
          </p:cNvSpPr>
          <p:nvPr>
            <p:ph type="body" sz="quarter" idx="10"/>
          </p:nvPr>
        </p:nvSpPr>
        <p:spPr/>
        <p:txBody>
          <a:bodyPr/>
          <a:lstStyle/>
          <a:p>
            <a:r>
              <a:rPr lang="en-US" dirty="0"/>
              <a:t>2018 and Beyond</a:t>
            </a:r>
          </a:p>
        </p:txBody>
      </p:sp>
      <p:sp>
        <p:nvSpPr>
          <p:cNvPr id="10" name="Text Placeholder 9"/>
          <p:cNvSpPr>
            <a:spLocks noGrp="1"/>
          </p:cNvSpPr>
          <p:nvPr>
            <p:ph type="body" sz="quarter" idx="11"/>
          </p:nvPr>
        </p:nvSpPr>
        <p:spPr/>
        <p:txBody>
          <a:bodyPr/>
          <a:lstStyle/>
          <a:p>
            <a:r>
              <a:rPr lang="en-US" dirty="0"/>
              <a:t>Association of Administrators in Advanced Pediatrics—April 29, 2018</a:t>
            </a:r>
          </a:p>
        </p:txBody>
      </p:sp>
      <p:sp>
        <p:nvSpPr>
          <p:cNvPr id="11" name="Text Placeholder 10"/>
          <p:cNvSpPr>
            <a:spLocks noGrp="1"/>
          </p:cNvSpPr>
          <p:nvPr>
            <p:ph type="body" sz="quarter" idx="12"/>
          </p:nvPr>
        </p:nvSpPr>
        <p:spPr>
          <a:xfrm>
            <a:off x="237806" y="5811968"/>
            <a:ext cx="2964027" cy="246221"/>
          </a:xfrm>
        </p:spPr>
        <p:txBody>
          <a:bodyPr/>
          <a:lstStyle/>
          <a:p>
            <a:r>
              <a:rPr lang="en-US" dirty="0"/>
              <a:t>Chas Roades</a:t>
            </a:r>
          </a:p>
        </p:txBody>
      </p:sp>
      <p:sp>
        <p:nvSpPr>
          <p:cNvPr id="12" name="Text Placeholder 11"/>
          <p:cNvSpPr>
            <a:spLocks noGrp="1"/>
          </p:cNvSpPr>
          <p:nvPr>
            <p:ph type="body" sz="quarter" idx="13"/>
          </p:nvPr>
        </p:nvSpPr>
        <p:spPr>
          <a:xfrm>
            <a:off x="237806" y="6169271"/>
            <a:ext cx="2964027" cy="215444"/>
          </a:xfrm>
        </p:spPr>
        <p:txBody>
          <a:bodyPr/>
          <a:lstStyle/>
          <a:p>
            <a:r>
              <a:rPr lang="en-US" dirty="0"/>
              <a:t>chas@gisthealthcare.com</a:t>
            </a:r>
          </a:p>
        </p:txBody>
      </p:sp>
      <p:sp>
        <p:nvSpPr>
          <p:cNvPr id="19" name="Text Placeholder 18"/>
          <p:cNvSpPr>
            <a:spLocks noGrp="1"/>
          </p:cNvSpPr>
          <p:nvPr>
            <p:ph type="body" sz="quarter" idx="14"/>
          </p:nvPr>
        </p:nvSpPr>
        <p:spPr>
          <a:xfrm>
            <a:off x="237806" y="6400899"/>
            <a:ext cx="2964027" cy="215444"/>
          </a:xfrm>
        </p:spPr>
        <p:txBody>
          <a:bodyPr/>
          <a:lstStyle/>
          <a:p>
            <a:r>
              <a:rPr lang="en-US" dirty="0"/>
              <a:t>@chasroades</a:t>
            </a:r>
          </a:p>
        </p:txBody>
      </p:sp>
    </p:spTree>
    <p:custDataLst>
      <p:tags r:id="rId1"/>
    </p:custDataLst>
    <p:extLst>
      <p:ext uri="{BB962C8B-B14F-4D97-AF65-F5344CB8AC3E}">
        <p14:creationId xmlns:p14="http://schemas.microsoft.com/office/powerpoint/2010/main" val="363630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510" y="886765"/>
            <a:ext cx="2314114" cy="2215991"/>
          </a:xfrm>
        </p:spPr>
        <p:txBody>
          <a:bodyPr/>
          <a:lstStyle/>
          <a:p>
            <a:r>
              <a:rPr lang="en-US" dirty="0"/>
              <a:t>Shifting</a:t>
            </a:r>
            <a:br>
              <a:rPr lang="en-US" dirty="0"/>
            </a:br>
            <a:r>
              <a:rPr lang="en-US" dirty="0"/>
              <a:t>the Burden</a:t>
            </a:r>
            <a:br>
              <a:rPr lang="en-US" dirty="0"/>
            </a:br>
            <a:r>
              <a:rPr lang="en-US" dirty="0"/>
              <a:t>of Cost Control to the States</a:t>
            </a:r>
          </a:p>
        </p:txBody>
      </p:sp>
      <p:sp>
        <p:nvSpPr>
          <p:cNvPr id="3" name="Text Placeholder 2"/>
          <p:cNvSpPr>
            <a:spLocks noGrp="1"/>
          </p:cNvSpPr>
          <p:nvPr>
            <p:ph type="body" sz="quarter" idx="10"/>
          </p:nvPr>
        </p:nvSpPr>
        <p:spPr>
          <a:xfrm>
            <a:off x="569509" y="4004162"/>
            <a:ext cx="2392175" cy="861774"/>
          </a:xfrm>
        </p:spPr>
        <p:txBody>
          <a:bodyPr/>
          <a:lstStyle/>
          <a:p>
            <a:r>
              <a:rPr lang="en-US" dirty="0"/>
              <a:t>Federal attempts to block grant Medicaid spending will create increased urgency for states to budget spending and limit enrollment (where possible)</a:t>
            </a:r>
          </a:p>
        </p:txBody>
      </p:sp>
      <p:sp>
        <p:nvSpPr>
          <p:cNvPr id="4" name="Text Placeholder 3"/>
          <p:cNvSpPr>
            <a:spLocks noGrp="1"/>
          </p:cNvSpPr>
          <p:nvPr>
            <p:ph type="body" sz="quarter" idx="13"/>
          </p:nvPr>
        </p:nvSpPr>
        <p:spPr/>
        <p:txBody>
          <a:bodyPr>
            <a:normAutofit lnSpcReduction="10000"/>
          </a:bodyPr>
          <a:lstStyle/>
          <a:p>
            <a:r>
              <a:rPr lang="en-US" dirty="0"/>
              <a:t>Medicaid</a:t>
            </a:r>
          </a:p>
        </p:txBody>
      </p:sp>
      <p:sp>
        <p:nvSpPr>
          <p:cNvPr id="5" name="Text Placeholder 4"/>
          <p:cNvSpPr>
            <a:spLocks noGrp="1"/>
          </p:cNvSpPr>
          <p:nvPr>
            <p:ph type="body" sz="quarter" idx="11"/>
          </p:nvPr>
        </p:nvSpPr>
        <p:spPr>
          <a:xfrm>
            <a:off x="6476215" y="6362480"/>
            <a:ext cx="5481986" cy="495520"/>
          </a:xfrm>
        </p:spPr>
        <p:txBody>
          <a:bodyPr/>
          <a:lstStyle/>
          <a:p>
            <a:r>
              <a:rPr lang="en-US" dirty="0"/>
              <a:t>Source: Cubanski, Juliette, and Tricia Neuman. The Facts on Medicare Spending and Financing.  Kaiser Family Foundation, 18 July 2017. Web. 27 Dec. 2017;  Luthra, Shefali. "Everything You Need To Know About Block Grants — The Heart Of GOP’s Medicaid Plans." Kaiser Health News. 24 Jan. 2017. Web. 28 Dec. 2017; Ramsey, Lydia. "The CBO Has Debunked a Key Republican Talking Point on the Senate Health Bill." Business Insider. 26 June 2017. Web. 28 Dec. 2017; Gist Healthcare analysis.</a:t>
            </a:r>
          </a:p>
        </p:txBody>
      </p:sp>
      <p:sp>
        <p:nvSpPr>
          <p:cNvPr id="6" name="Text Placeholder 5"/>
          <p:cNvSpPr>
            <a:spLocks noGrp="1"/>
          </p:cNvSpPr>
          <p:nvPr>
            <p:ph type="body" sz="quarter" idx="12"/>
          </p:nvPr>
        </p:nvSpPr>
        <p:spPr>
          <a:xfrm>
            <a:off x="3349429" y="6470202"/>
            <a:ext cx="2828543" cy="387798"/>
          </a:xfrm>
        </p:spPr>
        <p:txBody>
          <a:bodyPr/>
          <a:lstStyle/>
          <a:p>
            <a:r>
              <a:rPr lang="en-US" dirty="0"/>
              <a:t>Congressional Budget Office</a:t>
            </a:r>
          </a:p>
          <a:p>
            <a:r>
              <a:rPr lang="en-US" dirty="0"/>
              <a:t>American Health Care Act and Better Care Reconciliation Act</a:t>
            </a:r>
          </a:p>
          <a:p>
            <a:r>
              <a:rPr lang="en-US" dirty="0"/>
              <a:t>Managed care organizations</a:t>
            </a:r>
          </a:p>
        </p:txBody>
      </p:sp>
      <p:sp>
        <p:nvSpPr>
          <p:cNvPr id="7" name="Text Placeholder 2"/>
          <p:cNvSpPr txBox="1">
            <a:spLocks/>
          </p:cNvSpPr>
          <p:nvPr/>
        </p:nvSpPr>
        <p:spPr bwMode="gray">
          <a:xfrm>
            <a:off x="3352800" y="514557"/>
            <a:ext cx="6415167"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Relying on the Imperative to Balance the State’s Budget</a:t>
            </a:r>
          </a:p>
        </p:txBody>
      </p:sp>
      <p:sp>
        <p:nvSpPr>
          <p:cNvPr id="11" name="Text Placeholder 2"/>
          <p:cNvSpPr txBox="1">
            <a:spLocks/>
          </p:cNvSpPr>
          <p:nvPr/>
        </p:nvSpPr>
        <p:spPr bwMode="gray">
          <a:xfrm>
            <a:off x="3352800" y="1168237"/>
            <a:ext cx="3848546"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Offloading Inflation Exposure to States…</a:t>
            </a:r>
          </a:p>
        </p:txBody>
      </p:sp>
      <p:sp>
        <p:nvSpPr>
          <p:cNvPr id="16" name="Text Placeholder 2"/>
          <p:cNvSpPr txBox="1">
            <a:spLocks/>
          </p:cNvSpPr>
          <p:nvPr/>
        </p:nvSpPr>
        <p:spPr bwMode="gray">
          <a:xfrm>
            <a:off x="3352800" y="2260202"/>
            <a:ext cx="3207521" cy="430887"/>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Fixed federal spend per beneficiary, with set annual growth rate</a:t>
            </a:r>
          </a:p>
        </p:txBody>
      </p:sp>
      <p:sp>
        <p:nvSpPr>
          <p:cNvPr id="12" name="Text Placeholder 2"/>
          <p:cNvSpPr txBox="1">
            <a:spLocks/>
          </p:cNvSpPr>
          <p:nvPr/>
        </p:nvSpPr>
        <p:spPr bwMode="gray">
          <a:xfrm>
            <a:off x="7667151" y="1168237"/>
            <a:ext cx="3786923"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…Creates Urgent State Budget Pressure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429" y="1655453"/>
            <a:ext cx="548640" cy="454674"/>
          </a:xfrm>
          <a:prstGeom prst="rect">
            <a:avLst/>
          </a:prstGeom>
        </p:spPr>
      </p:pic>
      <p:sp>
        <p:nvSpPr>
          <p:cNvPr id="14" name="Text Placeholder 2"/>
          <p:cNvSpPr txBox="1">
            <a:spLocks/>
          </p:cNvSpPr>
          <p:nvPr/>
        </p:nvSpPr>
        <p:spPr bwMode="gray">
          <a:xfrm>
            <a:off x="4077811" y="1906655"/>
            <a:ext cx="1908205"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Per-Capita Caps</a:t>
            </a:r>
          </a:p>
        </p:txBody>
      </p:sp>
      <p:sp>
        <p:nvSpPr>
          <p:cNvPr id="15" name="Text Placeholder 2"/>
          <p:cNvSpPr txBox="1">
            <a:spLocks/>
          </p:cNvSpPr>
          <p:nvPr/>
        </p:nvSpPr>
        <p:spPr bwMode="gray">
          <a:xfrm>
            <a:off x="3352800" y="3659175"/>
            <a:ext cx="3237315" cy="86177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Annual grant based on benchmark year spend independent of enrollment growth; allows states flexibility to change eligibility </a:t>
            </a:r>
          </a:p>
        </p:txBody>
      </p:sp>
      <p:sp>
        <p:nvSpPr>
          <p:cNvPr id="17" name="Text Placeholder 2"/>
          <p:cNvSpPr txBox="1">
            <a:spLocks/>
          </p:cNvSpPr>
          <p:nvPr/>
        </p:nvSpPr>
        <p:spPr bwMode="gray">
          <a:xfrm>
            <a:off x="4077811" y="3322471"/>
            <a:ext cx="1833885"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Block Grants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349" y="3018358"/>
            <a:ext cx="426720" cy="548640"/>
          </a:xfrm>
          <a:prstGeom prst="rect">
            <a:avLst/>
          </a:prstGeom>
        </p:spPr>
      </p:pic>
      <p:sp>
        <p:nvSpPr>
          <p:cNvPr id="19" name="TextBox 18"/>
          <p:cNvSpPr txBox="1"/>
          <p:nvPr/>
        </p:nvSpPr>
        <p:spPr bwMode="gray">
          <a:xfrm>
            <a:off x="3349429" y="4932748"/>
            <a:ext cx="2097308" cy="430887"/>
          </a:xfrm>
          <a:prstGeom prst="rect">
            <a:avLst/>
          </a:prstGeom>
          <a:noFill/>
        </p:spPr>
        <p:txBody>
          <a:bodyPr wrap="square" lIns="0" tIns="0" rIns="0" bIns="0" rtlCol="0">
            <a:spAutoFit/>
          </a:bodyPr>
          <a:lstStyle/>
          <a:p>
            <a:pPr>
              <a:spcBef>
                <a:spcPts val="800"/>
              </a:spcBef>
            </a:pPr>
            <a:r>
              <a:rPr lang="en-US" sz="2800" b="1" dirty="0">
                <a:solidFill>
                  <a:schemeClr val="accent4"/>
                </a:solidFill>
                <a:latin typeface="+mj-lt"/>
              </a:rPr>
              <a:t>$772-834B</a:t>
            </a:r>
          </a:p>
        </p:txBody>
      </p:sp>
      <p:sp>
        <p:nvSpPr>
          <p:cNvPr id="20" name="Text Placeholder 2"/>
          <p:cNvSpPr txBox="1">
            <a:spLocks/>
          </p:cNvSpPr>
          <p:nvPr/>
        </p:nvSpPr>
        <p:spPr bwMode="gray">
          <a:xfrm>
            <a:off x="3352800" y="5424294"/>
            <a:ext cx="3067633" cy="64633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CBO</a:t>
            </a:r>
            <a:r>
              <a:rPr lang="en-US" baseline="30000" dirty="0"/>
              <a:t>1</a:t>
            </a:r>
            <a:r>
              <a:rPr lang="en-US" dirty="0"/>
              <a:t> estimate of Medicaid savings in House and Senate bills brought to floor in 2017</a:t>
            </a:r>
            <a:r>
              <a:rPr lang="en-US" baseline="30000" dirty="0"/>
              <a:t>2</a:t>
            </a:r>
          </a:p>
        </p:txBody>
      </p:sp>
      <p:sp>
        <p:nvSpPr>
          <p:cNvPr id="21" name="Oval 20"/>
          <p:cNvSpPr/>
          <p:nvPr/>
        </p:nvSpPr>
        <p:spPr bwMode="gray">
          <a:xfrm>
            <a:off x="7667151" y="1642474"/>
            <a:ext cx="258233" cy="258233"/>
          </a:xfrm>
          <a:prstGeom prst="ellipse">
            <a:avLst/>
          </a:prstGeom>
          <a:solidFill>
            <a:schemeClr val="accent3"/>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1</a:t>
            </a:r>
          </a:p>
        </p:txBody>
      </p:sp>
      <p:sp>
        <p:nvSpPr>
          <p:cNvPr id="22" name="Oval 21"/>
          <p:cNvSpPr/>
          <p:nvPr/>
        </p:nvSpPr>
        <p:spPr bwMode="gray">
          <a:xfrm>
            <a:off x="7690487" y="2804816"/>
            <a:ext cx="258233" cy="258233"/>
          </a:xfrm>
          <a:prstGeom prst="ellipse">
            <a:avLst/>
          </a:prstGeom>
          <a:solidFill>
            <a:schemeClr val="accent3"/>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2</a:t>
            </a:r>
          </a:p>
        </p:txBody>
      </p:sp>
      <p:sp>
        <p:nvSpPr>
          <p:cNvPr id="23" name="Oval 22"/>
          <p:cNvSpPr/>
          <p:nvPr/>
        </p:nvSpPr>
        <p:spPr bwMode="gray">
          <a:xfrm>
            <a:off x="7690487" y="3955991"/>
            <a:ext cx="258233" cy="258233"/>
          </a:xfrm>
          <a:prstGeom prst="ellipse">
            <a:avLst/>
          </a:prstGeom>
          <a:solidFill>
            <a:schemeClr val="accent3"/>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3</a:t>
            </a:r>
          </a:p>
        </p:txBody>
      </p:sp>
      <p:sp>
        <p:nvSpPr>
          <p:cNvPr id="24" name="Oval 23"/>
          <p:cNvSpPr/>
          <p:nvPr/>
        </p:nvSpPr>
        <p:spPr bwMode="gray">
          <a:xfrm>
            <a:off x="7690487" y="5107166"/>
            <a:ext cx="258233" cy="258233"/>
          </a:xfrm>
          <a:prstGeom prst="ellipse">
            <a:avLst/>
          </a:prstGeom>
          <a:solidFill>
            <a:schemeClr val="accent3"/>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4</a:t>
            </a:r>
          </a:p>
        </p:txBody>
      </p:sp>
      <p:sp>
        <p:nvSpPr>
          <p:cNvPr id="25" name="Text Placeholder 2"/>
          <p:cNvSpPr txBox="1">
            <a:spLocks/>
          </p:cNvSpPr>
          <p:nvPr/>
        </p:nvSpPr>
        <p:spPr bwMode="gray">
          <a:xfrm>
            <a:off x="8105127" y="1639708"/>
            <a:ext cx="1384003" cy="64633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Work with existing </a:t>
            </a:r>
            <a:r>
              <a:rPr lang="en-US" b="1" dirty="0"/>
              <a:t>fee-for-service</a:t>
            </a:r>
            <a:r>
              <a:rPr lang="en-US" dirty="0"/>
              <a:t> system</a:t>
            </a:r>
          </a:p>
        </p:txBody>
      </p:sp>
      <p:sp>
        <p:nvSpPr>
          <p:cNvPr id="26" name="Text Placeholder 2"/>
          <p:cNvSpPr txBox="1">
            <a:spLocks/>
          </p:cNvSpPr>
          <p:nvPr/>
        </p:nvSpPr>
        <p:spPr bwMode="gray">
          <a:xfrm>
            <a:off x="10201688" y="1639708"/>
            <a:ext cx="1416778" cy="430887"/>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Direct provider</a:t>
            </a:r>
            <a:r>
              <a:rPr lang="en-US" b="1" dirty="0"/>
              <a:t> rate cuts</a:t>
            </a:r>
          </a:p>
        </p:txBody>
      </p:sp>
      <p:sp>
        <p:nvSpPr>
          <p:cNvPr id="27" name="Freeform 9"/>
          <p:cNvSpPr>
            <a:spLocks noChangeAspect="1"/>
          </p:cNvSpPr>
          <p:nvPr/>
        </p:nvSpPr>
        <p:spPr bwMode="gray">
          <a:xfrm>
            <a:off x="9751476" y="1657944"/>
            <a:ext cx="157572" cy="394416"/>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Text Placeholder 2"/>
          <p:cNvSpPr txBox="1">
            <a:spLocks/>
          </p:cNvSpPr>
          <p:nvPr/>
        </p:nvSpPr>
        <p:spPr bwMode="gray">
          <a:xfrm>
            <a:off x="8105127" y="2794605"/>
            <a:ext cx="1347423" cy="64633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Expand use of </a:t>
            </a:r>
            <a:r>
              <a:rPr lang="en-US" b="1" dirty="0"/>
              <a:t>Medicaid managed care</a:t>
            </a:r>
          </a:p>
        </p:txBody>
      </p:sp>
      <p:sp>
        <p:nvSpPr>
          <p:cNvPr id="32" name="Text Placeholder 2"/>
          <p:cNvSpPr txBox="1">
            <a:spLocks/>
          </p:cNvSpPr>
          <p:nvPr/>
        </p:nvSpPr>
        <p:spPr bwMode="gray">
          <a:xfrm>
            <a:off x="10201688" y="2794605"/>
            <a:ext cx="1561810" cy="64633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Lower provider rates </a:t>
            </a:r>
            <a:r>
              <a:rPr lang="en-US" dirty="0"/>
              <a:t>from Medicaid MCOs</a:t>
            </a:r>
            <a:r>
              <a:rPr lang="en-US" baseline="30000" dirty="0"/>
              <a:t>3</a:t>
            </a:r>
          </a:p>
        </p:txBody>
      </p:sp>
      <p:sp>
        <p:nvSpPr>
          <p:cNvPr id="33" name="Text Placeholder 2"/>
          <p:cNvSpPr txBox="1">
            <a:spLocks/>
          </p:cNvSpPr>
          <p:nvPr/>
        </p:nvSpPr>
        <p:spPr bwMode="gray">
          <a:xfrm>
            <a:off x="10201688" y="5104400"/>
            <a:ext cx="1298840" cy="64633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Increased bad debt </a:t>
            </a:r>
            <a:r>
              <a:rPr lang="en-US" dirty="0"/>
              <a:t>from rising uninsured</a:t>
            </a:r>
          </a:p>
        </p:txBody>
      </p:sp>
      <p:sp>
        <p:nvSpPr>
          <p:cNvPr id="34" name="Text Placeholder 2"/>
          <p:cNvSpPr txBox="1">
            <a:spLocks/>
          </p:cNvSpPr>
          <p:nvPr/>
        </p:nvSpPr>
        <p:spPr bwMode="gray">
          <a:xfrm>
            <a:off x="8105127" y="5104400"/>
            <a:ext cx="1471684" cy="64633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Use </a:t>
            </a:r>
            <a:r>
              <a:rPr lang="en-US" b="1" dirty="0"/>
              <a:t>waivers</a:t>
            </a:r>
            <a:r>
              <a:rPr lang="en-US" dirty="0"/>
              <a:t> to change benefits and eligibility </a:t>
            </a:r>
          </a:p>
        </p:txBody>
      </p:sp>
      <p:sp>
        <p:nvSpPr>
          <p:cNvPr id="35" name="Text Placeholder 2"/>
          <p:cNvSpPr txBox="1">
            <a:spLocks/>
          </p:cNvSpPr>
          <p:nvPr/>
        </p:nvSpPr>
        <p:spPr bwMode="gray">
          <a:xfrm>
            <a:off x="8105127" y="3949502"/>
            <a:ext cx="1540701" cy="64633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Encourage provider-led </a:t>
            </a:r>
            <a:r>
              <a:rPr lang="en-US" b="1" dirty="0"/>
              <a:t>Medicaid ACOs  </a:t>
            </a:r>
          </a:p>
        </p:txBody>
      </p:sp>
      <p:sp>
        <p:nvSpPr>
          <p:cNvPr id="36" name="Text Placeholder 2"/>
          <p:cNvSpPr txBox="1">
            <a:spLocks/>
          </p:cNvSpPr>
          <p:nvPr/>
        </p:nvSpPr>
        <p:spPr bwMode="gray">
          <a:xfrm>
            <a:off x="10201688" y="3949502"/>
            <a:ext cx="1567165" cy="64633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Providers assume direct </a:t>
            </a:r>
            <a:r>
              <a:rPr lang="en-US" b="1" dirty="0"/>
              <a:t>risk for</a:t>
            </a:r>
            <a:br>
              <a:rPr lang="en-US" b="1" dirty="0"/>
            </a:br>
            <a:r>
              <a:rPr lang="en-US" b="1" dirty="0"/>
              <a:t>cost growth</a:t>
            </a:r>
          </a:p>
        </p:txBody>
      </p:sp>
      <p:sp>
        <p:nvSpPr>
          <p:cNvPr id="39" name="Freeform 9"/>
          <p:cNvSpPr>
            <a:spLocks noChangeAspect="1"/>
          </p:cNvSpPr>
          <p:nvPr/>
        </p:nvSpPr>
        <p:spPr bwMode="gray">
          <a:xfrm>
            <a:off x="9751476" y="2920562"/>
            <a:ext cx="157572" cy="394416"/>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9"/>
          <p:cNvSpPr>
            <a:spLocks noChangeAspect="1"/>
          </p:cNvSpPr>
          <p:nvPr/>
        </p:nvSpPr>
        <p:spPr bwMode="gray">
          <a:xfrm>
            <a:off x="9751476" y="4075459"/>
            <a:ext cx="157572" cy="394416"/>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noChangeAspect="1"/>
          </p:cNvSpPr>
          <p:nvPr/>
        </p:nvSpPr>
        <p:spPr bwMode="gray">
          <a:xfrm>
            <a:off x="9751476" y="5230357"/>
            <a:ext cx="157572" cy="394416"/>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87603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8065102" y="5777476"/>
            <a:ext cx="3612548" cy="456442"/>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569509" y="886765"/>
            <a:ext cx="2416973" cy="2215991"/>
          </a:xfrm>
        </p:spPr>
        <p:txBody>
          <a:bodyPr/>
          <a:lstStyle/>
          <a:p>
            <a:r>
              <a:rPr lang="en-US" dirty="0"/>
              <a:t>Employers Eager to Find the Exit </a:t>
            </a:r>
          </a:p>
        </p:txBody>
      </p:sp>
      <p:sp>
        <p:nvSpPr>
          <p:cNvPr id="3" name="Text Placeholder 2"/>
          <p:cNvSpPr>
            <a:spLocks noGrp="1"/>
          </p:cNvSpPr>
          <p:nvPr>
            <p:ph type="body" sz="quarter" idx="10"/>
          </p:nvPr>
        </p:nvSpPr>
        <p:spPr>
          <a:xfrm>
            <a:off x="569510" y="4004162"/>
            <a:ext cx="2286000" cy="1077218"/>
          </a:xfrm>
        </p:spPr>
        <p:txBody>
          <a:bodyPr/>
          <a:lstStyle/>
          <a:p>
            <a:r>
              <a:rPr lang="en-US" dirty="0"/>
              <a:t>Employers are poised to shift to defined contribution, and are preparing the way with HSAs</a:t>
            </a:r>
            <a:r>
              <a:rPr lang="en-US" baseline="30000" dirty="0"/>
              <a:t>1</a:t>
            </a:r>
            <a:r>
              <a:rPr lang="en-US" dirty="0"/>
              <a:t> and HDHPs</a:t>
            </a:r>
            <a:r>
              <a:rPr lang="en-US" baseline="30000" dirty="0"/>
              <a:t>2</a:t>
            </a:r>
            <a:r>
              <a:rPr lang="en-US" dirty="0"/>
              <a:t> </a:t>
            </a:r>
          </a:p>
        </p:txBody>
      </p:sp>
      <p:sp>
        <p:nvSpPr>
          <p:cNvPr id="4" name="Text Placeholder 3"/>
          <p:cNvSpPr>
            <a:spLocks noGrp="1"/>
          </p:cNvSpPr>
          <p:nvPr>
            <p:ph type="body" sz="quarter" idx="13"/>
          </p:nvPr>
        </p:nvSpPr>
        <p:spPr/>
        <p:txBody>
          <a:bodyPr>
            <a:normAutofit lnSpcReduction="10000"/>
          </a:bodyPr>
          <a:lstStyle/>
          <a:p>
            <a:r>
              <a:rPr lang="en-US" dirty="0"/>
              <a:t>employers</a:t>
            </a:r>
          </a:p>
        </p:txBody>
      </p:sp>
      <p:sp>
        <p:nvSpPr>
          <p:cNvPr id="31" name="Text Placeholder 30"/>
          <p:cNvSpPr>
            <a:spLocks noGrp="1"/>
          </p:cNvSpPr>
          <p:nvPr>
            <p:ph type="body" sz="quarter" idx="11"/>
          </p:nvPr>
        </p:nvSpPr>
        <p:spPr>
          <a:xfrm>
            <a:off x="4835951" y="6362480"/>
            <a:ext cx="7122250" cy="495520"/>
          </a:xfrm>
        </p:spPr>
        <p:txBody>
          <a:bodyPr/>
          <a:lstStyle/>
          <a:p>
            <a:r>
              <a:rPr lang="en-US" dirty="0"/>
              <a:t>Source: Claxton, Gary, et. al </a:t>
            </a:r>
            <a:r>
              <a:rPr lang="en-US" i="1" dirty="0"/>
              <a:t>Employer Health Benefits 2016 Annual Survey</a:t>
            </a:r>
            <a:r>
              <a:rPr lang="en-US" dirty="0"/>
              <a:t>. Kaiser Family Foundation, 14 Sept. 2016. Web. 1 Jan. 2018; Claxton, Gary, et al. </a:t>
            </a:r>
            <a:r>
              <a:rPr lang="en-US" i="1" dirty="0"/>
              <a:t>Employer Health Benefits 2017 Annual Survey</a:t>
            </a:r>
            <a:r>
              <a:rPr lang="en-US" dirty="0"/>
              <a:t>. Rep. Kaiser Family Foundation, 19 Sept. 2017. Web. 1 Jan. 2018; Collins, S.R., D.C. Radley, M.Z. Gunja, and S. Beutel. </a:t>
            </a:r>
            <a:r>
              <a:rPr lang="en-US" i="1" dirty="0"/>
              <a:t>The Slowdown in Employer Insurance Cost Growth: Why Many Workers Still Feel the Pinch</a:t>
            </a:r>
            <a:r>
              <a:rPr lang="en-US" dirty="0"/>
              <a:t>. Commonwealth Fund, Oct. 2016. Web. 2 Jan. 2018; Premiums and Worker Contributions Among Workers Covered by Employer-Sponsored Coverage, 1999-2017. 19 Sept. 2017. Raw data. Kaiser Family Foundation; Gist Healthcare analysis.</a:t>
            </a:r>
          </a:p>
        </p:txBody>
      </p:sp>
      <p:sp>
        <p:nvSpPr>
          <p:cNvPr id="6" name="Text Placeholder 5"/>
          <p:cNvSpPr>
            <a:spLocks noGrp="1"/>
          </p:cNvSpPr>
          <p:nvPr>
            <p:ph type="body" sz="quarter" idx="12"/>
          </p:nvPr>
        </p:nvSpPr>
        <p:spPr>
          <a:xfrm>
            <a:off x="2857500" y="6285536"/>
            <a:ext cx="2156604" cy="572464"/>
          </a:xfrm>
        </p:spPr>
        <p:txBody>
          <a:bodyPr/>
          <a:lstStyle/>
          <a:p>
            <a:r>
              <a:rPr lang="en-US" dirty="0"/>
              <a:t>Health savings accounts</a:t>
            </a:r>
          </a:p>
          <a:p>
            <a:r>
              <a:rPr lang="en-US" dirty="0"/>
              <a:t>High-deductible health plans</a:t>
            </a:r>
          </a:p>
          <a:p>
            <a:r>
              <a:rPr lang="en-US" dirty="0"/>
              <a:t>PPO plan as representative</a:t>
            </a:r>
          </a:p>
          <a:p>
            <a:r>
              <a:rPr lang="en-US" dirty="0"/>
              <a:t>Single coverage, deductible &gt; $2000</a:t>
            </a:r>
          </a:p>
        </p:txBody>
      </p:sp>
      <p:sp>
        <p:nvSpPr>
          <p:cNvPr id="9" name="Text Placeholder 2"/>
          <p:cNvSpPr txBox="1">
            <a:spLocks/>
          </p:cNvSpPr>
          <p:nvPr/>
        </p:nvSpPr>
        <p:spPr bwMode="gray">
          <a:xfrm>
            <a:off x="3378338" y="886764"/>
            <a:ext cx="5867262"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Shifting the (Growing) Cost of Coverage</a:t>
            </a:r>
          </a:p>
        </p:txBody>
      </p:sp>
      <p:sp>
        <p:nvSpPr>
          <p:cNvPr id="10" name="Text Placeholder 2"/>
          <p:cNvSpPr txBox="1">
            <a:spLocks/>
          </p:cNvSpPr>
          <p:nvPr/>
        </p:nvSpPr>
        <p:spPr bwMode="gray">
          <a:xfrm>
            <a:off x="3378335" y="1202429"/>
            <a:ext cx="7047709"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Employees Spending Over Ten Percent of Income on Insurance Alone</a:t>
            </a:r>
          </a:p>
        </p:txBody>
      </p:sp>
      <p:graphicFrame>
        <p:nvGraphicFramePr>
          <p:cNvPr id="7" name="Chart 6"/>
          <p:cNvGraphicFramePr/>
          <p:nvPr>
            <p:extLst>
              <p:ext uri="{D42A27DB-BD31-4B8C-83A1-F6EECF244321}">
                <p14:modId xmlns:p14="http://schemas.microsoft.com/office/powerpoint/2010/main" val="3743856119"/>
              </p:ext>
            </p:extLst>
          </p:nvPr>
        </p:nvGraphicFramePr>
        <p:xfrm>
          <a:off x="7703319" y="2228036"/>
          <a:ext cx="3927672" cy="387558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bwMode="gray">
          <a:xfrm>
            <a:off x="7729780" y="1703826"/>
            <a:ext cx="2971863" cy="215444"/>
          </a:xfrm>
          <a:prstGeom prst="rect">
            <a:avLst/>
          </a:prstGeom>
          <a:noFill/>
        </p:spPr>
        <p:txBody>
          <a:bodyPr wrap="square" lIns="0" tIns="0" rIns="0" bIns="0" rtlCol="0">
            <a:spAutoFit/>
          </a:bodyPr>
          <a:lstStyle/>
          <a:p>
            <a:pPr>
              <a:spcBef>
                <a:spcPts val="800"/>
              </a:spcBef>
            </a:pPr>
            <a:r>
              <a:rPr lang="en-US" sz="1400" b="1" dirty="0"/>
              <a:t>Average Employee Deductible</a:t>
            </a:r>
          </a:p>
        </p:txBody>
      </p:sp>
      <p:sp>
        <p:nvSpPr>
          <p:cNvPr id="12" name="TextBox 11"/>
          <p:cNvSpPr txBox="1"/>
          <p:nvPr/>
        </p:nvSpPr>
        <p:spPr bwMode="gray">
          <a:xfrm>
            <a:off x="9151972" y="5994061"/>
            <a:ext cx="1438810" cy="184666"/>
          </a:xfrm>
          <a:prstGeom prst="rect">
            <a:avLst/>
          </a:prstGeom>
          <a:noFill/>
        </p:spPr>
        <p:txBody>
          <a:bodyPr wrap="square" lIns="0" tIns="0" rIns="0" bIns="0" rtlCol="0">
            <a:spAutoFit/>
          </a:bodyPr>
          <a:lstStyle/>
          <a:p>
            <a:pPr>
              <a:spcBef>
                <a:spcPts val="800"/>
              </a:spcBef>
            </a:pPr>
            <a:r>
              <a:rPr lang="en-US" sz="1200" b="1" i="1" dirty="0">
                <a:solidFill>
                  <a:schemeClr val="bg1"/>
                </a:solidFill>
              </a:rPr>
              <a:t>Percent in HDHPs</a:t>
            </a:r>
            <a:r>
              <a:rPr lang="en-US" sz="1200" b="1" i="1" baseline="30000" dirty="0">
                <a:solidFill>
                  <a:schemeClr val="bg1"/>
                </a:solidFill>
              </a:rPr>
              <a:t>4</a:t>
            </a:r>
          </a:p>
        </p:txBody>
      </p:sp>
      <p:sp>
        <p:nvSpPr>
          <p:cNvPr id="14" name="TextBox 13"/>
          <p:cNvSpPr txBox="1"/>
          <p:nvPr/>
        </p:nvSpPr>
        <p:spPr bwMode="gray">
          <a:xfrm>
            <a:off x="8168057" y="5816550"/>
            <a:ext cx="474981" cy="184666"/>
          </a:xfrm>
          <a:prstGeom prst="rect">
            <a:avLst/>
          </a:prstGeom>
          <a:noFill/>
        </p:spPr>
        <p:txBody>
          <a:bodyPr wrap="square" lIns="0" tIns="0" rIns="0" bIns="0" rtlCol="0">
            <a:spAutoFit/>
          </a:bodyPr>
          <a:lstStyle/>
          <a:p>
            <a:pPr algn="ctr">
              <a:spcBef>
                <a:spcPts val="800"/>
              </a:spcBef>
            </a:pPr>
            <a:r>
              <a:rPr lang="en-US" sz="1200" b="1" i="1" dirty="0">
                <a:solidFill>
                  <a:schemeClr val="bg1"/>
                </a:solidFill>
              </a:rPr>
              <a:t>17</a:t>
            </a:r>
            <a:endParaRPr lang="en-US" sz="1200" b="1" i="1" baseline="30000" dirty="0">
              <a:solidFill>
                <a:schemeClr val="bg1"/>
              </a:solidFill>
            </a:endParaRPr>
          </a:p>
        </p:txBody>
      </p:sp>
      <p:sp>
        <p:nvSpPr>
          <p:cNvPr id="15" name="TextBox 14"/>
          <p:cNvSpPr txBox="1"/>
          <p:nvPr/>
        </p:nvSpPr>
        <p:spPr bwMode="gray">
          <a:xfrm>
            <a:off x="8997169" y="5816550"/>
            <a:ext cx="340353" cy="184666"/>
          </a:xfrm>
          <a:prstGeom prst="rect">
            <a:avLst/>
          </a:prstGeom>
          <a:noFill/>
        </p:spPr>
        <p:txBody>
          <a:bodyPr wrap="square" lIns="0" tIns="0" rIns="0" bIns="0" rtlCol="0">
            <a:spAutoFit/>
          </a:bodyPr>
          <a:lstStyle/>
          <a:p>
            <a:pPr algn="ctr">
              <a:spcBef>
                <a:spcPts val="800"/>
              </a:spcBef>
            </a:pPr>
            <a:r>
              <a:rPr lang="en-US" sz="1200" b="1" i="1" dirty="0">
                <a:solidFill>
                  <a:schemeClr val="bg1"/>
                </a:solidFill>
              </a:rPr>
              <a:t>23</a:t>
            </a:r>
            <a:endParaRPr lang="en-US" sz="1200" b="1" i="1" baseline="30000" dirty="0">
              <a:solidFill>
                <a:schemeClr val="bg1"/>
              </a:solidFill>
            </a:endParaRPr>
          </a:p>
        </p:txBody>
      </p:sp>
      <p:sp>
        <p:nvSpPr>
          <p:cNvPr id="16" name="TextBox 15"/>
          <p:cNvSpPr txBox="1"/>
          <p:nvPr/>
        </p:nvSpPr>
        <p:spPr bwMode="gray">
          <a:xfrm>
            <a:off x="9728301" y="5816551"/>
            <a:ext cx="357711" cy="184665"/>
          </a:xfrm>
          <a:prstGeom prst="rect">
            <a:avLst/>
          </a:prstGeom>
          <a:noFill/>
        </p:spPr>
        <p:txBody>
          <a:bodyPr wrap="square" lIns="0" tIns="0" rIns="0" bIns="0" rtlCol="0">
            <a:spAutoFit/>
          </a:bodyPr>
          <a:lstStyle/>
          <a:p>
            <a:pPr algn="ctr">
              <a:spcBef>
                <a:spcPts val="800"/>
              </a:spcBef>
            </a:pPr>
            <a:r>
              <a:rPr lang="en-US" sz="1200" b="1" i="1" dirty="0">
                <a:solidFill>
                  <a:schemeClr val="bg1"/>
                </a:solidFill>
              </a:rPr>
              <a:t>29</a:t>
            </a:r>
            <a:endParaRPr lang="en-US" sz="1200" b="1" i="1" baseline="30000" dirty="0">
              <a:solidFill>
                <a:schemeClr val="bg1"/>
              </a:solidFill>
            </a:endParaRPr>
          </a:p>
        </p:txBody>
      </p:sp>
      <p:sp>
        <p:nvSpPr>
          <p:cNvPr id="17" name="TextBox 16"/>
          <p:cNvSpPr txBox="1"/>
          <p:nvPr/>
        </p:nvSpPr>
        <p:spPr bwMode="gray">
          <a:xfrm>
            <a:off x="11280410" y="5816550"/>
            <a:ext cx="187953" cy="184666"/>
          </a:xfrm>
          <a:prstGeom prst="rect">
            <a:avLst/>
          </a:prstGeom>
          <a:noFill/>
        </p:spPr>
        <p:txBody>
          <a:bodyPr wrap="square" lIns="0" tIns="0" rIns="0" bIns="0" rtlCol="0">
            <a:spAutoFit/>
          </a:bodyPr>
          <a:lstStyle/>
          <a:p>
            <a:pPr algn="ctr">
              <a:spcBef>
                <a:spcPts val="800"/>
              </a:spcBef>
            </a:pPr>
            <a:r>
              <a:rPr lang="en-US" sz="1200" b="1" i="1" dirty="0">
                <a:solidFill>
                  <a:schemeClr val="bg1"/>
                </a:solidFill>
              </a:rPr>
              <a:t>40</a:t>
            </a:r>
            <a:endParaRPr lang="en-US" sz="1200" b="1" i="1" baseline="30000" dirty="0">
              <a:solidFill>
                <a:schemeClr val="bg1"/>
              </a:solidFill>
            </a:endParaRPr>
          </a:p>
        </p:txBody>
      </p:sp>
      <p:sp>
        <p:nvSpPr>
          <p:cNvPr id="18" name="TextBox 17"/>
          <p:cNvSpPr txBox="1"/>
          <p:nvPr/>
        </p:nvSpPr>
        <p:spPr bwMode="gray">
          <a:xfrm>
            <a:off x="10517312" y="5816550"/>
            <a:ext cx="287024" cy="184666"/>
          </a:xfrm>
          <a:prstGeom prst="rect">
            <a:avLst/>
          </a:prstGeom>
          <a:noFill/>
        </p:spPr>
        <p:txBody>
          <a:bodyPr wrap="square" lIns="0" tIns="0" rIns="0" bIns="0" rtlCol="0">
            <a:spAutoFit/>
          </a:bodyPr>
          <a:lstStyle/>
          <a:p>
            <a:pPr algn="ctr">
              <a:spcBef>
                <a:spcPts val="800"/>
              </a:spcBef>
            </a:pPr>
            <a:r>
              <a:rPr lang="en-US" sz="1200" b="1" i="1" dirty="0">
                <a:solidFill>
                  <a:schemeClr val="bg1"/>
                </a:solidFill>
              </a:rPr>
              <a:t>36</a:t>
            </a:r>
            <a:endParaRPr lang="en-US" sz="1200" b="1" i="1" baseline="30000" dirty="0">
              <a:solidFill>
                <a:schemeClr val="bg1"/>
              </a:solidFill>
            </a:endParaRPr>
          </a:p>
        </p:txBody>
      </p:sp>
      <p:sp>
        <p:nvSpPr>
          <p:cNvPr id="19" name="TextBox 18"/>
          <p:cNvSpPr txBox="1"/>
          <p:nvPr/>
        </p:nvSpPr>
        <p:spPr bwMode="gray">
          <a:xfrm flipH="1">
            <a:off x="10953611" y="4958269"/>
            <a:ext cx="759071" cy="123111"/>
          </a:xfrm>
          <a:prstGeom prst="rect">
            <a:avLst/>
          </a:prstGeom>
          <a:noFill/>
        </p:spPr>
        <p:txBody>
          <a:bodyPr wrap="square" lIns="0" tIns="0" rIns="0" bIns="0" rtlCol="0">
            <a:spAutoFit/>
          </a:bodyPr>
          <a:lstStyle/>
          <a:p>
            <a:pPr algn="ctr">
              <a:spcBef>
                <a:spcPts val="800"/>
              </a:spcBef>
            </a:pPr>
            <a:r>
              <a:rPr lang="en-US" sz="1200" baseline="30000" dirty="0"/>
              <a:t>3</a:t>
            </a:r>
          </a:p>
        </p:txBody>
      </p:sp>
      <p:graphicFrame>
        <p:nvGraphicFramePr>
          <p:cNvPr id="21" name="Chart 20"/>
          <p:cNvGraphicFramePr/>
          <p:nvPr>
            <p:extLst>
              <p:ext uri="{D42A27DB-BD31-4B8C-83A1-F6EECF244321}">
                <p14:modId xmlns:p14="http://schemas.microsoft.com/office/powerpoint/2010/main" val="1946279549"/>
              </p:ext>
            </p:extLst>
          </p:nvPr>
        </p:nvGraphicFramePr>
        <p:xfrm>
          <a:off x="3246289" y="2086741"/>
          <a:ext cx="4018111" cy="411716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bwMode="gray">
          <a:xfrm>
            <a:off x="3373634" y="1703826"/>
            <a:ext cx="2971863" cy="215444"/>
          </a:xfrm>
          <a:prstGeom prst="rect">
            <a:avLst/>
          </a:prstGeom>
          <a:noFill/>
        </p:spPr>
        <p:txBody>
          <a:bodyPr wrap="square" lIns="0" tIns="0" rIns="0" bIns="0" rtlCol="0">
            <a:spAutoFit/>
          </a:bodyPr>
          <a:lstStyle/>
          <a:p>
            <a:pPr>
              <a:spcBef>
                <a:spcPts val="800"/>
              </a:spcBef>
            </a:pPr>
            <a:r>
              <a:rPr lang="en-US" sz="1400" b="1" dirty="0"/>
              <a:t>Annual Cost of Insurance</a:t>
            </a:r>
          </a:p>
        </p:txBody>
      </p:sp>
      <p:sp>
        <p:nvSpPr>
          <p:cNvPr id="23" name="TextBox 22"/>
          <p:cNvSpPr txBox="1"/>
          <p:nvPr/>
        </p:nvSpPr>
        <p:spPr bwMode="gray">
          <a:xfrm>
            <a:off x="3373634" y="1961327"/>
            <a:ext cx="1064394" cy="153888"/>
          </a:xfrm>
          <a:prstGeom prst="rect">
            <a:avLst/>
          </a:prstGeom>
          <a:noFill/>
        </p:spPr>
        <p:txBody>
          <a:bodyPr wrap="none" lIns="0" tIns="0" rIns="0" bIns="0" rtlCol="0">
            <a:spAutoFit/>
          </a:bodyPr>
          <a:lstStyle/>
          <a:p>
            <a:pPr>
              <a:spcBef>
                <a:spcPts val="800"/>
              </a:spcBef>
            </a:pPr>
            <a:r>
              <a:rPr lang="en-US" sz="1000" b="1" dirty="0">
                <a:solidFill>
                  <a:schemeClr val="accent2"/>
                </a:solidFill>
              </a:rPr>
              <a:t>Family Coverage</a:t>
            </a:r>
          </a:p>
        </p:txBody>
      </p:sp>
    </p:spTree>
    <p:extLst>
      <p:ext uri="{BB962C8B-B14F-4D97-AF65-F5344CB8AC3E}">
        <p14:creationId xmlns:p14="http://schemas.microsoft.com/office/powerpoint/2010/main" val="915292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510" y="886765"/>
            <a:ext cx="2286000" cy="1661993"/>
          </a:xfrm>
        </p:spPr>
        <p:txBody>
          <a:bodyPr/>
          <a:lstStyle/>
          <a:p>
            <a:r>
              <a:rPr lang="en-US" sz="3000" dirty="0"/>
              <a:t>Defined Contribution the End Game</a:t>
            </a:r>
          </a:p>
        </p:txBody>
      </p:sp>
      <p:sp>
        <p:nvSpPr>
          <p:cNvPr id="3" name="Text Placeholder 2"/>
          <p:cNvSpPr>
            <a:spLocks noGrp="1"/>
          </p:cNvSpPr>
          <p:nvPr>
            <p:ph type="body" sz="quarter" idx="10"/>
          </p:nvPr>
        </p:nvSpPr>
        <p:spPr>
          <a:xfrm>
            <a:off x="569510" y="4004162"/>
            <a:ext cx="2286000" cy="1292662"/>
          </a:xfrm>
        </p:spPr>
        <p:txBody>
          <a:bodyPr/>
          <a:lstStyle/>
          <a:p>
            <a:r>
              <a:rPr lang="en-US" dirty="0"/>
              <a:t>Aided by HDHPs</a:t>
            </a:r>
            <a:r>
              <a:rPr lang="en-US" baseline="30000" dirty="0"/>
              <a:t>1</a:t>
            </a:r>
            <a:r>
              <a:rPr lang="en-US" dirty="0"/>
              <a:t>, adoption of defined contribution plans is accelerating, and will mirror the shift in retirement benefits </a:t>
            </a:r>
          </a:p>
        </p:txBody>
      </p:sp>
      <p:sp>
        <p:nvSpPr>
          <p:cNvPr id="14" name="Text Placeholder 13"/>
          <p:cNvSpPr>
            <a:spLocks noGrp="1"/>
          </p:cNvSpPr>
          <p:nvPr>
            <p:ph type="body" sz="quarter" idx="13"/>
          </p:nvPr>
        </p:nvSpPr>
        <p:spPr/>
        <p:txBody>
          <a:bodyPr>
            <a:normAutofit lnSpcReduction="10000"/>
          </a:bodyPr>
          <a:lstStyle/>
          <a:p>
            <a:endParaRPr lang="en-US" dirty="0"/>
          </a:p>
        </p:txBody>
      </p:sp>
      <p:sp>
        <p:nvSpPr>
          <p:cNvPr id="5" name="Text Placeholder 4"/>
          <p:cNvSpPr>
            <a:spLocks noGrp="1"/>
          </p:cNvSpPr>
          <p:nvPr>
            <p:ph type="body" sz="quarter" idx="11"/>
          </p:nvPr>
        </p:nvSpPr>
        <p:spPr>
          <a:xfrm>
            <a:off x="6711885" y="6362480"/>
            <a:ext cx="5246315" cy="495520"/>
          </a:xfrm>
        </p:spPr>
        <p:txBody>
          <a:bodyPr/>
          <a:lstStyle/>
          <a:p>
            <a:r>
              <a:rPr lang="en-US" dirty="0"/>
              <a:t>Source: Benchmark Study: 2017 Healthcare Benefits Trends. Rep. Healthcare Trends Institute, 2017. Web. 2 Jan. 2018; Benchmark Study: 2016 Healthcare Benefits Trends. Healthcare Trends Institute, 2016. Web. 2 Jan. 2018; Friedberg, Leora, and Michael T. Owyang. "Not Your Father’s Pension Plan: The Rise of 401(k) and Other Defined Contribution Plans." The Federal Reserve Bank of St. Louis(2002): 23-34. Jan.-Feb. 2002. Web. 2 Jan. 2018; Gist Healthcare interviews and analysis.</a:t>
            </a:r>
          </a:p>
        </p:txBody>
      </p:sp>
      <p:sp>
        <p:nvSpPr>
          <p:cNvPr id="6" name="Text Placeholder 5"/>
          <p:cNvSpPr>
            <a:spLocks noGrp="1"/>
          </p:cNvSpPr>
          <p:nvPr>
            <p:ph type="body" sz="quarter" idx="12"/>
          </p:nvPr>
        </p:nvSpPr>
        <p:spPr>
          <a:xfrm>
            <a:off x="3352800" y="6685645"/>
            <a:ext cx="1447800" cy="172355"/>
          </a:xfrm>
        </p:spPr>
        <p:txBody>
          <a:bodyPr/>
          <a:lstStyle/>
          <a:p>
            <a:r>
              <a:rPr lang="en-US" dirty="0"/>
              <a:t>High-deductible health plans</a:t>
            </a:r>
          </a:p>
        </p:txBody>
      </p:sp>
      <p:graphicFrame>
        <p:nvGraphicFramePr>
          <p:cNvPr id="8" name="Chart 7"/>
          <p:cNvGraphicFramePr/>
          <p:nvPr>
            <p:extLst>
              <p:ext uri="{D42A27DB-BD31-4B8C-83A1-F6EECF244321}">
                <p14:modId xmlns:p14="http://schemas.microsoft.com/office/powerpoint/2010/main" val="2939772818"/>
              </p:ext>
            </p:extLst>
          </p:nvPr>
        </p:nvGraphicFramePr>
        <p:xfrm>
          <a:off x="3423353" y="1873011"/>
          <a:ext cx="3212962" cy="41529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2"/>
          <p:cNvSpPr txBox="1">
            <a:spLocks/>
          </p:cNvSpPr>
          <p:nvPr/>
        </p:nvSpPr>
        <p:spPr bwMode="gray">
          <a:xfrm>
            <a:off x="3352800" y="886764"/>
            <a:ext cx="6553062"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Employers In the Middle of a Decade-Long Transition</a:t>
            </a:r>
          </a:p>
        </p:txBody>
      </p:sp>
      <p:grpSp>
        <p:nvGrpSpPr>
          <p:cNvPr id="16" name="Group 15"/>
          <p:cNvGrpSpPr/>
          <p:nvPr/>
        </p:nvGrpSpPr>
        <p:grpSpPr>
          <a:xfrm>
            <a:off x="7229299" y="3526942"/>
            <a:ext cx="714673" cy="419100"/>
            <a:chOff x="7384287" y="3565134"/>
            <a:chExt cx="714673" cy="419100"/>
          </a:xfrm>
        </p:grpSpPr>
        <p:sp>
          <p:nvSpPr>
            <p:cNvPr id="44" name="Freeform 5"/>
            <p:cNvSpPr>
              <a:spLocks/>
            </p:cNvSpPr>
            <p:nvPr/>
          </p:nvSpPr>
          <p:spPr bwMode="gray">
            <a:xfrm>
              <a:off x="7758776" y="3565134"/>
              <a:ext cx="340184" cy="419100"/>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4"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
            <p:cNvSpPr>
              <a:spLocks/>
            </p:cNvSpPr>
            <p:nvPr/>
          </p:nvSpPr>
          <p:spPr bwMode="gray">
            <a:xfrm>
              <a:off x="7384287" y="3565134"/>
              <a:ext cx="340184" cy="419100"/>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3"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TextBox 16"/>
          <p:cNvSpPr txBox="1"/>
          <p:nvPr/>
        </p:nvSpPr>
        <p:spPr bwMode="gray">
          <a:xfrm>
            <a:off x="8628751" y="5463255"/>
            <a:ext cx="3048899" cy="377026"/>
          </a:xfrm>
          <a:prstGeom prst="rect">
            <a:avLst/>
          </a:prstGeom>
          <a:noFill/>
        </p:spPr>
        <p:txBody>
          <a:bodyPr wrap="square" lIns="0" tIns="0" rIns="0" bIns="0" rtlCol="0">
            <a:spAutoFit/>
          </a:bodyPr>
          <a:lstStyle/>
          <a:p>
            <a:pPr algn="r">
              <a:spcBef>
                <a:spcPts val="1200"/>
              </a:spcBef>
            </a:pPr>
            <a:r>
              <a:rPr lang="en-US" sz="1200" b="1" dirty="0"/>
              <a:t>VP, Human Resources</a:t>
            </a:r>
          </a:p>
          <a:p>
            <a:pPr algn="r">
              <a:spcBef>
                <a:spcPts val="300"/>
              </a:spcBef>
            </a:pPr>
            <a:r>
              <a:rPr lang="en-US" sz="1000" cap="all" dirty="0">
                <a:solidFill>
                  <a:schemeClr val="accent4"/>
                </a:solidFill>
              </a:rPr>
              <a:t>5800-Employee manufacturing firm</a:t>
            </a:r>
          </a:p>
        </p:txBody>
      </p:sp>
      <p:sp>
        <p:nvSpPr>
          <p:cNvPr id="18" name="Text Placeholder 2"/>
          <p:cNvSpPr txBox="1">
            <a:spLocks/>
          </p:cNvSpPr>
          <p:nvPr/>
        </p:nvSpPr>
        <p:spPr bwMode="gray">
          <a:xfrm>
            <a:off x="7354153" y="3802898"/>
            <a:ext cx="4323497" cy="1508105"/>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“We’ve been evaluating private exchanges for three years, and I anticipate we’ll make the move next year. Most importantly, our employees are ready</a:t>
            </a:r>
            <a:r>
              <a:rPr lang="en-US" dirty="0">
                <a:solidFill>
                  <a:schemeClr val="accent2"/>
                </a:solidFill>
              </a:rPr>
              <a:t>. </a:t>
            </a:r>
            <a:r>
              <a:rPr lang="en-US" b="1" dirty="0"/>
              <a:t>If we went there from a zero-deductible PPO, we’d have a revolt. But high deductibles provide a cushion</a:t>
            </a:r>
            <a:r>
              <a:rPr lang="en-US" dirty="0">
                <a:solidFill>
                  <a:schemeClr val="accent2"/>
                </a:solidFill>
              </a:rPr>
              <a:t>. </a:t>
            </a:r>
            <a:r>
              <a:rPr lang="en-US" dirty="0"/>
              <a:t>Now it’s a good thing to get</a:t>
            </a:r>
            <a:br>
              <a:rPr lang="en-US" dirty="0"/>
            </a:br>
            <a:r>
              <a:rPr lang="en-US" dirty="0"/>
              <a:t>to choose your own $3000-deductible plan.”</a:t>
            </a:r>
          </a:p>
        </p:txBody>
      </p:sp>
      <p:grpSp>
        <p:nvGrpSpPr>
          <p:cNvPr id="47" name="Group 46"/>
          <p:cNvGrpSpPr/>
          <p:nvPr/>
        </p:nvGrpSpPr>
        <p:grpSpPr>
          <a:xfrm>
            <a:off x="7943972" y="1579662"/>
            <a:ext cx="2929047" cy="1740588"/>
            <a:chOff x="7976161" y="1465362"/>
            <a:chExt cx="2929047" cy="1740588"/>
          </a:xfrm>
        </p:grpSpPr>
        <p:sp>
          <p:nvSpPr>
            <p:cNvPr id="26" name="TextBox 25"/>
            <p:cNvSpPr txBox="1"/>
            <p:nvPr/>
          </p:nvSpPr>
          <p:spPr bwMode="gray">
            <a:xfrm>
              <a:off x="8429931" y="2166493"/>
              <a:ext cx="1925053" cy="430887"/>
            </a:xfrm>
            <a:prstGeom prst="rect">
              <a:avLst/>
            </a:prstGeom>
            <a:noFill/>
          </p:spPr>
          <p:txBody>
            <a:bodyPr wrap="square" lIns="0" tIns="0" rIns="0" bIns="0" rtlCol="0">
              <a:spAutoFit/>
            </a:bodyPr>
            <a:lstStyle/>
            <a:p>
              <a:pPr>
                <a:spcBef>
                  <a:spcPts val="800"/>
                </a:spcBef>
              </a:pPr>
              <a:r>
                <a:rPr lang="en-US" sz="2800" b="1" dirty="0">
                  <a:solidFill>
                    <a:schemeClr val="accent4"/>
                  </a:solidFill>
                  <a:latin typeface="+mj-lt"/>
                </a:rPr>
                <a:t>85%</a:t>
              </a:r>
              <a:r>
                <a:rPr lang="en-US" sz="2800" b="1" dirty="0">
                  <a:solidFill>
                    <a:schemeClr val="accent4"/>
                  </a:solidFill>
                  <a:latin typeface="+mj-lt"/>
                  <a:sym typeface="Wingdings"/>
                </a:rPr>
                <a:t>    </a:t>
              </a:r>
              <a:r>
                <a:rPr lang="en-US" sz="2800" b="1" dirty="0">
                  <a:solidFill>
                    <a:schemeClr val="accent4"/>
                  </a:solidFill>
                  <a:latin typeface="+mj-lt"/>
                </a:rPr>
                <a:t>20%</a:t>
              </a:r>
            </a:p>
          </p:txBody>
        </p:sp>
        <p:sp>
          <p:nvSpPr>
            <p:cNvPr id="27" name="TextBox 26"/>
            <p:cNvSpPr txBox="1"/>
            <p:nvPr/>
          </p:nvSpPr>
          <p:spPr bwMode="gray">
            <a:xfrm>
              <a:off x="8429931" y="2575265"/>
              <a:ext cx="2081426" cy="430887"/>
            </a:xfrm>
            <a:prstGeom prst="rect">
              <a:avLst/>
            </a:prstGeom>
            <a:noFill/>
          </p:spPr>
          <p:txBody>
            <a:bodyPr wrap="square" lIns="0" tIns="0" rIns="0" bIns="0" rtlCol="0">
              <a:spAutoFit/>
            </a:bodyPr>
            <a:lstStyle/>
            <a:p>
              <a:pPr>
                <a:spcBef>
                  <a:spcPts val="800"/>
                </a:spcBef>
              </a:pPr>
              <a:r>
                <a:rPr lang="en-US" sz="1400" dirty="0"/>
                <a:t>Workers with access to a pension, 1983 to 1998</a:t>
              </a:r>
            </a:p>
          </p:txBody>
        </p:sp>
        <p:grpSp>
          <p:nvGrpSpPr>
            <p:cNvPr id="46" name="Group 45"/>
            <p:cNvGrpSpPr/>
            <p:nvPr/>
          </p:nvGrpSpPr>
          <p:grpSpPr>
            <a:xfrm>
              <a:off x="7976161" y="1465362"/>
              <a:ext cx="505690" cy="1740588"/>
              <a:chOff x="7480861" y="1300262"/>
              <a:chExt cx="505690" cy="1740588"/>
            </a:xfrm>
          </p:grpSpPr>
          <p:sp>
            <p:nvSpPr>
              <p:cNvPr id="32" name="Left Bracket 31"/>
              <p:cNvSpPr/>
              <p:nvPr/>
            </p:nvSpPr>
            <p:spPr bwMode="gray">
              <a:xfrm>
                <a:off x="7564790" y="1449572"/>
                <a:ext cx="167588" cy="1591278"/>
              </a:xfrm>
              <a:prstGeom prst="leftBracket">
                <a:avLst>
                  <a:gd name="adj" fmla="val 0"/>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861" y="1300262"/>
                <a:ext cx="505690" cy="411117"/>
              </a:xfrm>
              <a:prstGeom prst="rect">
                <a:avLst/>
              </a:prstGeom>
              <a:solidFill>
                <a:schemeClr val="bg1"/>
              </a:solidFill>
            </p:spPr>
          </p:pic>
        </p:grpSp>
        <p:sp>
          <p:nvSpPr>
            <p:cNvPr id="34" name="Left Bracket 33"/>
            <p:cNvSpPr/>
            <p:nvPr/>
          </p:nvSpPr>
          <p:spPr bwMode="gray">
            <a:xfrm flipH="1" flipV="1">
              <a:off x="10714279" y="1465362"/>
              <a:ext cx="170837" cy="1740588"/>
            </a:xfrm>
            <a:prstGeom prst="leftBracket">
              <a:avLst>
                <a:gd name="adj" fmla="val 0"/>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Text Placeholder 2"/>
            <p:cNvSpPr txBox="1">
              <a:spLocks/>
            </p:cNvSpPr>
            <p:nvPr/>
          </p:nvSpPr>
          <p:spPr bwMode="gray">
            <a:xfrm>
              <a:off x="8515350" y="1673122"/>
              <a:ext cx="2389858" cy="215444"/>
            </a:xfrm>
            <a:prstGeom prst="rect">
              <a:avLst/>
            </a:prstGeom>
            <a:noFill/>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Shift in Retirement Benefits</a:t>
              </a:r>
              <a:endParaRPr lang="en-US" b="1" baseline="30000" dirty="0"/>
            </a:p>
          </p:txBody>
        </p:sp>
      </p:grpSp>
      <p:sp>
        <p:nvSpPr>
          <p:cNvPr id="25" name="TextBox 24"/>
          <p:cNvSpPr txBox="1"/>
          <p:nvPr/>
        </p:nvSpPr>
        <p:spPr bwMode="gray">
          <a:xfrm>
            <a:off x="3371725" y="1719123"/>
            <a:ext cx="1551707" cy="153888"/>
          </a:xfrm>
          <a:prstGeom prst="rect">
            <a:avLst/>
          </a:prstGeom>
          <a:noFill/>
        </p:spPr>
        <p:txBody>
          <a:bodyPr wrap="none" lIns="0" tIns="0" rIns="0" bIns="0" rtlCol="0">
            <a:spAutoFit/>
          </a:bodyPr>
          <a:lstStyle/>
          <a:p>
            <a:pPr>
              <a:spcBef>
                <a:spcPts val="800"/>
              </a:spcBef>
            </a:pPr>
            <a:r>
              <a:rPr lang="en-US" sz="1000" b="1" dirty="0">
                <a:solidFill>
                  <a:schemeClr val="accent2"/>
                </a:solidFill>
              </a:rPr>
              <a:t>Percentage of Employers</a:t>
            </a:r>
          </a:p>
        </p:txBody>
      </p:sp>
      <p:sp>
        <p:nvSpPr>
          <p:cNvPr id="29" name="Text Placeholder 2"/>
          <p:cNvSpPr txBox="1">
            <a:spLocks/>
          </p:cNvSpPr>
          <p:nvPr/>
        </p:nvSpPr>
        <p:spPr bwMode="gray">
          <a:xfrm>
            <a:off x="3352800" y="1456214"/>
            <a:ext cx="7047709"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Growing Adoption of Defined Contribution </a:t>
            </a:r>
          </a:p>
        </p:txBody>
      </p:sp>
      <p:sp>
        <p:nvSpPr>
          <p:cNvPr id="15" name="Isosceles Triangle 14"/>
          <p:cNvSpPr/>
          <p:nvPr/>
        </p:nvSpPr>
        <p:spPr bwMode="gray">
          <a:xfrm rot="5400000">
            <a:off x="9202528" y="2424222"/>
            <a:ext cx="197442" cy="167710"/>
          </a:xfrm>
          <a:prstGeom prst="triangl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07264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Awakening a Sleeping Giant: The American Consumer</a:t>
            </a:r>
          </a:p>
        </p:txBody>
      </p:sp>
      <p:sp>
        <p:nvSpPr>
          <p:cNvPr id="3" name="Text Placeholder 2"/>
          <p:cNvSpPr>
            <a:spLocks noGrp="1"/>
          </p:cNvSpPr>
          <p:nvPr>
            <p:ph type="body" sz="quarter" idx="10"/>
          </p:nvPr>
        </p:nvSpPr>
        <p:spPr/>
        <p:txBody>
          <a:bodyPr/>
          <a:lstStyle/>
          <a:p>
            <a:r>
              <a:rPr lang="en-US" dirty="0"/>
              <a:t>As individuals face greater direct exposure to the cost of healthcare, they begin to behave as they do in the rest of the consumer economy</a:t>
            </a:r>
          </a:p>
        </p:txBody>
      </p:sp>
      <p:sp>
        <p:nvSpPr>
          <p:cNvPr id="4" name="Text Placeholder 3"/>
          <p:cNvSpPr>
            <a:spLocks noGrp="1"/>
          </p:cNvSpPr>
          <p:nvPr>
            <p:ph type="body" sz="quarter" idx="13"/>
          </p:nvPr>
        </p:nvSpPr>
        <p:spPr/>
        <p:txBody>
          <a:bodyPr>
            <a:normAutofit lnSpcReduction="10000"/>
          </a:bodyPr>
          <a:lstStyle/>
          <a:p>
            <a:r>
              <a:rPr lang="en-US" dirty="0"/>
              <a:t>CONSUMERS</a:t>
            </a:r>
          </a:p>
        </p:txBody>
      </p:sp>
      <p:sp>
        <p:nvSpPr>
          <p:cNvPr id="5" name="Text Placeholder 4"/>
          <p:cNvSpPr>
            <a:spLocks noGrp="1"/>
          </p:cNvSpPr>
          <p:nvPr>
            <p:ph type="body" sz="quarter" idx="11"/>
          </p:nvPr>
        </p:nvSpPr>
        <p:spPr>
          <a:xfrm>
            <a:off x="6028179" y="6039314"/>
            <a:ext cx="5930022" cy="818686"/>
          </a:xfrm>
        </p:spPr>
        <p:txBody>
          <a:bodyPr/>
          <a:lstStyle/>
          <a:p>
            <a:r>
              <a:rPr lang="en-US" dirty="0"/>
              <a:t>Source: Brot-Goldberg, Zarek C., Amitabh Chandra, Benjamin R. Handel, and Jonathan T. Kolstad. What Does a Deductible Do? The Impact of Cost-sharing on Health Care Prices, Quantities and Spending Dynamics. Working paper no. 21632. National Bureau of Economic Research, Oct. 2015. Web. 3 Jan. 2018; Lusardi, Annamaria, Daniel J. Schneider, and Peter Tufano. Financially Fragile Households: Evidence and Implications. Working paper no. 17072. National Bureau of Economic Research, May 2011. Web. 3 Jan. 2018; Marso, Andy. "In Parts of KC, Almost 1 in 3 Has Medical Debt in Collections." Kansas City Star. 29 Dec. 2017. Web. 3 Jan. 2018; Schleifer, David, Rebecca Stillman, and Chloe Reinhart. How Texans Use Health Care Price Information. Public Agenda, Apr. 2017. Web. 3 Jan. 2018; "Top 10 Reasons People Go Bankrupt." Blog post. Huffingtonpost.com. 24 Mar. 2015. Web. 3 Jan. 2018; Gist Healthcare analysis.</a:t>
            </a:r>
          </a:p>
        </p:txBody>
      </p:sp>
      <p:sp>
        <p:nvSpPr>
          <p:cNvPr id="6" name="Text Placeholder 5"/>
          <p:cNvSpPr>
            <a:spLocks noGrp="1"/>
          </p:cNvSpPr>
          <p:nvPr>
            <p:ph type="body" sz="quarter" idx="12"/>
          </p:nvPr>
        </p:nvSpPr>
        <p:spPr>
          <a:xfrm>
            <a:off x="3352800" y="6336832"/>
            <a:ext cx="1381041" cy="521168"/>
          </a:xfrm>
        </p:spPr>
        <p:txBody>
          <a:bodyPr/>
          <a:lstStyle/>
          <a:p>
            <a:r>
              <a:rPr lang="en-US" dirty="0"/>
              <a:t>High-deductible health plan, deductible of $3000-$4000</a:t>
            </a:r>
          </a:p>
          <a:p>
            <a:r>
              <a:rPr lang="en-US" dirty="0"/>
              <a:t>Without selling possession or taking a payday loan</a:t>
            </a:r>
          </a:p>
        </p:txBody>
      </p:sp>
      <p:sp>
        <p:nvSpPr>
          <p:cNvPr id="15" name="Text Placeholder 2"/>
          <p:cNvSpPr txBox="1">
            <a:spLocks/>
          </p:cNvSpPr>
          <p:nvPr/>
        </p:nvSpPr>
        <p:spPr bwMode="gray">
          <a:xfrm>
            <a:off x="3352800" y="841020"/>
            <a:ext cx="6553062"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Decision Path of the Motivated Health Care Consumer</a:t>
            </a:r>
          </a:p>
        </p:txBody>
      </p:sp>
      <p:sp>
        <p:nvSpPr>
          <p:cNvPr id="17" name="TextBox 16"/>
          <p:cNvSpPr txBox="1"/>
          <p:nvPr/>
        </p:nvSpPr>
        <p:spPr bwMode="gray">
          <a:xfrm>
            <a:off x="3858058" y="1445932"/>
            <a:ext cx="2314795" cy="261610"/>
          </a:xfrm>
          <a:prstGeom prst="rect">
            <a:avLst/>
          </a:prstGeom>
          <a:noFill/>
        </p:spPr>
        <p:txBody>
          <a:bodyPr wrap="square" lIns="0" tIns="0" rIns="0" bIns="0" rtlCol="0">
            <a:spAutoFit/>
          </a:bodyPr>
          <a:lstStyle/>
          <a:p>
            <a:pPr>
              <a:spcBef>
                <a:spcPts val="1200"/>
              </a:spcBef>
            </a:pPr>
            <a:r>
              <a:rPr lang="en-US" sz="1700" b="1" dirty="0"/>
              <a:t>Delay or Forgo Care?</a:t>
            </a:r>
          </a:p>
        </p:txBody>
      </p:sp>
      <p:sp>
        <p:nvSpPr>
          <p:cNvPr id="21" name="Oval 20"/>
          <p:cNvSpPr/>
          <p:nvPr/>
        </p:nvSpPr>
        <p:spPr bwMode="gray">
          <a:xfrm>
            <a:off x="3499349" y="1447621"/>
            <a:ext cx="258233" cy="258233"/>
          </a:xfrm>
          <a:prstGeom prst="ellipse">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1</a:t>
            </a:r>
          </a:p>
        </p:txBody>
      </p:sp>
      <p:sp>
        <p:nvSpPr>
          <p:cNvPr id="22" name="Oval 21"/>
          <p:cNvSpPr/>
          <p:nvPr/>
        </p:nvSpPr>
        <p:spPr bwMode="gray">
          <a:xfrm>
            <a:off x="6668752" y="1447621"/>
            <a:ext cx="258233" cy="258233"/>
          </a:xfrm>
          <a:prstGeom prst="ellipse">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2</a:t>
            </a:r>
          </a:p>
        </p:txBody>
      </p:sp>
      <p:sp>
        <p:nvSpPr>
          <p:cNvPr id="23" name="Oval 22"/>
          <p:cNvSpPr/>
          <p:nvPr/>
        </p:nvSpPr>
        <p:spPr bwMode="gray">
          <a:xfrm>
            <a:off x="9547863" y="1447621"/>
            <a:ext cx="258233" cy="258233"/>
          </a:xfrm>
          <a:prstGeom prst="ellipse">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3</a:t>
            </a:r>
          </a:p>
        </p:txBody>
      </p:sp>
      <p:cxnSp>
        <p:nvCxnSpPr>
          <p:cNvPr id="24" name="Straight Connector 23"/>
          <p:cNvCxnSpPr/>
          <p:nvPr/>
        </p:nvCxnSpPr>
        <p:spPr bwMode="gray">
          <a:xfrm>
            <a:off x="6209775" y="1329295"/>
            <a:ext cx="27582" cy="3165198"/>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bwMode="gray">
          <a:xfrm>
            <a:off x="6995928" y="1445932"/>
            <a:ext cx="2314795" cy="261610"/>
          </a:xfrm>
          <a:prstGeom prst="rect">
            <a:avLst/>
          </a:prstGeom>
          <a:noFill/>
        </p:spPr>
        <p:txBody>
          <a:bodyPr wrap="square" lIns="0" tIns="0" rIns="0" bIns="0" rtlCol="0">
            <a:spAutoFit/>
          </a:bodyPr>
          <a:lstStyle/>
          <a:p>
            <a:pPr>
              <a:spcBef>
                <a:spcPts val="1200"/>
              </a:spcBef>
            </a:pPr>
            <a:r>
              <a:rPr lang="en-US" sz="1700" b="1" dirty="0"/>
              <a:t>Shop on Price?</a:t>
            </a:r>
          </a:p>
        </p:txBody>
      </p:sp>
      <p:sp>
        <p:nvSpPr>
          <p:cNvPr id="30" name="TextBox 29"/>
          <p:cNvSpPr txBox="1"/>
          <p:nvPr/>
        </p:nvSpPr>
        <p:spPr bwMode="gray">
          <a:xfrm>
            <a:off x="9877205" y="1445932"/>
            <a:ext cx="2314795" cy="261610"/>
          </a:xfrm>
          <a:prstGeom prst="rect">
            <a:avLst/>
          </a:prstGeom>
          <a:noFill/>
        </p:spPr>
        <p:txBody>
          <a:bodyPr wrap="square" lIns="0" tIns="0" rIns="0" bIns="0" rtlCol="0">
            <a:spAutoFit/>
          </a:bodyPr>
          <a:lstStyle/>
          <a:p>
            <a:pPr>
              <a:spcBef>
                <a:spcPts val="1200"/>
              </a:spcBef>
            </a:pPr>
            <a:r>
              <a:rPr lang="en-US" sz="1700" b="1" dirty="0"/>
              <a:t>Fail to Pay?</a:t>
            </a:r>
          </a:p>
        </p:txBody>
      </p:sp>
      <p:sp>
        <p:nvSpPr>
          <p:cNvPr id="31" name="Rectangle 30"/>
          <p:cNvSpPr/>
          <p:nvPr/>
        </p:nvSpPr>
        <p:spPr>
          <a:xfrm>
            <a:off x="3460021" y="2270031"/>
            <a:ext cx="694421" cy="353943"/>
          </a:xfrm>
          <a:prstGeom prst="rect">
            <a:avLst/>
          </a:prstGeom>
        </p:spPr>
        <p:txBody>
          <a:bodyPr wrap="none" tIns="0">
            <a:spAutoFit/>
          </a:bodyPr>
          <a:lstStyle/>
          <a:p>
            <a:r>
              <a:rPr lang="en-US" sz="2000" b="1" dirty="0">
                <a:solidFill>
                  <a:schemeClr val="accent4"/>
                </a:solidFill>
              </a:rPr>
              <a:t>42%</a:t>
            </a:r>
          </a:p>
        </p:txBody>
      </p:sp>
      <p:sp>
        <p:nvSpPr>
          <p:cNvPr id="32" name="TextBox 31"/>
          <p:cNvSpPr txBox="1"/>
          <p:nvPr/>
        </p:nvSpPr>
        <p:spPr bwMode="gray">
          <a:xfrm>
            <a:off x="4208134" y="2226383"/>
            <a:ext cx="1941192" cy="430887"/>
          </a:xfrm>
          <a:prstGeom prst="rect">
            <a:avLst/>
          </a:prstGeom>
          <a:noFill/>
        </p:spPr>
        <p:txBody>
          <a:bodyPr wrap="square" lIns="0" tIns="0" rIns="0" bIns="0" rtlCol="0">
            <a:spAutoFit/>
          </a:bodyPr>
          <a:lstStyle/>
          <a:p>
            <a:pPr>
              <a:spcBef>
                <a:spcPts val="800"/>
              </a:spcBef>
            </a:pPr>
            <a:r>
              <a:rPr lang="en-US" sz="1400" dirty="0"/>
              <a:t>Reduction in all spend under deductible</a:t>
            </a:r>
            <a:endParaRPr lang="en-US" sz="1400" b="1" dirty="0"/>
          </a:p>
        </p:txBody>
      </p:sp>
      <p:sp>
        <p:nvSpPr>
          <p:cNvPr id="35" name="Rectangle 34"/>
          <p:cNvSpPr/>
          <p:nvPr/>
        </p:nvSpPr>
        <p:spPr>
          <a:xfrm>
            <a:off x="3460021" y="2806469"/>
            <a:ext cx="694421" cy="353943"/>
          </a:xfrm>
          <a:prstGeom prst="rect">
            <a:avLst/>
          </a:prstGeom>
        </p:spPr>
        <p:txBody>
          <a:bodyPr wrap="none" tIns="0">
            <a:spAutoFit/>
          </a:bodyPr>
          <a:lstStyle/>
          <a:p>
            <a:r>
              <a:rPr lang="en-US" sz="2000" b="1" dirty="0">
                <a:solidFill>
                  <a:schemeClr val="accent4"/>
                </a:solidFill>
              </a:rPr>
              <a:t>18%</a:t>
            </a:r>
          </a:p>
        </p:txBody>
      </p:sp>
      <p:sp>
        <p:nvSpPr>
          <p:cNvPr id="36" name="TextBox 35"/>
          <p:cNvSpPr txBox="1"/>
          <p:nvPr/>
        </p:nvSpPr>
        <p:spPr bwMode="gray">
          <a:xfrm>
            <a:off x="4208134" y="2807371"/>
            <a:ext cx="1820044" cy="430887"/>
          </a:xfrm>
          <a:prstGeom prst="rect">
            <a:avLst/>
          </a:prstGeom>
          <a:noFill/>
        </p:spPr>
        <p:txBody>
          <a:bodyPr wrap="square" lIns="0" tIns="0" rIns="0" bIns="0" rtlCol="0">
            <a:spAutoFit/>
          </a:bodyPr>
          <a:lstStyle/>
          <a:p>
            <a:pPr>
              <a:spcBef>
                <a:spcPts val="800"/>
              </a:spcBef>
            </a:pPr>
            <a:r>
              <a:rPr lang="en-US" sz="1400" dirty="0"/>
              <a:t>Decline in physician office visits</a:t>
            </a:r>
            <a:endParaRPr lang="en-US" sz="1400" b="1" dirty="0"/>
          </a:p>
        </p:txBody>
      </p:sp>
      <p:sp>
        <p:nvSpPr>
          <p:cNvPr id="37" name="Rectangle 36"/>
          <p:cNvSpPr/>
          <p:nvPr/>
        </p:nvSpPr>
        <p:spPr>
          <a:xfrm>
            <a:off x="3460021" y="3345534"/>
            <a:ext cx="694421" cy="353943"/>
          </a:xfrm>
          <a:prstGeom prst="rect">
            <a:avLst/>
          </a:prstGeom>
        </p:spPr>
        <p:txBody>
          <a:bodyPr wrap="none" tIns="0">
            <a:spAutoFit/>
          </a:bodyPr>
          <a:lstStyle/>
          <a:p>
            <a:r>
              <a:rPr lang="en-US" sz="2000" b="1" dirty="0">
                <a:solidFill>
                  <a:schemeClr val="accent4"/>
                </a:solidFill>
              </a:rPr>
              <a:t>20%</a:t>
            </a:r>
          </a:p>
        </p:txBody>
      </p:sp>
      <p:sp>
        <p:nvSpPr>
          <p:cNvPr id="38" name="TextBox 37"/>
          <p:cNvSpPr txBox="1"/>
          <p:nvPr/>
        </p:nvSpPr>
        <p:spPr bwMode="gray">
          <a:xfrm>
            <a:off x="4208134" y="3388359"/>
            <a:ext cx="1820044" cy="215444"/>
          </a:xfrm>
          <a:prstGeom prst="rect">
            <a:avLst/>
          </a:prstGeom>
          <a:noFill/>
        </p:spPr>
        <p:txBody>
          <a:bodyPr wrap="square" lIns="0" tIns="0" rIns="0" bIns="0" rtlCol="0">
            <a:spAutoFit/>
          </a:bodyPr>
          <a:lstStyle/>
          <a:p>
            <a:pPr>
              <a:spcBef>
                <a:spcPts val="800"/>
              </a:spcBef>
            </a:pPr>
            <a:r>
              <a:rPr lang="en-US" sz="1400" dirty="0"/>
              <a:t>Lower drug spend</a:t>
            </a:r>
            <a:endParaRPr lang="en-US" sz="1400" b="1" dirty="0"/>
          </a:p>
        </p:txBody>
      </p:sp>
      <p:sp>
        <p:nvSpPr>
          <p:cNvPr id="39" name="TextBox 38"/>
          <p:cNvSpPr txBox="1"/>
          <p:nvPr/>
        </p:nvSpPr>
        <p:spPr bwMode="gray">
          <a:xfrm>
            <a:off x="3499349" y="1865336"/>
            <a:ext cx="2494686" cy="215444"/>
          </a:xfrm>
          <a:prstGeom prst="rect">
            <a:avLst/>
          </a:prstGeom>
          <a:noFill/>
        </p:spPr>
        <p:txBody>
          <a:bodyPr wrap="square" lIns="0" tIns="0" rIns="0" bIns="0" rtlCol="0">
            <a:spAutoFit/>
          </a:bodyPr>
          <a:lstStyle/>
          <a:p>
            <a:pPr>
              <a:spcBef>
                <a:spcPts val="800"/>
              </a:spcBef>
            </a:pPr>
            <a:r>
              <a:rPr lang="en-US" sz="1400" b="1" i="1" dirty="0"/>
              <a:t>First year after HDHP</a:t>
            </a:r>
            <a:r>
              <a:rPr lang="en-US" sz="1400" b="1" i="1" baseline="30000" dirty="0"/>
              <a:t>1</a:t>
            </a:r>
            <a:r>
              <a:rPr lang="en-US" sz="1400" b="1" i="1" dirty="0"/>
              <a:t> rollout:</a:t>
            </a:r>
          </a:p>
        </p:txBody>
      </p:sp>
      <p:sp>
        <p:nvSpPr>
          <p:cNvPr id="43" name="Rectangle 42"/>
          <p:cNvSpPr/>
          <p:nvPr/>
        </p:nvSpPr>
        <p:spPr>
          <a:xfrm>
            <a:off x="6321083" y="2227184"/>
            <a:ext cx="694421" cy="353943"/>
          </a:xfrm>
          <a:prstGeom prst="rect">
            <a:avLst/>
          </a:prstGeom>
        </p:spPr>
        <p:txBody>
          <a:bodyPr wrap="none" tIns="0">
            <a:spAutoFit/>
          </a:bodyPr>
          <a:lstStyle/>
          <a:p>
            <a:r>
              <a:rPr lang="en-US" sz="2000" b="1" dirty="0">
                <a:solidFill>
                  <a:schemeClr val="accent4"/>
                </a:solidFill>
              </a:rPr>
              <a:t>48%</a:t>
            </a:r>
          </a:p>
        </p:txBody>
      </p:sp>
      <p:sp>
        <p:nvSpPr>
          <p:cNvPr id="44" name="TextBox 43"/>
          <p:cNvSpPr txBox="1"/>
          <p:nvPr/>
        </p:nvSpPr>
        <p:spPr bwMode="gray">
          <a:xfrm>
            <a:off x="7035295" y="2226383"/>
            <a:ext cx="1941192" cy="215444"/>
          </a:xfrm>
          <a:prstGeom prst="rect">
            <a:avLst/>
          </a:prstGeom>
          <a:noFill/>
        </p:spPr>
        <p:txBody>
          <a:bodyPr wrap="square" lIns="0" tIns="0" rIns="0" bIns="0" rtlCol="0">
            <a:spAutoFit/>
          </a:bodyPr>
          <a:lstStyle/>
          <a:p>
            <a:pPr>
              <a:spcBef>
                <a:spcPts val="800"/>
              </a:spcBef>
            </a:pPr>
            <a:r>
              <a:rPr lang="en-US" sz="1400" dirty="0"/>
              <a:t>Attempt to find price </a:t>
            </a:r>
            <a:endParaRPr lang="en-US" sz="1400" b="1" dirty="0"/>
          </a:p>
        </p:txBody>
      </p:sp>
      <p:sp>
        <p:nvSpPr>
          <p:cNvPr id="45" name="Rectangle 44"/>
          <p:cNvSpPr/>
          <p:nvPr/>
        </p:nvSpPr>
        <p:spPr>
          <a:xfrm>
            <a:off x="6321083" y="2837788"/>
            <a:ext cx="694421" cy="353943"/>
          </a:xfrm>
          <a:prstGeom prst="rect">
            <a:avLst/>
          </a:prstGeom>
        </p:spPr>
        <p:txBody>
          <a:bodyPr wrap="none" tIns="0">
            <a:spAutoFit/>
          </a:bodyPr>
          <a:lstStyle/>
          <a:p>
            <a:r>
              <a:rPr lang="en-US" sz="2000" b="1" dirty="0">
                <a:solidFill>
                  <a:schemeClr val="accent4"/>
                </a:solidFill>
              </a:rPr>
              <a:t>53%</a:t>
            </a:r>
          </a:p>
        </p:txBody>
      </p:sp>
      <p:sp>
        <p:nvSpPr>
          <p:cNvPr id="46" name="TextBox 45"/>
          <p:cNvSpPr txBox="1"/>
          <p:nvPr/>
        </p:nvSpPr>
        <p:spPr bwMode="gray">
          <a:xfrm>
            <a:off x="7059364" y="2625020"/>
            <a:ext cx="1795406" cy="646331"/>
          </a:xfrm>
          <a:prstGeom prst="rect">
            <a:avLst/>
          </a:prstGeom>
          <a:noFill/>
        </p:spPr>
        <p:txBody>
          <a:bodyPr wrap="square" lIns="0" tIns="0" rIns="0" bIns="0" rtlCol="0">
            <a:spAutoFit/>
          </a:bodyPr>
          <a:lstStyle/>
          <a:p>
            <a:pPr>
              <a:spcBef>
                <a:spcPts val="800"/>
              </a:spcBef>
            </a:pPr>
            <a:r>
              <a:rPr lang="en-US" sz="1400" dirty="0"/>
              <a:t>Report saving money after price comparison</a:t>
            </a:r>
            <a:endParaRPr lang="en-US" sz="1400" b="1" dirty="0"/>
          </a:p>
        </p:txBody>
      </p:sp>
      <p:sp>
        <p:nvSpPr>
          <p:cNvPr id="47" name="Rectangle 46"/>
          <p:cNvSpPr/>
          <p:nvPr/>
        </p:nvSpPr>
        <p:spPr>
          <a:xfrm>
            <a:off x="6321083" y="3638766"/>
            <a:ext cx="694421" cy="353943"/>
          </a:xfrm>
          <a:prstGeom prst="rect">
            <a:avLst/>
          </a:prstGeom>
        </p:spPr>
        <p:txBody>
          <a:bodyPr wrap="none" tIns="0">
            <a:spAutoFit/>
          </a:bodyPr>
          <a:lstStyle/>
          <a:p>
            <a:r>
              <a:rPr lang="en-US" sz="2000" b="1" dirty="0">
                <a:solidFill>
                  <a:schemeClr val="accent4"/>
                </a:solidFill>
              </a:rPr>
              <a:t>70%</a:t>
            </a:r>
          </a:p>
        </p:txBody>
      </p:sp>
      <p:sp>
        <p:nvSpPr>
          <p:cNvPr id="48" name="TextBox 47"/>
          <p:cNvSpPr txBox="1"/>
          <p:nvPr/>
        </p:nvSpPr>
        <p:spPr bwMode="gray">
          <a:xfrm>
            <a:off x="7041636" y="3454544"/>
            <a:ext cx="1941192" cy="646331"/>
          </a:xfrm>
          <a:prstGeom prst="rect">
            <a:avLst/>
          </a:prstGeom>
          <a:noFill/>
        </p:spPr>
        <p:txBody>
          <a:bodyPr wrap="square" lIns="0" tIns="0" rIns="0" bIns="0" rtlCol="0">
            <a:spAutoFit/>
          </a:bodyPr>
          <a:lstStyle/>
          <a:p>
            <a:pPr>
              <a:spcBef>
                <a:spcPts val="800"/>
              </a:spcBef>
            </a:pPr>
            <a:r>
              <a:rPr lang="en-US" sz="1400" dirty="0"/>
              <a:t>Believe higher price not associated with better quality</a:t>
            </a:r>
            <a:endParaRPr lang="en-US" sz="1400" b="1" dirty="0"/>
          </a:p>
        </p:txBody>
      </p:sp>
      <p:sp>
        <p:nvSpPr>
          <p:cNvPr id="49" name="TextBox 48"/>
          <p:cNvSpPr txBox="1"/>
          <p:nvPr/>
        </p:nvSpPr>
        <p:spPr bwMode="gray">
          <a:xfrm>
            <a:off x="6361872" y="1865336"/>
            <a:ext cx="2494686" cy="215444"/>
          </a:xfrm>
          <a:prstGeom prst="rect">
            <a:avLst/>
          </a:prstGeom>
          <a:noFill/>
        </p:spPr>
        <p:txBody>
          <a:bodyPr wrap="square" lIns="0" tIns="0" rIns="0" bIns="0" rtlCol="0">
            <a:spAutoFit/>
          </a:bodyPr>
          <a:lstStyle/>
          <a:p>
            <a:pPr>
              <a:spcBef>
                <a:spcPts val="800"/>
              </a:spcBef>
            </a:pPr>
            <a:r>
              <a:rPr lang="en-US" sz="1400" b="1" i="1" dirty="0"/>
              <a:t>Patients shopping for care:</a:t>
            </a:r>
          </a:p>
        </p:txBody>
      </p:sp>
      <p:sp>
        <p:nvSpPr>
          <p:cNvPr id="50" name="TextBox 49"/>
          <p:cNvSpPr txBox="1"/>
          <p:nvPr/>
        </p:nvSpPr>
        <p:spPr bwMode="gray">
          <a:xfrm>
            <a:off x="9182964" y="1865336"/>
            <a:ext cx="2494686" cy="215444"/>
          </a:xfrm>
          <a:prstGeom prst="rect">
            <a:avLst/>
          </a:prstGeom>
          <a:noFill/>
        </p:spPr>
        <p:txBody>
          <a:bodyPr wrap="square" lIns="0" tIns="0" rIns="0" bIns="0" rtlCol="0">
            <a:spAutoFit/>
          </a:bodyPr>
          <a:lstStyle/>
          <a:p>
            <a:pPr>
              <a:spcBef>
                <a:spcPts val="800"/>
              </a:spcBef>
            </a:pPr>
            <a:r>
              <a:rPr lang="en-US" sz="1400" b="1" i="1" dirty="0"/>
              <a:t>When facing bills for care:</a:t>
            </a:r>
          </a:p>
        </p:txBody>
      </p:sp>
      <p:sp>
        <p:nvSpPr>
          <p:cNvPr id="51" name="Rectangle 50"/>
          <p:cNvSpPr/>
          <p:nvPr/>
        </p:nvSpPr>
        <p:spPr>
          <a:xfrm>
            <a:off x="9141362" y="2259678"/>
            <a:ext cx="694421" cy="353943"/>
          </a:xfrm>
          <a:prstGeom prst="rect">
            <a:avLst/>
          </a:prstGeom>
        </p:spPr>
        <p:txBody>
          <a:bodyPr wrap="none" tIns="0">
            <a:spAutoFit/>
          </a:bodyPr>
          <a:lstStyle/>
          <a:p>
            <a:r>
              <a:rPr lang="en-US" sz="2000" b="1" dirty="0">
                <a:solidFill>
                  <a:schemeClr val="accent4"/>
                </a:solidFill>
              </a:rPr>
              <a:t>44%</a:t>
            </a:r>
          </a:p>
        </p:txBody>
      </p:sp>
      <p:sp>
        <p:nvSpPr>
          <p:cNvPr id="52" name="TextBox 51"/>
          <p:cNvSpPr txBox="1"/>
          <p:nvPr/>
        </p:nvSpPr>
        <p:spPr bwMode="gray">
          <a:xfrm>
            <a:off x="9883469" y="2228683"/>
            <a:ext cx="1941192" cy="430887"/>
          </a:xfrm>
          <a:prstGeom prst="rect">
            <a:avLst/>
          </a:prstGeom>
          <a:noFill/>
        </p:spPr>
        <p:txBody>
          <a:bodyPr wrap="square" lIns="0" tIns="0" rIns="0" bIns="0" rtlCol="0">
            <a:spAutoFit/>
          </a:bodyPr>
          <a:lstStyle/>
          <a:p>
            <a:pPr>
              <a:spcBef>
                <a:spcPts val="800"/>
              </a:spcBef>
            </a:pPr>
            <a:r>
              <a:rPr lang="en-US" sz="1400" dirty="0"/>
              <a:t>Cannot produce $2000 in 30 days</a:t>
            </a:r>
            <a:r>
              <a:rPr lang="en-US" sz="1400" baseline="30000" dirty="0"/>
              <a:t>2</a:t>
            </a:r>
            <a:endParaRPr lang="en-US" sz="1400" b="1" baseline="30000" dirty="0"/>
          </a:p>
        </p:txBody>
      </p:sp>
      <p:sp>
        <p:nvSpPr>
          <p:cNvPr id="53" name="Rectangle 52"/>
          <p:cNvSpPr/>
          <p:nvPr/>
        </p:nvSpPr>
        <p:spPr>
          <a:xfrm>
            <a:off x="9003504" y="2874342"/>
            <a:ext cx="832279" cy="353943"/>
          </a:xfrm>
          <a:prstGeom prst="rect">
            <a:avLst/>
          </a:prstGeom>
        </p:spPr>
        <p:txBody>
          <a:bodyPr wrap="none" tIns="0">
            <a:spAutoFit/>
          </a:bodyPr>
          <a:lstStyle/>
          <a:p>
            <a:r>
              <a:rPr lang="en-US" sz="2000" b="1" dirty="0">
                <a:solidFill>
                  <a:schemeClr val="accent4"/>
                </a:solidFill>
              </a:rPr>
              <a:t>1 in 3</a:t>
            </a:r>
          </a:p>
        </p:txBody>
      </p:sp>
      <p:sp>
        <p:nvSpPr>
          <p:cNvPr id="54" name="TextBox 53"/>
          <p:cNvSpPr txBox="1"/>
          <p:nvPr/>
        </p:nvSpPr>
        <p:spPr bwMode="gray">
          <a:xfrm>
            <a:off x="9967448" y="2669804"/>
            <a:ext cx="1982009" cy="215444"/>
          </a:xfrm>
          <a:prstGeom prst="rect">
            <a:avLst/>
          </a:prstGeom>
          <a:noFill/>
        </p:spPr>
        <p:txBody>
          <a:bodyPr wrap="square" lIns="0" tIns="0" rIns="0" bIns="0" rtlCol="0">
            <a:spAutoFit/>
          </a:bodyPr>
          <a:lstStyle/>
          <a:p>
            <a:pPr>
              <a:spcBef>
                <a:spcPts val="800"/>
              </a:spcBef>
            </a:pPr>
            <a:endParaRPr lang="en-US" sz="1400" b="1" dirty="0"/>
          </a:p>
        </p:txBody>
      </p:sp>
      <p:sp>
        <p:nvSpPr>
          <p:cNvPr id="55" name="Rectangle 54"/>
          <p:cNvSpPr/>
          <p:nvPr/>
        </p:nvSpPr>
        <p:spPr>
          <a:xfrm>
            <a:off x="9141362" y="3600738"/>
            <a:ext cx="694421" cy="353943"/>
          </a:xfrm>
          <a:prstGeom prst="rect">
            <a:avLst/>
          </a:prstGeom>
        </p:spPr>
        <p:txBody>
          <a:bodyPr wrap="none" tIns="0">
            <a:spAutoFit/>
          </a:bodyPr>
          <a:lstStyle/>
          <a:p>
            <a:r>
              <a:rPr lang="en-US" sz="2000" b="1" dirty="0">
                <a:solidFill>
                  <a:schemeClr val="accent4"/>
                </a:solidFill>
              </a:rPr>
              <a:t>62%</a:t>
            </a:r>
          </a:p>
        </p:txBody>
      </p:sp>
      <p:sp>
        <p:nvSpPr>
          <p:cNvPr id="56" name="TextBox 55"/>
          <p:cNvSpPr txBox="1"/>
          <p:nvPr/>
        </p:nvSpPr>
        <p:spPr bwMode="gray">
          <a:xfrm>
            <a:off x="9928802" y="3456844"/>
            <a:ext cx="1724826" cy="646331"/>
          </a:xfrm>
          <a:prstGeom prst="rect">
            <a:avLst/>
          </a:prstGeom>
          <a:noFill/>
        </p:spPr>
        <p:txBody>
          <a:bodyPr wrap="square" lIns="0" tIns="0" rIns="0" bIns="0" rtlCol="0">
            <a:spAutoFit/>
          </a:bodyPr>
          <a:lstStyle/>
          <a:p>
            <a:pPr>
              <a:spcBef>
                <a:spcPts val="800"/>
              </a:spcBef>
            </a:pPr>
            <a:r>
              <a:rPr lang="en-US" sz="1400" dirty="0"/>
              <a:t>Personal bankruptcies due to medical debt</a:t>
            </a:r>
            <a:endParaRPr lang="en-US" sz="1400" b="1" baseline="30000" dirty="0"/>
          </a:p>
        </p:txBody>
      </p:sp>
      <p:grpSp>
        <p:nvGrpSpPr>
          <p:cNvPr id="66" name="Group 65"/>
          <p:cNvGrpSpPr/>
          <p:nvPr/>
        </p:nvGrpSpPr>
        <p:grpSpPr bwMode="gray">
          <a:xfrm rot="5400000">
            <a:off x="7472881" y="4485734"/>
            <a:ext cx="359438" cy="483791"/>
            <a:chOff x="7376169" y="1430296"/>
            <a:chExt cx="359438" cy="483791"/>
          </a:xfrm>
        </p:grpSpPr>
        <p:sp>
          <p:nvSpPr>
            <p:cNvPr id="67" name="Freeform 9"/>
            <p:cNvSpPr>
              <a:spLocks noChangeAspect="1"/>
            </p:cNvSpPr>
            <p:nvPr/>
          </p:nvSpPr>
          <p:spPr bwMode="gray">
            <a:xfrm>
              <a:off x="7376169" y="1430296"/>
              <a:ext cx="193278" cy="483791"/>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9"/>
            <p:cNvSpPr>
              <a:spLocks noChangeAspect="1"/>
            </p:cNvSpPr>
            <p:nvPr/>
          </p:nvSpPr>
          <p:spPr bwMode="gray">
            <a:xfrm>
              <a:off x="7542329" y="1430296"/>
              <a:ext cx="193278" cy="483791"/>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2" name="TextBox 71"/>
          <p:cNvSpPr txBox="1"/>
          <p:nvPr/>
        </p:nvSpPr>
        <p:spPr bwMode="gray">
          <a:xfrm>
            <a:off x="9895741" y="2735041"/>
            <a:ext cx="1910947" cy="646331"/>
          </a:xfrm>
          <a:prstGeom prst="rect">
            <a:avLst/>
          </a:prstGeom>
          <a:noFill/>
        </p:spPr>
        <p:txBody>
          <a:bodyPr wrap="square" lIns="0" tIns="0" rIns="0" bIns="0" rtlCol="0">
            <a:spAutoFit/>
          </a:bodyPr>
          <a:lstStyle/>
          <a:p>
            <a:pPr>
              <a:spcBef>
                <a:spcPts val="800"/>
              </a:spcBef>
            </a:pPr>
            <a:r>
              <a:rPr lang="en-US" sz="1400" dirty="0"/>
              <a:t>Kansas City residents with medical debt in collections</a:t>
            </a:r>
            <a:endParaRPr lang="en-US" sz="1400" b="1" baseline="30000" dirty="0"/>
          </a:p>
        </p:txBody>
      </p:sp>
      <p:sp>
        <p:nvSpPr>
          <p:cNvPr id="73" name="TextBox 72"/>
          <p:cNvSpPr txBox="1"/>
          <p:nvPr/>
        </p:nvSpPr>
        <p:spPr bwMode="gray">
          <a:xfrm>
            <a:off x="3765126" y="5018178"/>
            <a:ext cx="2076717" cy="430887"/>
          </a:xfrm>
          <a:prstGeom prst="rect">
            <a:avLst/>
          </a:prstGeom>
          <a:noFill/>
        </p:spPr>
        <p:txBody>
          <a:bodyPr wrap="square" lIns="0" tIns="0" rIns="0" bIns="0" rtlCol="0">
            <a:spAutoFit/>
          </a:bodyPr>
          <a:lstStyle/>
          <a:p>
            <a:pPr algn="ctr">
              <a:spcBef>
                <a:spcPts val="800"/>
              </a:spcBef>
            </a:pPr>
            <a:r>
              <a:rPr lang="en-US" sz="1400" b="1" dirty="0">
                <a:solidFill>
                  <a:schemeClr val="accent4"/>
                </a:solidFill>
              </a:rPr>
              <a:t>Conflict with population health strategies</a:t>
            </a:r>
          </a:p>
        </p:txBody>
      </p:sp>
      <p:grpSp>
        <p:nvGrpSpPr>
          <p:cNvPr id="75" name="Group 74"/>
          <p:cNvGrpSpPr/>
          <p:nvPr/>
        </p:nvGrpSpPr>
        <p:grpSpPr bwMode="gray">
          <a:xfrm rot="5400000">
            <a:off x="4623765" y="4467834"/>
            <a:ext cx="359438" cy="483791"/>
            <a:chOff x="7376169" y="1430296"/>
            <a:chExt cx="359438" cy="483791"/>
          </a:xfrm>
        </p:grpSpPr>
        <p:sp>
          <p:nvSpPr>
            <p:cNvPr id="76" name="Freeform 9"/>
            <p:cNvSpPr>
              <a:spLocks noChangeAspect="1"/>
            </p:cNvSpPr>
            <p:nvPr/>
          </p:nvSpPr>
          <p:spPr bwMode="gray">
            <a:xfrm>
              <a:off x="7376169" y="1430296"/>
              <a:ext cx="193278" cy="483791"/>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9"/>
            <p:cNvSpPr>
              <a:spLocks noChangeAspect="1"/>
            </p:cNvSpPr>
            <p:nvPr/>
          </p:nvSpPr>
          <p:spPr bwMode="gray">
            <a:xfrm>
              <a:off x="7542329" y="1430296"/>
              <a:ext cx="193278" cy="483791"/>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8" name="TextBox 77"/>
          <p:cNvSpPr txBox="1"/>
          <p:nvPr/>
        </p:nvSpPr>
        <p:spPr bwMode="gray">
          <a:xfrm>
            <a:off x="6675245" y="5036079"/>
            <a:ext cx="1954710" cy="430887"/>
          </a:xfrm>
          <a:prstGeom prst="rect">
            <a:avLst/>
          </a:prstGeom>
          <a:noFill/>
        </p:spPr>
        <p:txBody>
          <a:bodyPr wrap="square" lIns="0" tIns="0" rIns="0" bIns="0" rtlCol="0">
            <a:spAutoFit/>
          </a:bodyPr>
          <a:lstStyle/>
          <a:p>
            <a:pPr algn="ctr">
              <a:spcBef>
                <a:spcPts val="800"/>
              </a:spcBef>
            </a:pPr>
            <a:r>
              <a:rPr lang="en-US" sz="1400" b="1" dirty="0">
                <a:solidFill>
                  <a:schemeClr val="accent4"/>
                </a:solidFill>
              </a:rPr>
              <a:t>Share lost to low-cost non-hospital providers</a:t>
            </a:r>
          </a:p>
        </p:txBody>
      </p:sp>
      <p:grpSp>
        <p:nvGrpSpPr>
          <p:cNvPr id="79" name="Group 78"/>
          <p:cNvGrpSpPr/>
          <p:nvPr/>
        </p:nvGrpSpPr>
        <p:grpSpPr bwMode="gray">
          <a:xfrm rot="5400000">
            <a:off x="10254039" y="4485408"/>
            <a:ext cx="359438" cy="467009"/>
            <a:chOff x="7376169" y="1430296"/>
            <a:chExt cx="359438" cy="483791"/>
          </a:xfrm>
        </p:grpSpPr>
        <p:sp>
          <p:nvSpPr>
            <p:cNvPr id="80" name="Freeform 9"/>
            <p:cNvSpPr>
              <a:spLocks noChangeAspect="1"/>
            </p:cNvSpPr>
            <p:nvPr/>
          </p:nvSpPr>
          <p:spPr bwMode="gray">
            <a:xfrm>
              <a:off x="7376169" y="1430296"/>
              <a:ext cx="193278" cy="483791"/>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9"/>
            <p:cNvSpPr>
              <a:spLocks noChangeAspect="1"/>
            </p:cNvSpPr>
            <p:nvPr/>
          </p:nvSpPr>
          <p:spPr bwMode="gray">
            <a:xfrm>
              <a:off x="7542329" y="1430296"/>
              <a:ext cx="193278" cy="483791"/>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82" name="TextBox 81"/>
          <p:cNvSpPr txBox="1"/>
          <p:nvPr/>
        </p:nvSpPr>
        <p:spPr bwMode="gray">
          <a:xfrm>
            <a:off x="9463357" y="5027362"/>
            <a:ext cx="1942062" cy="430887"/>
          </a:xfrm>
          <a:prstGeom prst="rect">
            <a:avLst/>
          </a:prstGeom>
          <a:noFill/>
        </p:spPr>
        <p:txBody>
          <a:bodyPr wrap="square" lIns="0" tIns="0" rIns="0" bIns="0" rtlCol="0">
            <a:spAutoFit/>
          </a:bodyPr>
          <a:lstStyle/>
          <a:p>
            <a:pPr algn="ctr">
              <a:spcBef>
                <a:spcPts val="800"/>
              </a:spcBef>
            </a:pPr>
            <a:r>
              <a:rPr lang="en-US" sz="1400" b="1" dirty="0">
                <a:solidFill>
                  <a:schemeClr val="accent4"/>
                </a:solidFill>
              </a:rPr>
              <a:t>Rising bad debt and uncompensated care</a:t>
            </a:r>
          </a:p>
        </p:txBody>
      </p:sp>
      <p:sp>
        <p:nvSpPr>
          <p:cNvPr id="85" name="Rectangle 84"/>
          <p:cNvSpPr/>
          <p:nvPr/>
        </p:nvSpPr>
        <p:spPr>
          <a:xfrm>
            <a:off x="3460021" y="3900098"/>
            <a:ext cx="694421" cy="353943"/>
          </a:xfrm>
          <a:prstGeom prst="rect">
            <a:avLst/>
          </a:prstGeom>
        </p:spPr>
        <p:txBody>
          <a:bodyPr wrap="none" tIns="0">
            <a:spAutoFit/>
          </a:bodyPr>
          <a:lstStyle/>
          <a:p>
            <a:r>
              <a:rPr lang="en-US" sz="2000" b="1" dirty="0">
                <a:solidFill>
                  <a:schemeClr val="accent4"/>
                </a:solidFill>
              </a:rPr>
              <a:t>10%</a:t>
            </a:r>
          </a:p>
        </p:txBody>
      </p:sp>
      <p:sp>
        <p:nvSpPr>
          <p:cNvPr id="86" name="TextBox 85"/>
          <p:cNvSpPr txBox="1"/>
          <p:nvPr/>
        </p:nvSpPr>
        <p:spPr bwMode="gray">
          <a:xfrm>
            <a:off x="4195714" y="3753904"/>
            <a:ext cx="1953611" cy="646331"/>
          </a:xfrm>
          <a:prstGeom prst="rect">
            <a:avLst/>
          </a:prstGeom>
          <a:noFill/>
        </p:spPr>
        <p:txBody>
          <a:bodyPr wrap="square" lIns="0" tIns="0" rIns="0" bIns="0" rtlCol="0">
            <a:spAutoFit/>
          </a:bodyPr>
          <a:lstStyle/>
          <a:p>
            <a:pPr>
              <a:spcBef>
                <a:spcPts val="800"/>
              </a:spcBef>
            </a:pPr>
            <a:r>
              <a:rPr lang="en-US" sz="1400" dirty="0"/>
              <a:t>Decline in preventive care, even when fully covered</a:t>
            </a:r>
            <a:endParaRPr lang="en-US" sz="1400" b="1" dirty="0"/>
          </a:p>
        </p:txBody>
      </p:sp>
      <p:cxnSp>
        <p:nvCxnSpPr>
          <p:cNvPr id="57" name="Straight Connector 56"/>
          <p:cNvCxnSpPr/>
          <p:nvPr/>
        </p:nvCxnSpPr>
        <p:spPr bwMode="gray">
          <a:xfrm>
            <a:off x="8958845" y="1329295"/>
            <a:ext cx="27582" cy="3165198"/>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34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9708" y="3729444"/>
            <a:ext cx="1127925" cy="1198902"/>
          </a:xfrm>
          <a:prstGeom prst="rect">
            <a:avLst/>
          </a:prstGeom>
        </p:spPr>
      </p:pic>
      <p:sp>
        <p:nvSpPr>
          <p:cNvPr id="7" name="Title 6"/>
          <p:cNvSpPr>
            <a:spLocks noGrp="1"/>
          </p:cNvSpPr>
          <p:nvPr>
            <p:ph type="title"/>
          </p:nvPr>
        </p:nvSpPr>
        <p:spPr/>
        <p:txBody>
          <a:bodyPr/>
          <a:lstStyle/>
          <a:p>
            <a:r>
              <a:rPr lang="en-US" dirty="0"/>
              <a:t>Sparking a Scramble for Higher Ground</a:t>
            </a:r>
          </a:p>
        </p:txBody>
      </p:sp>
      <p:sp>
        <p:nvSpPr>
          <p:cNvPr id="8" name="Text Placeholder 7"/>
          <p:cNvSpPr>
            <a:spLocks noGrp="1"/>
          </p:cNvSpPr>
          <p:nvPr>
            <p:ph type="body" sz="quarter" idx="10"/>
          </p:nvPr>
        </p:nvSpPr>
        <p:spPr/>
        <p:txBody>
          <a:bodyPr/>
          <a:lstStyle/>
          <a:p>
            <a:r>
              <a:rPr lang="en-US" dirty="0"/>
              <a:t>As the potential for major entitlement reform grows, a new wave of strategic realignment in healthcare has begun</a:t>
            </a:r>
          </a:p>
        </p:txBody>
      </p:sp>
      <p:sp>
        <p:nvSpPr>
          <p:cNvPr id="16" name="Text Placeholder 15"/>
          <p:cNvSpPr>
            <a:spLocks noGrp="1"/>
          </p:cNvSpPr>
          <p:nvPr>
            <p:ph type="body" sz="quarter" idx="13"/>
          </p:nvPr>
        </p:nvSpPr>
        <p:spPr/>
        <p:txBody>
          <a:bodyPr>
            <a:normAutofit lnSpcReduction="10000"/>
          </a:bodyPr>
          <a:lstStyle/>
          <a:p>
            <a:endParaRPr lang="en-US" dirty="0"/>
          </a:p>
        </p:txBody>
      </p:sp>
      <p:sp>
        <p:nvSpPr>
          <p:cNvPr id="9" name="Text Placeholder 8"/>
          <p:cNvSpPr>
            <a:spLocks noGrp="1"/>
          </p:cNvSpPr>
          <p:nvPr>
            <p:ph type="body" sz="quarter" idx="11"/>
          </p:nvPr>
        </p:nvSpPr>
        <p:spPr>
          <a:xfrm>
            <a:off x="6604001" y="6362480"/>
            <a:ext cx="5588000" cy="495520"/>
          </a:xfrm>
        </p:spPr>
        <p:txBody>
          <a:bodyPr/>
          <a:lstStyle/>
          <a:p>
            <a:r>
              <a:rPr lang="en-US" dirty="0"/>
              <a:t>Source: Tracer, Zachary. "UnitedHealth Buys DaVita's Doctor Groups for $4.9 Billion." Bloomberg.com. Bloomberg, 06 Dec. 2017. Web. 28 Dec. 2017; Moise, Imani. "Humana, Private-Equity Firms Agree to Buy Kindred Healthcare." The Wall Street Journal. Dow Jones &amp; Company, 19 Dec. 2017. Web. 28 Dec. 2017; Tracer, Zachary, and Robert Langreth. "CVS to Buy Aetna for $67.5 Billion, Remaking Health Sector." Bloomberg.com. Bloomberg, 03 Dec. 2017. Web. 28 Dec. 2017; Gist Healthcare analysis.</a:t>
            </a:r>
          </a:p>
        </p:txBody>
      </p:sp>
      <p:sp>
        <p:nvSpPr>
          <p:cNvPr id="10" name="Text Placeholder 9"/>
          <p:cNvSpPr>
            <a:spLocks noGrp="1"/>
          </p:cNvSpPr>
          <p:nvPr>
            <p:ph type="body" sz="quarter" idx="12"/>
          </p:nvPr>
        </p:nvSpPr>
        <p:spPr>
          <a:xfrm>
            <a:off x="3352800" y="6470202"/>
            <a:ext cx="1337734" cy="387798"/>
          </a:xfrm>
        </p:spPr>
        <p:txBody>
          <a:bodyPr/>
          <a:lstStyle/>
          <a:p>
            <a:r>
              <a:rPr lang="en-US" dirty="0"/>
              <a:t>Urgent care centers</a:t>
            </a:r>
          </a:p>
          <a:p>
            <a:r>
              <a:rPr lang="en-US" dirty="0"/>
              <a:t>Long term care hospitals</a:t>
            </a:r>
          </a:p>
        </p:txBody>
      </p:sp>
      <p:sp>
        <p:nvSpPr>
          <p:cNvPr id="33" name="TextBox 32"/>
          <p:cNvSpPr txBox="1"/>
          <p:nvPr/>
        </p:nvSpPr>
        <p:spPr bwMode="gray">
          <a:xfrm>
            <a:off x="3355400" y="918738"/>
            <a:ext cx="2314795" cy="261610"/>
          </a:xfrm>
          <a:prstGeom prst="rect">
            <a:avLst/>
          </a:prstGeom>
          <a:noFill/>
        </p:spPr>
        <p:txBody>
          <a:bodyPr wrap="square" lIns="0" tIns="0" rIns="0" bIns="0" rtlCol="0">
            <a:spAutoFit/>
          </a:bodyPr>
          <a:lstStyle/>
          <a:p>
            <a:pPr>
              <a:spcBef>
                <a:spcPts val="1200"/>
              </a:spcBef>
            </a:pPr>
            <a:r>
              <a:rPr lang="en-US" sz="1700" b="1" dirty="0"/>
              <a:t>The Physician Angle</a:t>
            </a:r>
          </a:p>
        </p:txBody>
      </p:sp>
      <p:sp>
        <p:nvSpPr>
          <p:cNvPr id="35" name="TextBox 34"/>
          <p:cNvSpPr txBox="1"/>
          <p:nvPr/>
        </p:nvSpPr>
        <p:spPr bwMode="gray">
          <a:xfrm>
            <a:off x="6439320" y="918738"/>
            <a:ext cx="2314795" cy="261610"/>
          </a:xfrm>
          <a:prstGeom prst="rect">
            <a:avLst/>
          </a:prstGeom>
          <a:noFill/>
        </p:spPr>
        <p:txBody>
          <a:bodyPr wrap="square" lIns="0" tIns="0" rIns="0" bIns="0" rtlCol="0">
            <a:spAutoFit/>
          </a:bodyPr>
          <a:lstStyle/>
          <a:p>
            <a:pPr>
              <a:spcBef>
                <a:spcPts val="1200"/>
              </a:spcBef>
            </a:pPr>
            <a:r>
              <a:rPr lang="en-US" sz="1700" b="1" dirty="0"/>
              <a:t>The Post-acute Angle</a:t>
            </a:r>
          </a:p>
        </p:txBody>
      </p:sp>
      <p:sp>
        <p:nvSpPr>
          <p:cNvPr id="37" name="TextBox 36"/>
          <p:cNvSpPr txBox="1"/>
          <p:nvPr/>
        </p:nvSpPr>
        <p:spPr bwMode="gray">
          <a:xfrm>
            <a:off x="9430589" y="918738"/>
            <a:ext cx="2314795" cy="261610"/>
          </a:xfrm>
          <a:prstGeom prst="rect">
            <a:avLst/>
          </a:prstGeom>
          <a:noFill/>
        </p:spPr>
        <p:txBody>
          <a:bodyPr wrap="square" lIns="0" tIns="0" rIns="0" bIns="0" rtlCol="0">
            <a:spAutoFit/>
          </a:bodyPr>
          <a:lstStyle/>
          <a:p>
            <a:pPr>
              <a:spcBef>
                <a:spcPts val="1200"/>
              </a:spcBef>
            </a:pPr>
            <a:r>
              <a:rPr lang="en-US" sz="1700" b="1" dirty="0"/>
              <a:t>The Pharmacy Angle</a:t>
            </a:r>
          </a:p>
        </p:txBody>
      </p:sp>
      <p:sp>
        <p:nvSpPr>
          <p:cNvPr id="41" name="Oval 40"/>
          <p:cNvSpPr/>
          <p:nvPr/>
        </p:nvSpPr>
        <p:spPr bwMode="gray">
          <a:xfrm>
            <a:off x="3355400" y="558204"/>
            <a:ext cx="258233" cy="258233"/>
          </a:xfrm>
          <a:prstGeom prst="ellipse">
            <a:avLst/>
          </a:prstGeom>
          <a:solidFill>
            <a:schemeClr val="accent4"/>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1</a:t>
            </a:r>
          </a:p>
        </p:txBody>
      </p:sp>
      <p:sp>
        <p:nvSpPr>
          <p:cNvPr id="42" name="Oval 41"/>
          <p:cNvSpPr/>
          <p:nvPr/>
        </p:nvSpPr>
        <p:spPr bwMode="gray">
          <a:xfrm>
            <a:off x="6439320" y="558204"/>
            <a:ext cx="258233" cy="258233"/>
          </a:xfrm>
          <a:prstGeom prst="ellipse">
            <a:avLst/>
          </a:prstGeom>
          <a:solidFill>
            <a:schemeClr val="accent4"/>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2</a:t>
            </a:r>
          </a:p>
        </p:txBody>
      </p:sp>
      <p:sp>
        <p:nvSpPr>
          <p:cNvPr id="43" name="Oval 42"/>
          <p:cNvSpPr/>
          <p:nvPr/>
        </p:nvSpPr>
        <p:spPr bwMode="gray">
          <a:xfrm>
            <a:off x="9430589" y="558204"/>
            <a:ext cx="258233" cy="258233"/>
          </a:xfrm>
          <a:prstGeom prst="ellipse">
            <a:avLst/>
          </a:prstGeom>
          <a:solidFill>
            <a:schemeClr val="accent4"/>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3</a:t>
            </a:r>
          </a:p>
        </p:txBody>
      </p:sp>
      <p:cxnSp>
        <p:nvCxnSpPr>
          <p:cNvPr id="47" name="Straight Connector 46"/>
          <p:cNvCxnSpPr/>
          <p:nvPr/>
        </p:nvCxnSpPr>
        <p:spPr bwMode="gray">
          <a:xfrm>
            <a:off x="6266100" y="552735"/>
            <a:ext cx="0" cy="4313201"/>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gray">
          <a:xfrm>
            <a:off x="9278409" y="552735"/>
            <a:ext cx="0" cy="4313201"/>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9" name="Text Placeholder 2"/>
          <p:cNvSpPr txBox="1">
            <a:spLocks/>
          </p:cNvSpPr>
          <p:nvPr/>
        </p:nvSpPr>
        <p:spPr bwMode="gray">
          <a:xfrm>
            <a:off x="3353310" y="1386706"/>
            <a:ext cx="2438767" cy="2144177"/>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Optum acquires DaVita Medical Group for $4.9B</a:t>
            </a:r>
          </a:p>
          <a:p>
            <a:r>
              <a:rPr lang="en-US" dirty="0"/>
              <a:t>Doubles size of Optum’s owned physician enterprise to </a:t>
            </a:r>
            <a:r>
              <a:rPr lang="en-US" dirty="0">
                <a:latin typeface="Arial" panose="020B0604020202020204" pitchFamily="34" charset="0"/>
                <a:cs typeface="Arial" panose="020B0604020202020204" pitchFamily="34" charset="0"/>
              </a:rPr>
              <a:t>≈</a:t>
            </a:r>
            <a:r>
              <a:rPr lang="en-US" dirty="0"/>
              <a:t>60K</a:t>
            </a:r>
          </a:p>
          <a:p>
            <a:r>
              <a:rPr lang="en-US" dirty="0"/>
              <a:t>Largely MA-driven model sees 1.7M patients/year in 300 clinics, 35 UCCs</a:t>
            </a:r>
            <a:r>
              <a:rPr lang="en-US" baseline="30000" dirty="0"/>
              <a:t>1</a:t>
            </a:r>
            <a:r>
              <a:rPr lang="en-US" dirty="0"/>
              <a:t> and six surgery centers </a:t>
            </a:r>
          </a:p>
        </p:txBody>
      </p:sp>
      <p:sp>
        <p:nvSpPr>
          <p:cNvPr id="50" name="Text Placeholder 2"/>
          <p:cNvSpPr txBox="1">
            <a:spLocks/>
          </p:cNvSpPr>
          <p:nvPr/>
        </p:nvSpPr>
        <p:spPr bwMode="gray">
          <a:xfrm>
            <a:off x="6437231" y="1386706"/>
            <a:ext cx="2412312" cy="2144177"/>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Humana to acquire Kindred for $738.2M</a:t>
            </a:r>
          </a:p>
          <a:p>
            <a:r>
              <a:rPr lang="en-US" dirty="0"/>
              <a:t>Co-investing with private equity firms; will initially own 40% of Kindred</a:t>
            </a:r>
          </a:p>
          <a:p>
            <a:r>
              <a:rPr lang="en-US" dirty="0"/>
              <a:t>Largest home health and hospice operator in US; operates 77 LTCHs</a:t>
            </a:r>
            <a:r>
              <a:rPr lang="en-US" baseline="30000" dirty="0"/>
              <a:t>2</a:t>
            </a:r>
            <a:r>
              <a:rPr lang="en-US" dirty="0"/>
              <a:t> and 19 rehab hospitals</a:t>
            </a:r>
          </a:p>
        </p:txBody>
      </p:sp>
      <p:sp>
        <p:nvSpPr>
          <p:cNvPr id="51" name="Text Placeholder 2"/>
          <p:cNvSpPr txBox="1">
            <a:spLocks/>
          </p:cNvSpPr>
          <p:nvPr/>
        </p:nvSpPr>
        <p:spPr bwMode="gray">
          <a:xfrm>
            <a:off x="9428500" y="1386706"/>
            <a:ext cx="2274552" cy="235962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CVS to acquire Aetna for $67.5B</a:t>
            </a:r>
          </a:p>
          <a:p>
            <a:r>
              <a:rPr lang="en-US" dirty="0"/>
              <a:t>Largest drugstore chain in US; third largest commercial insurer</a:t>
            </a:r>
          </a:p>
          <a:p>
            <a:r>
              <a:rPr lang="en-US" dirty="0"/>
              <a:t>Will combine retail clinics, pharmacy and other health services into new care management centers</a:t>
            </a:r>
          </a:p>
        </p:txBody>
      </p:sp>
      <p:pic>
        <p:nvPicPr>
          <p:cNvPr id="52" name="Picture 16" descr="http://logok.org/wp-content/uploads/2015/08/CVS-pharmacy-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19260" y="3916380"/>
            <a:ext cx="939124" cy="732317"/>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2162" y="4189837"/>
            <a:ext cx="1031903" cy="263357"/>
          </a:xfrm>
          <a:prstGeom prst="rect">
            <a:avLst/>
          </a:prstGeom>
        </p:spPr>
      </p:pic>
      <p:pic>
        <p:nvPicPr>
          <p:cNvPr id="55" name="Picture 10" descr="Huma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231" y="4234258"/>
            <a:ext cx="955174" cy="18927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6"/>
          <a:stretch>
            <a:fillRect/>
          </a:stretch>
        </p:blipFill>
        <p:spPr>
          <a:xfrm>
            <a:off x="7660003" y="4037995"/>
            <a:ext cx="1189540" cy="581800"/>
          </a:xfrm>
          <a:prstGeom prst="rect">
            <a:avLst/>
          </a:prstGeom>
        </p:spPr>
      </p:pic>
      <p:grpSp>
        <p:nvGrpSpPr>
          <p:cNvPr id="58" name="Group 4"/>
          <p:cNvGrpSpPr>
            <a:grpSpLocks noChangeAspect="1"/>
          </p:cNvGrpSpPr>
          <p:nvPr/>
        </p:nvGrpSpPr>
        <p:grpSpPr bwMode="gray">
          <a:xfrm>
            <a:off x="10725436" y="5147029"/>
            <a:ext cx="865113" cy="729895"/>
            <a:chOff x="4846" y="1764"/>
            <a:chExt cx="1190" cy="1004"/>
          </a:xfrm>
          <a:solidFill>
            <a:schemeClr val="accent4"/>
          </a:solidFill>
        </p:grpSpPr>
        <p:sp>
          <p:nvSpPr>
            <p:cNvPr id="59" name="Freeform 5"/>
            <p:cNvSpPr>
              <a:spLocks/>
            </p:cNvSpPr>
            <p:nvPr/>
          </p:nvSpPr>
          <p:spPr bwMode="gray">
            <a:xfrm>
              <a:off x="5295" y="1764"/>
              <a:ext cx="240" cy="241"/>
            </a:xfrm>
            <a:custGeom>
              <a:avLst/>
              <a:gdLst>
                <a:gd name="T0" fmla="*/ 213 w 527"/>
                <a:gd name="T1" fmla="*/ 28 h 527"/>
                <a:gd name="T2" fmla="*/ 213 w 527"/>
                <a:gd name="T3" fmla="*/ 28 h 527"/>
                <a:gd name="T4" fmla="*/ 28 w 527"/>
                <a:gd name="T5" fmla="*/ 314 h 527"/>
                <a:gd name="T6" fmla="*/ 314 w 527"/>
                <a:gd name="T7" fmla="*/ 499 h 527"/>
                <a:gd name="T8" fmla="*/ 499 w 527"/>
                <a:gd name="T9" fmla="*/ 213 h 527"/>
                <a:gd name="T10" fmla="*/ 213 w 527"/>
                <a:gd name="T11" fmla="*/ 28 h 527"/>
              </a:gdLst>
              <a:ahLst/>
              <a:cxnLst>
                <a:cxn ang="0">
                  <a:pos x="T0" y="T1"/>
                </a:cxn>
                <a:cxn ang="0">
                  <a:pos x="T2" y="T3"/>
                </a:cxn>
                <a:cxn ang="0">
                  <a:pos x="T4" y="T5"/>
                </a:cxn>
                <a:cxn ang="0">
                  <a:pos x="T6" y="T7"/>
                </a:cxn>
                <a:cxn ang="0">
                  <a:pos x="T8" y="T9"/>
                </a:cxn>
                <a:cxn ang="0">
                  <a:pos x="T10" y="T11"/>
                </a:cxn>
              </a:cxnLst>
              <a:rect l="0" t="0" r="r" b="b"/>
              <a:pathLst>
                <a:path w="527" h="527">
                  <a:moveTo>
                    <a:pt x="213" y="28"/>
                  </a:moveTo>
                  <a:lnTo>
                    <a:pt x="213" y="28"/>
                  </a:lnTo>
                  <a:cubicBezTo>
                    <a:pt x="83" y="56"/>
                    <a:pt x="0" y="184"/>
                    <a:pt x="28" y="314"/>
                  </a:cubicBezTo>
                  <a:cubicBezTo>
                    <a:pt x="56" y="444"/>
                    <a:pt x="184" y="527"/>
                    <a:pt x="314" y="499"/>
                  </a:cubicBezTo>
                  <a:cubicBezTo>
                    <a:pt x="444" y="471"/>
                    <a:pt x="527" y="343"/>
                    <a:pt x="499" y="213"/>
                  </a:cubicBezTo>
                  <a:cubicBezTo>
                    <a:pt x="472" y="83"/>
                    <a:pt x="343" y="0"/>
                    <a:pt x="213"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6"/>
            <p:cNvSpPr>
              <a:spLocks/>
            </p:cNvSpPr>
            <p:nvPr/>
          </p:nvSpPr>
          <p:spPr bwMode="gray">
            <a:xfrm>
              <a:off x="4846" y="1779"/>
              <a:ext cx="468" cy="468"/>
            </a:xfrm>
            <a:custGeom>
              <a:avLst/>
              <a:gdLst>
                <a:gd name="T0" fmla="*/ 1026 w 1026"/>
                <a:gd name="T1" fmla="*/ 513 h 1026"/>
                <a:gd name="T2" fmla="*/ 1026 w 1026"/>
                <a:gd name="T3" fmla="*/ 513 h 1026"/>
                <a:gd name="T4" fmla="*/ 513 w 1026"/>
                <a:gd name="T5" fmla="*/ 1026 h 1026"/>
                <a:gd name="T6" fmla="*/ 0 w 1026"/>
                <a:gd name="T7" fmla="*/ 513 h 1026"/>
                <a:gd name="T8" fmla="*/ 513 w 1026"/>
                <a:gd name="T9" fmla="*/ 0 h 1026"/>
                <a:gd name="T10" fmla="*/ 1026 w 1026"/>
                <a:gd name="T11" fmla="*/ 513 h 1026"/>
              </a:gdLst>
              <a:ahLst/>
              <a:cxnLst>
                <a:cxn ang="0">
                  <a:pos x="T0" y="T1"/>
                </a:cxn>
                <a:cxn ang="0">
                  <a:pos x="T2" y="T3"/>
                </a:cxn>
                <a:cxn ang="0">
                  <a:pos x="T4" y="T5"/>
                </a:cxn>
                <a:cxn ang="0">
                  <a:pos x="T6" y="T7"/>
                </a:cxn>
                <a:cxn ang="0">
                  <a:pos x="T8" y="T9"/>
                </a:cxn>
                <a:cxn ang="0">
                  <a:pos x="T10" y="T11"/>
                </a:cxn>
              </a:cxnLst>
              <a:rect l="0" t="0" r="r" b="b"/>
              <a:pathLst>
                <a:path w="1026" h="1026">
                  <a:moveTo>
                    <a:pt x="1026" y="513"/>
                  </a:moveTo>
                  <a:lnTo>
                    <a:pt x="1026" y="513"/>
                  </a:lnTo>
                  <a:cubicBezTo>
                    <a:pt x="1026" y="796"/>
                    <a:pt x="796" y="1026"/>
                    <a:pt x="513" y="1026"/>
                  </a:cubicBezTo>
                  <a:cubicBezTo>
                    <a:pt x="230" y="1026"/>
                    <a:pt x="0" y="796"/>
                    <a:pt x="0" y="513"/>
                  </a:cubicBezTo>
                  <a:cubicBezTo>
                    <a:pt x="0" y="230"/>
                    <a:pt x="230" y="0"/>
                    <a:pt x="513" y="0"/>
                  </a:cubicBezTo>
                  <a:cubicBezTo>
                    <a:pt x="796" y="0"/>
                    <a:pt x="1026" y="230"/>
                    <a:pt x="1026" y="5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8"/>
            <p:cNvSpPr>
              <a:spLocks/>
            </p:cNvSpPr>
            <p:nvPr/>
          </p:nvSpPr>
          <p:spPr bwMode="gray">
            <a:xfrm>
              <a:off x="5586" y="2313"/>
              <a:ext cx="450" cy="382"/>
            </a:xfrm>
            <a:custGeom>
              <a:avLst/>
              <a:gdLst>
                <a:gd name="T0" fmla="*/ 949 w 985"/>
                <a:gd name="T1" fmla="*/ 379 h 837"/>
                <a:gd name="T2" fmla="*/ 949 w 985"/>
                <a:gd name="T3" fmla="*/ 379 h 837"/>
                <a:gd name="T4" fmla="*/ 985 w 985"/>
                <a:gd name="T5" fmla="*/ 184 h 837"/>
                <a:gd name="T6" fmla="*/ 699 w 985"/>
                <a:gd name="T7" fmla="*/ 184 h 837"/>
                <a:gd name="T8" fmla="*/ 387 w 985"/>
                <a:gd name="T9" fmla="*/ 0 h 837"/>
                <a:gd name="T10" fmla="*/ 0 w 985"/>
                <a:gd name="T11" fmla="*/ 412 h 837"/>
                <a:gd name="T12" fmla="*/ 389 w 985"/>
                <a:gd name="T13" fmla="*/ 837 h 837"/>
                <a:gd name="T14" fmla="*/ 728 w 985"/>
                <a:gd name="T15" fmla="*/ 609 h 837"/>
                <a:gd name="T16" fmla="*/ 405 w 985"/>
                <a:gd name="T17" fmla="*/ 609 h 837"/>
                <a:gd name="T18" fmla="*/ 405 w 985"/>
                <a:gd name="T19" fmla="*/ 379 h 837"/>
                <a:gd name="T20" fmla="*/ 949 w 985"/>
                <a:gd name="T21" fmla="*/ 3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5" h="837">
                  <a:moveTo>
                    <a:pt x="949" y="379"/>
                  </a:moveTo>
                  <a:lnTo>
                    <a:pt x="949" y="379"/>
                  </a:lnTo>
                  <a:cubicBezTo>
                    <a:pt x="968" y="316"/>
                    <a:pt x="980" y="251"/>
                    <a:pt x="985" y="184"/>
                  </a:cubicBezTo>
                  <a:lnTo>
                    <a:pt x="699" y="184"/>
                  </a:lnTo>
                  <a:cubicBezTo>
                    <a:pt x="644" y="84"/>
                    <a:pt x="540" y="0"/>
                    <a:pt x="387" y="0"/>
                  </a:cubicBezTo>
                  <a:cubicBezTo>
                    <a:pt x="209" y="0"/>
                    <a:pt x="0" y="132"/>
                    <a:pt x="0" y="412"/>
                  </a:cubicBezTo>
                  <a:cubicBezTo>
                    <a:pt x="0" y="708"/>
                    <a:pt x="211" y="837"/>
                    <a:pt x="389" y="837"/>
                  </a:cubicBezTo>
                  <a:cubicBezTo>
                    <a:pt x="569" y="837"/>
                    <a:pt x="690" y="747"/>
                    <a:pt x="728" y="609"/>
                  </a:cubicBezTo>
                  <a:lnTo>
                    <a:pt x="405" y="609"/>
                  </a:lnTo>
                  <a:lnTo>
                    <a:pt x="405" y="379"/>
                  </a:lnTo>
                  <a:lnTo>
                    <a:pt x="949" y="3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9"/>
            <p:cNvSpPr>
              <a:spLocks/>
            </p:cNvSpPr>
            <p:nvPr/>
          </p:nvSpPr>
          <p:spPr bwMode="gray">
            <a:xfrm>
              <a:off x="5265" y="2552"/>
              <a:ext cx="287" cy="216"/>
            </a:xfrm>
            <a:custGeom>
              <a:avLst/>
              <a:gdLst>
                <a:gd name="T0" fmla="*/ 352 w 630"/>
                <a:gd name="T1" fmla="*/ 0 h 473"/>
                <a:gd name="T2" fmla="*/ 352 w 630"/>
                <a:gd name="T3" fmla="*/ 0 h 473"/>
                <a:gd name="T4" fmla="*/ 0 w 630"/>
                <a:gd name="T5" fmla="*/ 0 h 473"/>
                <a:gd name="T6" fmla="*/ 630 w 630"/>
                <a:gd name="T7" fmla="*/ 473 h 473"/>
                <a:gd name="T8" fmla="*/ 352 w 630"/>
                <a:gd name="T9" fmla="*/ 0 h 473"/>
              </a:gdLst>
              <a:ahLst/>
              <a:cxnLst>
                <a:cxn ang="0">
                  <a:pos x="T0" y="T1"/>
                </a:cxn>
                <a:cxn ang="0">
                  <a:pos x="T2" y="T3"/>
                </a:cxn>
                <a:cxn ang="0">
                  <a:pos x="T4" y="T5"/>
                </a:cxn>
                <a:cxn ang="0">
                  <a:pos x="T6" y="T7"/>
                </a:cxn>
                <a:cxn ang="0">
                  <a:pos x="T8" y="T9"/>
                </a:cxn>
              </a:cxnLst>
              <a:rect l="0" t="0" r="r" b="b"/>
              <a:pathLst>
                <a:path w="630" h="473">
                  <a:moveTo>
                    <a:pt x="352" y="0"/>
                  </a:moveTo>
                  <a:lnTo>
                    <a:pt x="352" y="0"/>
                  </a:lnTo>
                  <a:lnTo>
                    <a:pt x="0" y="0"/>
                  </a:lnTo>
                  <a:cubicBezTo>
                    <a:pt x="124" y="242"/>
                    <a:pt x="354" y="420"/>
                    <a:pt x="630" y="473"/>
                  </a:cubicBezTo>
                  <a:cubicBezTo>
                    <a:pt x="482" y="359"/>
                    <a:pt x="381" y="191"/>
                    <a:pt x="3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10"/>
            <p:cNvSpPr>
              <a:spLocks/>
            </p:cNvSpPr>
            <p:nvPr/>
          </p:nvSpPr>
          <p:spPr bwMode="gray">
            <a:xfrm>
              <a:off x="5220" y="1959"/>
              <a:ext cx="809" cy="567"/>
            </a:xfrm>
            <a:custGeom>
              <a:avLst/>
              <a:gdLst>
                <a:gd name="T0" fmla="*/ 441 w 1773"/>
                <a:gd name="T1" fmla="*/ 1188 h 1242"/>
                <a:gd name="T2" fmla="*/ 441 w 1773"/>
                <a:gd name="T3" fmla="*/ 1188 h 1242"/>
                <a:gd name="T4" fmla="*/ 1199 w 1773"/>
                <a:gd name="T5" fmla="*/ 458 h 1242"/>
                <a:gd name="T6" fmla="*/ 1773 w 1773"/>
                <a:gd name="T7" fmla="*/ 717 h 1242"/>
                <a:gd name="T8" fmla="*/ 895 w 1773"/>
                <a:gd name="T9" fmla="*/ 0 h 1242"/>
                <a:gd name="T10" fmla="*/ 0 w 1773"/>
                <a:gd name="T11" fmla="*/ 895 h 1242"/>
                <a:gd name="T12" fmla="*/ 70 w 1773"/>
                <a:gd name="T13" fmla="*/ 1242 h 1242"/>
                <a:gd name="T14" fmla="*/ 444 w 1773"/>
                <a:gd name="T15" fmla="*/ 1242 h 1242"/>
                <a:gd name="T16" fmla="*/ 441 w 1773"/>
                <a:gd name="T17" fmla="*/ 118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3" h="1242">
                  <a:moveTo>
                    <a:pt x="441" y="1188"/>
                  </a:moveTo>
                  <a:lnTo>
                    <a:pt x="441" y="1188"/>
                  </a:lnTo>
                  <a:cubicBezTo>
                    <a:pt x="441" y="764"/>
                    <a:pt x="782" y="458"/>
                    <a:pt x="1199" y="458"/>
                  </a:cubicBezTo>
                  <a:cubicBezTo>
                    <a:pt x="1430" y="458"/>
                    <a:pt x="1639" y="564"/>
                    <a:pt x="1773" y="717"/>
                  </a:cubicBezTo>
                  <a:cubicBezTo>
                    <a:pt x="1691" y="308"/>
                    <a:pt x="1329" y="0"/>
                    <a:pt x="895" y="0"/>
                  </a:cubicBezTo>
                  <a:cubicBezTo>
                    <a:pt x="401" y="0"/>
                    <a:pt x="0" y="400"/>
                    <a:pt x="0" y="895"/>
                  </a:cubicBezTo>
                  <a:cubicBezTo>
                    <a:pt x="0" y="1018"/>
                    <a:pt x="25" y="1135"/>
                    <a:pt x="70" y="1242"/>
                  </a:cubicBezTo>
                  <a:lnTo>
                    <a:pt x="444" y="1242"/>
                  </a:lnTo>
                  <a:cubicBezTo>
                    <a:pt x="442" y="1224"/>
                    <a:pt x="441" y="1206"/>
                    <a:pt x="441" y="11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p:cNvSpPr txBox="1"/>
          <p:nvPr/>
        </p:nvSpPr>
        <p:spPr bwMode="gray">
          <a:xfrm>
            <a:off x="7219527" y="5454376"/>
            <a:ext cx="3459280" cy="215444"/>
          </a:xfrm>
          <a:prstGeom prst="rect">
            <a:avLst/>
          </a:prstGeom>
          <a:noFill/>
        </p:spPr>
        <p:txBody>
          <a:bodyPr wrap="none" lIns="0" tIns="0" rIns="0" bIns="0" rtlCol="0">
            <a:spAutoFit/>
          </a:bodyPr>
          <a:lstStyle/>
          <a:p>
            <a:pPr>
              <a:spcBef>
                <a:spcPts val="800"/>
              </a:spcBef>
            </a:pPr>
            <a:r>
              <a:rPr lang="en-US" sz="1400" b="1" dirty="0">
                <a:solidFill>
                  <a:schemeClr val="bg1"/>
                </a:solidFill>
              </a:rPr>
              <a:t>Case in point: Cross-sector M&amp;A activity</a:t>
            </a:r>
          </a:p>
        </p:txBody>
      </p:sp>
      <p:pic>
        <p:nvPicPr>
          <p:cNvPr id="4" name="Picture 3"/>
          <p:cNvPicPr>
            <a:picLocks noChangeAspect="1"/>
          </p:cNvPicPr>
          <p:nvPr/>
        </p:nvPicPr>
        <p:blipFill>
          <a:blip r:embed="rId7"/>
          <a:stretch>
            <a:fillRect/>
          </a:stretch>
        </p:blipFill>
        <p:spPr>
          <a:xfrm>
            <a:off x="4727297" y="4047946"/>
            <a:ext cx="999343" cy="522237"/>
          </a:xfrm>
          <a:prstGeom prst="rect">
            <a:avLst/>
          </a:prstGeom>
        </p:spPr>
      </p:pic>
      <p:cxnSp>
        <p:nvCxnSpPr>
          <p:cNvPr id="39" name="Straight Connector 38"/>
          <p:cNvCxnSpPr/>
          <p:nvPr/>
        </p:nvCxnSpPr>
        <p:spPr bwMode="gray">
          <a:xfrm>
            <a:off x="7219527" y="5710444"/>
            <a:ext cx="3701797" cy="0"/>
          </a:xfrm>
          <a:prstGeom prst="line">
            <a:avLst/>
          </a:prstGeom>
          <a:ln w="1905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92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D838-23FB-C649-80FF-9908ECFE33BA}"/>
              </a:ext>
            </a:extLst>
          </p:cNvPr>
          <p:cNvSpPr>
            <a:spLocks noGrp="1"/>
          </p:cNvSpPr>
          <p:nvPr>
            <p:ph type="title"/>
          </p:nvPr>
        </p:nvSpPr>
        <p:spPr>
          <a:xfrm>
            <a:off x="569510" y="886765"/>
            <a:ext cx="2286000" cy="2215991"/>
          </a:xfrm>
        </p:spPr>
        <p:txBody>
          <a:bodyPr/>
          <a:lstStyle/>
          <a:p>
            <a:r>
              <a:rPr lang="en-US" dirty="0"/>
              <a:t>Bringing “Everyday Low Prices” to Our Industry</a:t>
            </a:r>
          </a:p>
        </p:txBody>
      </p:sp>
      <p:sp>
        <p:nvSpPr>
          <p:cNvPr id="3" name="Text Placeholder 2">
            <a:extLst>
              <a:ext uri="{FF2B5EF4-FFF2-40B4-BE49-F238E27FC236}">
                <a16:creationId xmlns:a16="http://schemas.microsoft.com/office/drawing/2014/main" id="{CEEC5CCD-84C1-9044-A54D-597C7E41E5E0}"/>
              </a:ext>
            </a:extLst>
          </p:cNvPr>
          <p:cNvSpPr>
            <a:spLocks noGrp="1"/>
          </p:cNvSpPr>
          <p:nvPr>
            <p:ph type="body" sz="quarter" idx="10"/>
          </p:nvPr>
        </p:nvSpPr>
        <p:spPr>
          <a:xfrm>
            <a:off x="569510" y="4004162"/>
            <a:ext cx="2286000" cy="1508105"/>
          </a:xfrm>
        </p:spPr>
        <p:txBody>
          <a:bodyPr/>
          <a:lstStyle/>
          <a:p>
            <a:r>
              <a:rPr lang="en-US" dirty="0"/>
              <a:t>Walmart’s sheer scale puts it in a position to disrupt every segment of healthcare, with its relentless focus on lowering price for consumers</a:t>
            </a:r>
          </a:p>
        </p:txBody>
      </p:sp>
      <p:sp>
        <p:nvSpPr>
          <p:cNvPr id="4" name="Text Placeholder 3">
            <a:extLst>
              <a:ext uri="{FF2B5EF4-FFF2-40B4-BE49-F238E27FC236}">
                <a16:creationId xmlns:a16="http://schemas.microsoft.com/office/drawing/2014/main" id="{A14F31F1-67F2-E44C-9909-E9BFEAC2CD66}"/>
              </a:ext>
            </a:extLst>
          </p:cNvPr>
          <p:cNvSpPr>
            <a:spLocks noGrp="1"/>
          </p:cNvSpPr>
          <p:nvPr>
            <p:ph type="body" sz="quarter" idx="13"/>
          </p:nvPr>
        </p:nvSpPr>
        <p:spPr/>
        <p:txBody>
          <a:bodyPr>
            <a:normAutofit lnSpcReduction="10000"/>
          </a:bodyPr>
          <a:lstStyle/>
          <a:p>
            <a:r>
              <a:rPr lang="en-US" dirty="0"/>
              <a:t>The consumer angle</a:t>
            </a:r>
          </a:p>
        </p:txBody>
      </p:sp>
      <p:sp>
        <p:nvSpPr>
          <p:cNvPr id="5" name="Text Placeholder 4">
            <a:extLst>
              <a:ext uri="{FF2B5EF4-FFF2-40B4-BE49-F238E27FC236}">
                <a16:creationId xmlns:a16="http://schemas.microsoft.com/office/drawing/2014/main" id="{16526C27-270C-BC49-89D6-9471C25C61E5}"/>
              </a:ext>
            </a:extLst>
          </p:cNvPr>
          <p:cNvSpPr>
            <a:spLocks noGrp="1"/>
          </p:cNvSpPr>
          <p:nvPr>
            <p:ph type="body" sz="quarter" idx="11"/>
          </p:nvPr>
        </p:nvSpPr>
        <p:spPr>
          <a:xfrm>
            <a:off x="6350001" y="6039314"/>
            <a:ext cx="5842000" cy="818686"/>
          </a:xfrm>
        </p:spPr>
        <p:txBody>
          <a:bodyPr/>
          <a:lstStyle/>
          <a:p>
            <a:r>
              <a:rPr lang="en-US" dirty="0"/>
              <a:t>Source: Mattioli, Dana, Sarah </a:t>
            </a:r>
            <a:r>
              <a:rPr lang="en-US" dirty="0" err="1"/>
              <a:t>Nassauer</a:t>
            </a:r>
            <a:r>
              <a:rPr lang="en-US" dirty="0"/>
              <a:t>, and Anna Wilde Mathews. "Walmart in Early-Stage Acquisition Talks With Humana." </a:t>
            </a:r>
            <a:r>
              <a:rPr lang="en-US" i="1" dirty="0"/>
              <a:t>The Wall Street Journal</a:t>
            </a:r>
            <a:r>
              <a:rPr lang="en-US" dirty="0"/>
              <a:t>. Dow Jones &amp; Company, 30 Mar. 2018. Web. 10 Apr. 2018; Tracer, Zachary. "Walmart, Humana Move Closer as Separate Upheavals Threaten." </a:t>
            </a:r>
            <a:r>
              <a:rPr lang="en-US" i="1" dirty="0" err="1"/>
              <a:t>Bloomberg.com</a:t>
            </a:r>
            <a:r>
              <a:rPr lang="en-US" dirty="0"/>
              <a:t>. Bloomberg, 01 Apr. 2018. Web. 10 Apr. 2018; Benedict, Jared C. </a:t>
            </a:r>
            <a:r>
              <a:rPr lang="en-US" i="1" dirty="0"/>
              <a:t>Walmart </a:t>
            </a:r>
            <a:r>
              <a:rPr lang="en-US" i="1" dirty="0" err="1"/>
              <a:t>Exterior.jpg</a:t>
            </a:r>
            <a:r>
              <a:rPr lang="en-US" dirty="0"/>
              <a:t>. Digital image. </a:t>
            </a:r>
            <a:r>
              <a:rPr lang="en-US" i="1" dirty="0"/>
              <a:t>Wikimedia Commons</a:t>
            </a:r>
            <a:r>
              <a:rPr lang="en-US" dirty="0"/>
              <a:t>. 23 Feb. 2004. Web. 10 Apr. 2018; Gist Healthcare analysis.</a:t>
            </a:r>
          </a:p>
        </p:txBody>
      </p:sp>
      <p:grpSp>
        <p:nvGrpSpPr>
          <p:cNvPr id="7" name="Group 4">
            <a:extLst>
              <a:ext uri="{FF2B5EF4-FFF2-40B4-BE49-F238E27FC236}">
                <a16:creationId xmlns:a16="http://schemas.microsoft.com/office/drawing/2014/main" id="{57574FA3-06DF-0140-9B4D-A37387254D56}"/>
              </a:ext>
            </a:extLst>
          </p:cNvPr>
          <p:cNvGrpSpPr>
            <a:grpSpLocks noChangeAspect="1"/>
          </p:cNvGrpSpPr>
          <p:nvPr/>
        </p:nvGrpSpPr>
        <p:grpSpPr bwMode="gray">
          <a:xfrm>
            <a:off x="10725436" y="5147029"/>
            <a:ext cx="865113" cy="729895"/>
            <a:chOff x="4846" y="1764"/>
            <a:chExt cx="1190" cy="1004"/>
          </a:xfrm>
          <a:solidFill>
            <a:schemeClr val="accent4"/>
          </a:solidFill>
        </p:grpSpPr>
        <p:sp>
          <p:nvSpPr>
            <p:cNvPr id="8" name="Freeform 5">
              <a:extLst>
                <a:ext uri="{FF2B5EF4-FFF2-40B4-BE49-F238E27FC236}">
                  <a16:creationId xmlns:a16="http://schemas.microsoft.com/office/drawing/2014/main" id="{BAA20604-5798-E54A-BABC-F31EB6072E45}"/>
                </a:ext>
              </a:extLst>
            </p:cNvPr>
            <p:cNvSpPr>
              <a:spLocks/>
            </p:cNvSpPr>
            <p:nvPr/>
          </p:nvSpPr>
          <p:spPr bwMode="gray">
            <a:xfrm>
              <a:off x="5295" y="1764"/>
              <a:ext cx="240" cy="241"/>
            </a:xfrm>
            <a:custGeom>
              <a:avLst/>
              <a:gdLst>
                <a:gd name="T0" fmla="*/ 213 w 527"/>
                <a:gd name="T1" fmla="*/ 28 h 527"/>
                <a:gd name="T2" fmla="*/ 213 w 527"/>
                <a:gd name="T3" fmla="*/ 28 h 527"/>
                <a:gd name="T4" fmla="*/ 28 w 527"/>
                <a:gd name="T5" fmla="*/ 314 h 527"/>
                <a:gd name="T6" fmla="*/ 314 w 527"/>
                <a:gd name="T7" fmla="*/ 499 h 527"/>
                <a:gd name="T8" fmla="*/ 499 w 527"/>
                <a:gd name="T9" fmla="*/ 213 h 527"/>
                <a:gd name="T10" fmla="*/ 213 w 527"/>
                <a:gd name="T11" fmla="*/ 28 h 527"/>
              </a:gdLst>
              <a:ahLst/>
              <a:cxnLst>
                <a:cxn ang="0">
                  <a:pos x="T0" y="T1"/>
                </a:cxn>
                <a:cxn ang="0">
                  <a:pos x="T2" y="T3"/>
                </a:cxn>
                <a:cxn ang="0">
                  <a:pos x="T4" y="T5"/>
                </a:cxn>
                <a:cxn ang="0">
                  <a:pos x="T6" y="T7"/>
                </a:cxn>
                <a:cxn ang="0">
                  <a:pos x="T8" y="T9"/>
                </a:cxn>
                <a:cxn ang="0">
                  <a:pos x="T10" y="T11"/>
                </a:cxn>
              </a:cxnLst>
              <a:rect l="0" t="0" r="r" b="b"/>
              <a:pathLst>
                <a:path w="527" h="527">
                  <a:moveTo>
                    <a:pt x="213" y="28"/>
                  </a:moveTo>
                  <a:lnTo>
                    <a:pt x="213" y="28"/>
                  </a:lnTo>
                  <a:cubicBezTo>
                    <a:pt x="83" y="56"/>
                    <a:pt x="0" y="184"/>
                    <a:pt x="28" y="314"/>
                  </a:cubicBezTo>
                  <a:cubicBezTo>
                    <a:pt x="56" y="444"/>
                    <a:pt x="184" y="527"/>
                    <a:pt x="314" y="499"/>
                  </a:cubicBezTo>
                  <a:cubicBezTo>
                    <a:pt x="444" y="471"/>
                    <a:pt x="527" y="343"/>
                    <a:pt x="499" y="213"/>
                  </a:cubicBezTo>
                  <a:cubicBezTo>
                    <a:pt x="472" y="83"/>
                    <a:pt x="343" y="0"/>
                    <a:pt x="213"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6">
              <a:extLst>
                <a:ext uri="{FF2B5EF4-FFF2-40B4-BE49-F238E27FC236}">
                  <a16:creationId xmlns:a16="http://schemas.microsoft.com/office/drawing/2014/main" id="{28E06C32-6C91-184B-AB73-C18E9D519D7A}"/>
                </a:ext>
              </a:extLst>
            </p:cNvPr>
            <p:cNvSpPr>
              <a:spLocks/>
            </p:cNvSpPr>
            <p:nvPr/>
          </p:nvSpPr>
          <p:spPr bwMode="gray">
            <a:xfrm>
              <a:off x="4846" y="1779"/>
              <a:ext cx="468" cy="468"/>
            </a:xfrm>
            <a:custGeom>
              <a:avLst/>
              <a:gdLst>
                <a:gd name="T0" fmla="*/ 1026 w 1026"/>
                <a:gd name="T1" fmla="*/ 513 h 1026"/>
                <a:gd name="T2" fmla="*/ 1026 w 1026"/>
                <a:gd name="T3" fmla="*/ 513 h 1026"/>
                <a:gd name="T4" fmla="*/ 513 w 1026"/>
                <a:gd name="T5" fmla="*/ 1026 h 1026"/>
                <a:gd name="T6" fmla="*/ 0 w 1026"/>
                <a:gd name="T7" fmla="*/ 513 h 1026"/>
                <a:gd name="T8" fmla="*/ 513 w 1026"/>
                <a:gd name="T9" fmla="*/ 0 h 1026"/>
                <a:gd name="T10" fmla="*/ 1026 w 1026"/>
                <a:gd name="T11" fmla="*/ 513 h 1026"/>
              </a:gdLst>
              <a:ahLst/>
              <a:cxnLst>
                <a:cxn ang="0">
                  <a:pos x="T0" y="T1"/>
                </a:cxn>
                <a:cxn ang="0">
                  <a:pos x="T2" y="T3"/>
                </a:cxn>
                <a:cxn ang="0">
                  <a:pos x="T4" y="T5"/>
                </a:cxn>
                <a:cxn ang="0">
                  <a:pos x="T6" y="T7"/>
                </a:cxn>
                <a:cxn ang="0">
                  <a:pos x="T8" y="T9"/>
                </a:cxn>
                <a:cxn ang="0">
                  <a:pos x="T10" y="T11"/>
                </a:cxn>
              </a:cxnLst>
              <a:rect l="0" t="0" r="r" b="b"/>
              <a:pathLst>
                <a:path w="1026" h="1026">
                  <a:moveTo>
                    <a:pt x="1026" y="513"/>
                  </a:moveTo>
                  <a:lnTo>
                    <a:pt x="1026" y="513"/>
                  </a:lnTo>
                  <a:cubicBezTo>
                    <a:pt x="1026" y="796"/>
                    <a:pt x="796" y="1026"/>
                    <a:pt x="513" y="1026"/>
                  </a:cubicBezTo>
                  <a:cubicBezTo>
                    <a:pt x="230" y="1026"/>
                    <a:pt x="0" y="796"/>
                    <a:pt x="0" y="513"/>
                  </a:cubicBezTo>
                  <a:cubicBezTo>
                    <a:pt x="0" y="230"/>
                    <a:pt x="230" y="0"/>
                    <a:pt x="513" y="0"/>
                  </a:cubicBezTo>
                  <a:cubicBezTo>
                    <a:pt x="796" y="0"/>
                    <a:pt x="1026" y="230"/>
                    <a:pt x="1026" y="5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8">
              <a:extLst>
                <a:ext uri="{FF2B5EF4-FFF2-40B4-BE49-F238E27FC236}">
                  <a16:creationId xmlns:a16="http://schemas.microsoft.com/office/drawing/2014/main" id="{EE49A497-BE30-6A44-9100-4247EBD05D26}"/>
                </a:ext>
              </a:extLst>
            </p:cNvPr>
            <p:cNvSpPr>
              <a:spLocks/>
            </p:cNvSpPr>
            <p:nvPr/>
          </p:nvSpPr>
          <p:spPr bwMode="gray">
            <a:xfrm>
              <a:off x="5586" y="2313"/>
              <a:ext cx="450" cy="382"/>
            </a:xfrm>
            <a:custGeom>
              <a:avLst/>
              <a:gdLst>
                <a:gd name="T0" fmla="*/ 949 w 985"/>
                <a:gd name="T1" fmla="*/ 379 h 837"/>
                <a:gd name="T2" fmla="*/ 949 w 985"/>
                <a:gd name="T3" fmla="*/ 379 h 837"/>
                <a:gd name="T4" fmla="*/ 985 w 985"/>
                <a:gd name="T5" fmla="*/ 184 h 837"/>
                <a:gd name="T6" fmla="*/ 699 w 985"/>
                <a:gd name="T7" fmla="*/ 184 h 837"/>
                <a:gd name="T8" fmla="*/ 387 w 985"/>
                <a:gd name="T9" fmla="*/ 0 h 837"/>
                <a:gd name="T10" fmla="*/ 0 w 985"/>
                <a:gd name="T11" fmla="*/ 412 h 837"/>
                <a:gd name="T12" fmla="*/ 389 w 985"/>
                <a:gd name="T13" fmla="*/ 837 h 837"/>
                <a:gd name="T14" fmla="*/ 728 w 985"/>
                <a:gd name="T15" fmla="*/ 609 h 837"/>
                <a:gd name="T16" fmla="*/ 405 w 985"/>
                <a:gd name="T17" fmla="*/ 609 h 837"/>
                <a:gd name="T18" fmla="*/ 405 w 985"/>
                <a:gd name="T19" fmla="*/ 379 h 837"/>
                <a:gd name="T20" fmla="*/ 949 w 985"/>
                <a:gd name="T21" fmla="*/ 3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5" h="837">
                  <a:moveTo>
                    <a:pt x="949" y="379"/>
                  </a:moveTo>
                  <a:lnTo>
                    <a:pt x="949" y="379"/>
                  </a:lnTo>
                  <a:cubicBezTo>
                    <a:pt x="968" y="316"/>
                    <a:pt x="980" y="251"/>
                    <a:pt x="985" y="184"/>
                  </a:cubicBezTo>
                  <a:lnTo>
                    <a:pt x="699" y="184"/>
                  </a:lnTo>
                  <a:cubicBezTo>
                    <a:pt x="644" y="84"/>
                    <a:pt x="540" y="0"/>
                    <a:pt x="387" y="0"/>
                  </a:cubicBezTo>
                  <a:cubicBezTo>
                    <a:pt x="209" y="0"/>
                    <a:pt x="0" y="132"/>
                    <a:pt x="0" y="412"/>
                  </a:cubicBezTo>
                  <a:cubicBezTo>
                    <a:pt x="0" y="708"/>
                    <a:pt x="211" y="837"/>
                    <a:pt x="389" y="837"/>
                  </a:cubicBezTo>
                  <a:cubicBezTo>
                    <a:pt x="569" y="837"/>
                    <a:pt x="690" y="747"/>
                    <a:pt x="728" y="609"/>
                  </a:cubicBezTo>
                  <a:lnTo>
                    <a:pt x="405" y="609"/>
                  </a:lnTo>
                  <a:lnTo>
                    <a:pt x="405" y="379"/>
                  </a:lnTo>
                  <a:lnTo>
                    <a:pt x="949" y="3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9">
              <a:extLst>
                <a:ext uri="{FF2B5EF4-FFF2-40B4-BE49-F238E27FC236}">
                  <a16:creationId xmlns:a16="http://schemas.microsoft.com/office/drawing/2014/main" id="{7DA6E041-D321-A647-925A-B8933508B9A3}"/>
                </a:ext>
              </a:extLst>
            </p:cNvPr>
            <p:cNvSpPr>
              <a:spLocks/>
            </p:cNvSpPr>
            <p:nvPr/>
          </p:nvSpPr>
          <p:spPr bwMode="gray">
            <a:xfrm>
              <a:off x="5265" y="2552"/>
              <a:ext cx="287" cy="216"/>
            </a:xfrm>
            <a:custGeom>
              <a:avLst/>
              <a:gdLst>
                <a:gd name="T0" fmla="*/ 352 w 630"/>
                <a:gd name="T1" fmla="*/ 0 h 473"/>
                <a:gd name="T2" fmla="*/ 352 w 630"/>
                <a:gd name="T3" fmla="*/ 0 h 473"/>
                <a:gd name="T4" fmla="*/ 0 w 630"/>
                <a:gd name="T5" fmla="*/ 0 h 473"/>
                <a:gd name="T6" fmla="*/ 630 w 630"/>
                <a:gd name="T7" fmla="*/ 473 h 473"/>
                <a:gd name="T8" fmla="*/ 352 w 630"/>
                <a:gd name="T9" fmla="*/ 0 h 473"/>
              </a:gdLst>
              <a:ahLst/>
              <a:cxnLst>
                <a:cxn ang="0">
                  <a:pos x="T0" y="T1"/>
                </a:cxn>
                <a:cxn ang="0">
                  <a:pos x="T2" y="T3"/>
                </a:cxn>
                <a:cxn ang="0">
                  <a:pos x="T4" y="T5"/>
                </a:cxn>
                <a:cxn ang="0">
                  <a:pos x="T6" y="T7"/>
                </a:cxn>
                <a:cxn ang="0">
                  <a:pos x="T8" y="T9"/>
                </a:cxn>
              </a:cxnLst>
              <a:rect l="0" t="0" r="r" b="b"/>
              <a:pathLst>
                <a:path w="630" h="473">
                  <a:moveTo>
                    <a:pt x="352" y="0"/>
                  </a:moveTo>
                  <a:lnTo>
                    <a:pt x="352" y="0"/>
                  </a:lnTo>
                  <a:lnTo>
                    <a:pt x="0" y="0"/>
                  </a:lnTo>
                  <a:cubicBezTo>
                    <a:pt x="124" y="242"/>
                    <a:pt x="354" y="420"/>
                    <a:pt x="630" y="473"/>
                  </a:cubicBezTo>
                  <a:cubicBezTo>
                    <a:pt x="482" y="359"/>
                    <a:pt x="381" y="191"/>
                    <a:pt x="3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000BB695-87B3-F24F-8D05-4E3393D3B902}"/>
                </a:ext>
              </a:extLst>
            </p:cNvPr>
            <p:cNvSpPr>
              <a:spLocks/>
            </p:cNvSpPr>
            <p:nvPr/>
          </p:nvSpPr>
          <p:spPr bwMode="gray">
            <a:xfrm>
              <a:off x="5220" y="1959"/>
              <a:ext cx="809" cy="567"/>
            </a:xfrm>
            <a:custGeom>
              <a:avLst/>
              <a:gdLst>
                <a:gd name="T0" fmla="*/ 441 w 1773"/>
                <a:gd name="T1" fmla="*/ 1188 h 1242"/>
                <a:gd name="T2" fmla="*/ 441 w 1773"/>
                <a:gd name="T3" fmla="*/ 1188 h 1242"/>
                <a:gd name="T4" fmla="*/ 1199 w 1773"/>
                <a:gd name="T5" fmla="*/ 458 h 1242"/>
                <a:gd name="T6" fmla="*/ 1773 w 1773"/>
                <a:gd name="T7" fmla="*/ 717 h 1242"/>
                <a:gd name="T8" fmla="*/ 895 w 1773"/>
                <a:gd name="T9" fmla="*/ 0 h 1242"/>
                <a:gd name="T10" fmla="*/ 0 w 1773"/>
                <a:gd name="T11" fmla="*/ 895 h 1242"/>
                <a:gd name="T12" fmla="*/ 70 w 1773"/>
                <a:gd name="T13" fmla="*/ 1242 h 1242"/>
                <a:gd name="T14" fmla="*/ 444 w 1773"/>
                <a:gd name="T15" fmla="*/ 1242 h 1242"/>
                <a:gd name="T16" fmla="*/ 441 w 1773"/>
                <a:gd name="T17" fmla="*/ 118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3" h="1242">
                  <a:moveTo>
                    <a:pt x="441" y="1188"/>
                  </a:moveTo>
                  <a:lnTo>
                    <a:pt x="441" y="1188"/>
                  </a:lnTo>
                  <a:cubicBezTo>
                    <a:pt x="441" y="764"/>
                    <a:pt x="782" y="458"/>
                    <a:pt x="1199" y="458"/>
                  </a:cubicBezTo>
                  <a:cubicBezTo>
                    <a:pt x="1430" y="458"/>
                    <a:pt x="1639" y="564"/>
                    <a:pt x="1773" y="717"/>
                  </a:cubicBezTo>
                  <a:cubicBezTo>
                    <a:pt x="1691" y="308"/>
                    <a:pt x="1329" y="0"/>
                    <a:pt x="895" y="0"/>
                  </a:cubicBezTo>
                  <a:cubicBezTo>
                    <a:pt x="401" y="0"/>
                    <a:pt x="0" y="400"/>
                    <a:pt x="0" y="895"/>
                  </a:cubicBezTo>
                  <a:cubicBezTo>
                    <a:pt x="0" y="1018"/>
                    <a:pt x="25" y="1135"/>
                    <a:pt x="70" y="1242"/>
                  </a:cubicBezTo>
                  <a:lnTo>
                    <a:pt x="444" y="1242"/>
                  </a:lnTo>
                  <a:cubicBezTo>
                    <a:pt x="442" y="1224"/>
                    <a:pt x="441" y="1206"/>
                    <a:pt x="441" y="11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12">
            <a:extLst>
              <a:ext uri="{FF2B5EF4-FFF2-40B4-BE49-F238E27FC236}">
                <a16:creationId xmlns:a16="http://schemas.microsoft.com/office/drawing/2014/main" id="{3DFF9DAC-B847-7442-99D6-5B4D85F7F6D4}"/>
              </a:ext>
            </a:extLst>
          </p:cNvPr>
          <p:cNvSpPr txBox="1"/>
          <p:nvPr/>
        </p:nvSpPr>
        <p:spPr bwMode="gray">
          <a:xfrm>
            <a:off x="8705427" y="5454376"/>
            <a:ext cx="1963679" cy="215444"/>
          </a:xfrm>
          <a:prstGeom prst="rect">
            <a:avLst/>
          </a:prstGeom>
          <a:noFill/>
        </p:spPr>
        <p:txBody>
          <a:bodyPr wrap="none" lIns="0" tIns="0" rIns="0" bIns="0" rtlCol="0">
            <a:spAutoFit/>
          </a:bodyPr>
          <a:lstStyle/>
          <a:p>
            <a:pPr>
              <a:spcBef>
                <a:spcPts val="800"/>
              </a:spcBef>
            </a:pPr>
            <a:r>
              <a:rPr lang="en-US" sz="1400" b="1" dirty="0">
                <a:solidFill>
                  <a:schemeClr val="bg1"/>
                </a:solidFill>
              </a:rPr>
              <a:t>Case in point: Walmart</a:t>
            </a:r>
          </a:p>
        </p:txBody>
      </p:sp>
      <p:cxnSp>
        <p:nvCxnSpPr>
          <p:cNvPr id="14" name="Straight Connector 13">
            <a:extLst>
              <a:ext uri="{FF2B5EF4-FFF2-40B4-BE49-F238E27FC236}">
                <a16:creationId xmlns:a16="http://schemas.microsoft.com/office/drawing/2014/main" id="{992875A5-FBD9-5E41-B4CB-0259AB62A0C9}"/>
              </a:ext>
            </a:extLst>
          </p:cNvPr>
          <p:cNvCxnSpPr/>
          <p:nvPr/>
        </p:nvCxnSpPr>
        <p:spPr bwMode="gray">
          <a:xfrm>
            <a:off x="7219527" y="5710444"/>
            <a:ext cx="3701797" cy="0"/>
          </a:xfrm>
          <a:prstGeom prst="line">
            <a:avLst/>
          </a:prstGeom>
          <a:ln w="1905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BCF6516-8A0A-8F4F-A3FB-AF5A33597A0D}"/>
              </a:ext>
            </a:extLst>
          </p:cNvPr>
          <p:cNvGrpSpPr/>
          <p:nvPr/>
        </p:nvGrpSpPr>
        <p:grpSpPr>
          <a:xfrm>
            <a:off x="6951539" y="1654372"/>
            <a:ext cx="4919535" cy="2677777"/>
            <a:chOff x="6757640" y="1539345"/>
            <a:chExt cx="4919535" cy="2677777"/>
          </a:xfrm>
        </p:grpSpPr>
        <p:pic>
          <p:nvPicPr>
            <p:cNvPr id="15" name="Picture 14">
              <a:extLst>
                <a:ext uri="{FF2B5EF4-FFF2-40B4-BE49-F238E27FC236}">
                  <a16:creationId xmlns:a16="http://schemas.microsoft.com/office/drawing/2014/main" id="{E57A700C-2663-8A47-8829-2800305BB414}"/>
                </a:ext>
              </a:extLst>
            </p:cNvPr>
            <p:cNvPicPr>
              <a:picLocks noChangeAspect="1"/>
            </p:cNvPicPr>
            <p:nvPr/>
          </p:nvPicPr>
          <p:blipFill>
            <a:blip r:embed="rId2"/>
            <a:stretch>
              <a:fillRect/>
            </a:stretch>
          </p:blipFill>
          <p:spPr>
            <a:xfrm>
              <a:off x="6757640" y="1539345"/>
              <a:ext cx="4095120" cy="2677777"/>
            </a:xfrm>
            <a:prstGeom prst="rect">
              <a:avLst/>
            </a:prstGeom>
          </p:spPr>
        </p:pic>
        <p:sp>
          <p:nvSpPr>
            <p:cNvPr id="18" name="Text Placeholder 2">
              <a:extLst>
                <a:ext uri="{FF2B5EF4-FFF2-40B4-BE49-F238E27FC236}">
                  <a16:creationId xmlns:a16="http://schemas.microsoft.com/office/drawing/2014/main" id="{586A9A1E-3C54-3C4F-8FE0-FA96DBC49BEF}"/>
                </a:ext>
              </a:extLst>
            </p:cNvPr>
            <p:cNvSpPr txBox="1">
              <a:spLocks/>
            </p:cNvSpPr>
            <p:nvPr/>
          </p:nvSpPr>
          <p:spPr bwMode="gray">
            <a:xfrm>
              <a:off x="9675691" y="1539466"/>
              <a:ext cx="2001484" cy="2677656"/>
            </a:xfrm>
            <a:prstGeom prst="rect">
              <a:avLst/>
            </a:prstGeom>
            <a:solidFill>
              <a:schemeClr val="tx2"/>
            </a:solidFill>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Font typeface="Wingdings" pitchFamily="2" charset="2"/>
                <a:buChar char="ü"/>
              </a:pPr>
              <a:r>
                <a:rPr lang="en-US" b="1" dirty="0">
                  <a:solidFill>
                    <a:schemeClr val="bg1"/>
                  </a:solidFill>
                </a:rPr>
                <a:t>In preliminary talks to acquire Humana</a:t>
              </a:r>
            </a:p>
            <a:p>
              <a:pPr>
                <a:buClr>
                  <a:schemeClr val="bg1"/>
                </a:buClr>
                <a:buFont typeface="Wingdings" pitchFamily="2" charset="2"/>
                <a:buChar char="ü"/>
              </a:pPr>
              <a:r>
                <a:rPr lang="en-US" b="1" dirty="0">
                  <a:solidFill>
                    <a:schemeClr val="bg1"/>
                  </a:solidFill>
                </a:rPr>
                <a:t>Operates 4,700 stores in the US</a:t>
              </a:r>
            </a:p>
            <a:p>
              <a:pPr>
                <a:buClr>
                  <a:schemeClr val="bg1"/>
                </a:buClr>
                <a:buFont typeface="Wingdings" pitchFamily="2" charset="2"/>
                <a:buChar char="ü"/>
              </a:pPr>
              <a:r>
                <a:rPr lang="en-US" b="1" dirty="0">
                  <a:solidFill>
                    <a:schemeClr val="bg1"/>
                  </a:solidFill>
                </a:rPr>
                <a:t>Already offers co-branded Medicare Part D plan with Humana</a:t>
              </a:r>
            </a:p>
            <a:p>
              <a:pPr>
                <a:buClr>
                  <a:schemeClr val="bg1"/>
                </a:buClr>
                <a:buFont typeface="Wingdings" pitchFamily="2" charset="2"/>
                <a:buChar char="ü"/>
              </a:pPr>
              <a:r>
                <a:rPr lang="en-US" b="1" dirty="0">
                  <a:solidFill>
                    <a:schemeClr val="bg1"/>
                  </a:solidFill>
                </a:rPr>
                <a:t>Piloting $4/$40 primary care clinics in 19 locations</a:t>
              </a:r>
            </a:p>
          </p:txBody>
        </p:sp>
      </p:grpSp>
      <p:graphicFrame>
        <p:nvGraphicFramePr>
          <p:cNvPr id="27" name="Chart 26">
            <a:extLst>
              <a:ext uri="{FF2B5EF4-FFF2-40B4-BE49-F238E27FC236}">
                <a16:creationId xmlns:a16="http://schemas.microsoft.com/office/drawing/2014/main" id="{962590EA-90AC-C14B-9766-14510A8BC1B9}"/>
              </a:ext>
            </a:extLst>
          </p:cNvPr>
          <p:cNvGraphicFramePr/>
          <p:nvPr>
            <p:extLst/>
          </p:nvPr>
        </p:nvGraphicFramePr>
        <p:xfrm>
          <a:off x="3286164" y="1155169"/>
          <a:ext cx="3471476" cy="3831220"/>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8F9E2E16-0261-8D4B-9CC2-736E46D12493}"/>
              </a:ext>
            </a:extLst>
          </p:cNvPr>
          <p:cNvSpPr txBox="1"/>
          <p:nvPr/>
        </p:nvSpPr>
        <p:spPr bwMode="gray">
          <a:xfrm>
            <a:off x="3325418" y="4762350"/>
            <a:ext cx="599523" cy="184666"/>
          </a:xfrm>
          <a:prstGeom prst="rect">
            <a:avLst/>
          </a:prstGeom>
          <a:noFill/>
        </p:spPr>
        <p:txBody>
          <a:bodyPr wrap="none" lIns="0" tIns="0" rIns="0" bIns="0" rtlCol="0">
            <a:spAutoFit/>
          </a:bodyPr>
          <a:lstStyle/>
          <a:p>
            <a:pPr>
              <a:spcBef>
                <a:spcPts val="800"/>
              </a:spcBef>
            </a:pPr>
            <a:r>
              <a:rPr lang="en-US" sz="1200" dirty="0"/>
              <a:t>Anthem</a:t>
            </a:r>
          </a:p>
        </p:txBody>
      </p:sp>
      <p:sp>
        <p:nvSpPr>
          <p:cNvPr id="29" name="TextBox 28">
            <a:extLst>
              <a:ext uri="{FF2B5EF4-FFF2-40B4-BE49-F238E27FC236}">
                <a16:creationId xmlns:a16="http://schemas.microsoft.com/office/drawing/2014/main" id="{0F923886-C200-3245-8B14-47EFB4447F35}"/>
              </a:ext>
            </a:extLst>
          </p:cNvPr>
          <p:cNvSpPr txBox="1"/>
          <p:nvPr/>
        </p:nvSpPr>
        <p:spPr bwMode="gray">
          <a:xfrm>
            <a:off x="3795584" y="4469302"/>
            <a:ext cx="787075" cy="184666"/>
          </a:xfrm>
          <a:prstGeom prst="rect">
            <a:avLst/>
          </a:prstGeom>
          <a:noFill/>
        </p:spPr>
        <p:txBody>
          <a:bodyPr wrap="none" lIns="0" tIns="0" rIns="0" bIns="0" rtlCol="0">
            <a:spAutoFit/>
          </a:bodyPr>
          <a:lstStyle/>
          <a:p>
            <a:pPr>
              <a:spcBef>
                <a:spcPts val="800"/>
              </a:spcBef>
            </a:pPr>
            <a:r>
              <a:rPr lang="en-US" sz="1200" dirty="0"/>
              <a:t>Walgreens</a:t>
            </a:r>
          </a:p>
        </p:txBody>
      </p:sp>
      <p:sp>
        <p:nvSpPr>
          <p:cNvPr id="30" name="TextBox 29">
            <a:extLst>
              <a:ext uri="{FF2B5EF4-FFF2-40B4-BE49-F238E27FC236}">
                <a16:creationId xmlns:a16="http://schemas.microsoft.com/office/drawing/2014/main" id="{F25843C0-B3DE-BC46-9B89-61E903B89A72}"/>
              </a:ext>
            </a:extLst>
          </p:cNvPr>
          <p:cNvSpPr txBox="1"/>
          <p:nvPr/>
        </p:nvSpPr>
        <p:spPr bwMode="gray">
          <a:xfrm>
            <a:off x="4415628" y="4762350"/>
            <a:ext cx="656765" cy="369332"/>
          </a:xfrm>
          <a:prstGeom prst="rect">
            <a:avLst/>
          </a:prstGeom>
          <a:noFill/>
        </p:spPr>
        <p:txBody>
          <a:bodyPr wrap="square" lIns="0" tIns="0" rIns="0" bIns="0" rtlCol="0">
            <a:spAutoFit/>
          </a:bodyPr>
          <a:lstStyle/>
          <a:p>
            <a:pPr algn="ctr">
              <a:spcBef>
                <a:spcPts val="800"/>
              </a:spcBef>
            </a:pPr>
            <a:r>
              <a:rPr lang="en-US" sz="1200" dirty="0"/>
              <a:t>Express Scripts</a:t>
            </a:r>
          </a:p>
        </p:txBody>
      </p:sp>
      <p:sp>
        <p:nvSpPr>
          <p:cNvPr id="31" name="TextBox 30">
            <a:extLst>
              <a:ext uri="{FF2B5EF4-FFF2-40B4-BE49-F238E27FC236}">
                <a16:creationId xmlns:a16="http://schemas.microsoft.com/office/drawing/2014/main" id="{4E2C8271-68E8-5B42-AE3E-3E7706B88AA7}"/>
              </a:ext>
            </a:extLst>
          </p:cNvPr>
          <p:cNvSpPr txBox="1"/>
          <p:nvPr/>
        </p:nvSpPr>
        <p:spPr bwMode="gray">
          <a:xfrm>
            <a:off x="5137540" y="4469302"/>
            <a:ext cx="341440" cy="184666"/>
          </a:xfrm>
          <a:prstGeom prst="rect">
            <a:avLst/>
          </a:prstGeom>
          <a:noFill/>
        </p:spPr>
        <p:txBody>
          <a:bodyPr wrap="none" lIns="0" tIns="0" rIns="0" bIns="0" rtlCol="0">
            <a:spAutoFit/>
          </a:bodyPr>
          <a:lstStyle/>
          <a:p>
            <a:pPr>
              <a:spcBef>
                <a:spcPts val="800"/>
              </a:spcBef>
            </a:pPr>
            <a:r>
              <a:rPr lang="en-US" sz="1200" dirty="0"/>
              <a:t>UHG</a:t>
            </a:r>
          </a:p>
        </p:txBody>
      </p:sp>
      <p:sp>
        <p:nvSpPr>
          <p:cNvPr id="32" name="TextBox 31">
            <a:extLst>
              <a:ext uri="{FF2B5EF4-FFF2-40B4-BE49-F238E27FC236}">
                <a16:creationId xmlns:a16="http://schemas.microsoft.com/office/drawing/2014/main" id="{99A4B886-BFCC-594F-BE34-6020A249791C}"/>
              </a:ext>
            </a:extLst>
          </p:cNvPr>
          <p:cNvSpPr txBox="1"/>
          <p:nvPr/>
        </p:nvSpPr>
        <p:spPr bwMode="gray">
          <a:xfrm>
            <a:off x="5706490" y="4762350"/>
            <a:ext cx="309380" cy="184666"/>
          </a:xfrm>
          <a:prstGeom prst="rect">
            <a:avLst/>
          </a:prstGeom>
          <a:noFill/>
        </p:spPr>
        <p:txBody>
          <a:bodyPr wrap="none" lIns="0" tIns="0" rIns="0" bIns="0" rtlCol="0">
            <a:spAutoFit/>
          </a:bodyPr>
          <a:lstStyle/>
          <a:p>
            <a:pPr>
              <a:spcBef>
                <a:spcPts val="800"/>
              </a:spcBef>
            </a:pPr>
            <a:r>
              <a:rPr lang="en-US" sz="1200" dirty="0"/>
              <a:t>CVS</a:t>
            </a:r>
          </a:p>
        </p:txBody>
      </p:sp>
      <p:sp>
        <p:nvSpPr>
          <p:cNvPr id="33" name="TextBox 32">
            <a:extLst>
              <a:ext uri="{FF2B5EF4-FFF2-40B4-BE49-F238E27FC236}">
                <a16:creationId xmlns:a16="http://schemas.microsoft.com/office/drawing/2014/main" id="{9E5F02FC-B985-1244-A26C-9CC0B4EE8CC0}"/>
              </a:ext>
            </a:extLst>
          </p:cNvPr>
          <p:cNvSpPr txBox="1"/>
          <p:nvPr/>
        </p:nvSpPr>
        <p:spPr bwMode="gray">
          <a:xfrm>
            <a:off x="6109304" y="4469302"/>
            <a:ext cx="633187" cy="184666"/>
          </a:xfrm>
          <a:prstGeom prst="rect">
            <a:avLst/>
          </a:prstGeom>
          <a:noFill/>
        </p:spPr>
        <p:txBody>
          <a:bodyPr wrap="none" lIns="0" tIns="0" rIns="0" bIns="0" rtlCol="0">
            <a:spAutoFit/>
          </a:bodyPr>
          <a:lstStyle/>
          <a:p>
            <a:pPr>
              <a:spcBef>
                <a:spcPts val="800"/>
              </a:spcBef>
            </a:pPr>
            <a:r>
              <a:rPr lang="en-US" sz="1200" dirty="0"/>
              <a:t>Walmart</a:t>
            </a:r>
          </a:p>
        </p:txBody>
      </p:sp>
      <p:cxnSp>
        <p:nvCxnSpPr>
          <p:cNvPr id="35" name="Straight Connector 34">
            <a:extLst>
              <a:ext uri="{FF2B5EF4-FFF2-40B4-BE49-F238E27FC236}">
                <a16:creationId xmlns:a16="http://schemas.microsoft.com/office/drawing/2014/main" id="{AD0B17B9-9CDC-A04B-853F-92040CE8D652}"/>
              </a:ext>
            </a:extLst>
          </p:cNvPr>
          <p:cNvCxnSpPr>
            <a:cxnSpLocks/>
          </p:cNvCxnSpPr>
          <p:nvPr/>
        </p:nvCxnSpPr>
        <p:spPr bwMode="gray">
          <a:xfrm flipV="1">
            <a:off x="3625179" y="4435049"/>
            <a:ext cx="0" cy="327301"/>
          </a:xfrm>
          <a:prstGeom prst="line">
            <a:avLst/>
          </a:prstGeom>
          <a:ln w="190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5B753DD-1B24-1241-9679-AECFD67F8539}"/>
              </a:ext>
            </a:extLst>
          </p:cNvPr>
          <p:cNvCxnSpPr>
            <a:cxnSpLocks/>
            <a:stCxn id="30" idx="0"/>
          </p:cNvCxnSpPr>
          <p:nvPr/>
        </p:nvCxnSpPr>
        <p:spPr bwMode="gray">
          <a:xfrm flipV="1">
            <a:off x="4744011" y="4452040"/>
            <a:ext cx="0" cy="310310"/>
          </a:xfrm>
          <a:prstGeom prst="line">
            <a:avLst/>
          </a:prstGeom>
          <a:ln w="190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E2AEC77-CDA5-5B42-ADC2-F80AD832EB04}"/>
              </a:ext>
            </a:extLst>
          </p:cNvPr>
          <p:cNvCxnSpPr>
            <a:cxnSpLocks/>
          </p:cNvCxnSpPr>
          <p:nvPr/>
        </p:nvCxnSpPr>
        <p:spPr bwMode="gray">
          <a:xfrm flipV="1">
            <a:off x="5860021" y="4435048"/>
            <a:ext cx="0" cy="327301"/>
          </a:xfrm>
          <a:prstGeom prst="line">
            <a:avLst/>
          </a:prstGeom>
          <a:ln w="190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BC478E-0443-984B-A8C7-014522865DA9}"/>
              </a:ext>
            </a:extLst>
          </p:cNvPr>
          <p:cNvSpPr txBox="1"/>
          <p:nvPr/>
        </p:nvSpPr>
        <p:spPr bwMode="gray">
          <a:xfrm>
            <a:off x="4513979" y="3090966"/>
            <a:ext cx="460062" cy="184666"/>
          </a:xfrm>
          <a:prstGeom prst="rect">
            <a:avLst/>
          </a:prstGeom>
          <a:noFill/>
        </p:spPr>
        <p:txBody>
          <a:bodyPr wrap="none" lIns="0" tIns="0" rIns="0" bIns="0" rtlCol="0">
            <a:spAutoFit/>
          </a:bodyPr>
          <a:lstStyle/>
          <a:p>
            <a:pPr>
              <a:spcBef>
                <a:spcPts val="800"/>
              </a:spcBef>
            </a:pPr>
            <a:r>
              <a:rPr lang="en-US" sz="1200" dirty="0"/>
              <a:t>Cigna</a:t>
            </a:r>
          </a:p>
        </p:txBody>
      </p:sp>
      <p:cxnSp>
        <p:nvCxnSpPr>
          <p:cNvPr id="41" name="Straight Connector 40">
            <a:extLst>
              <a:ext uri="{FF2B5EF4-FFF2-40B4-BE49-F238E27FC236}">
                <a16:creationId xmlns:a16="http://schemas.microsoft.com/office/drawing/2014/main" id="{59ECFB19-750C-024E-BE19-C92312DE733C}"/>
              </a:ext>
            </a:extLst>
          </p:cNvPr>
          <p:cNvCxnSpPr>
            <a:cxnSpLocks/>
          </p:cNvCxnSpPr>
          <p:nvPr/>
        </p:nvCxnSpPr>
        <p:spPr bwMode="gray">
          <a:xfrm flipV="1">
            <a:off x="4744010" y="3325446"/>
            <a:ext cx="0" cy="260496"/>
          </a:xfrm>
          <a:prstGeom prst="line">
            <a:avLst/>
          </a:prstGeom>
          <a:ln w="190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C05BEE9-D854-C141-BB7D-C97993E71C02}"/>
              </a:ext>
            </a:extLst>
          </p:cNvPr>
          <p:cNvSpPr txBox="1"/>
          <p:nvPr/>
        </p:nvSpPr>
        <p:spPr bwMode="gray">
          <a:xfrm>
            <a:off x="5628512" y="2539125"/>
            <a:ext cx="466474" cy="184666"/>
          </a:xfrm>
          <a:prstGeom prst="rect">
            <a:avLst/>
          </a:prstGeom>
          <a:noFill/>
        </p:spPr>
        <p:txBody>
          <a:bodyPr wrap="none" lIns="0" tIns="0" rIns="0" bIns="0" rtlCol="0">
            <a:spAutoFit/>
          </a:bodyPr>
          <a:lstStyle/>
          <a:p>
            <a:pPr>
              <a:spcBef>
                <a:spcPts val="800"/>
              </a:spcBef>
            </a:pPr>
            <a:r>
              <a:rPr lang="en-US" sz="1200" dirty="0"/>
              <a:t>Aetna</a:t>
            </a:r>
          </a:p>
        </p:txBody>
      </p:sp>
      <p:cxnSp>
        <p:nvCxnSpPr>
          <p:cNvPr id="44" name="Straight Connector 43">
            <a:extLst>
              <a:ext uri="{FF2B5EF4-FFF2-40B4-BE49-F238E27FC236}">
                <a16:creationId xmlns:a16="http://schemas.microsoft.com/office/drawing/2014/main" id="{15A48C05-14E1-9F4D-A430-7460259FA833}"/>
              </a:ext>
            </a:extLst>
          </p:cNvPr>
          <p:cNvCxnSpPr>
            <a:cxnSpLocks/>
          </p:cNvCxnSpPr>
          <p:nvPr/>
        </p:nvCxnSpPr>
        <p:spPr bwMode="gray">
          <a:xfrm flipV="1">
            <a:off x="5858543" y="2773605"/>
            <a:ext cx="0" cy="260496"/>
          </a:xfrm>
          <a:prstGeom prst="line">
            <a:avLst/>
          </a:prstGeom>
          <a:ln w="190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E70617B-394B-3040-B074-54896BFBD4FD}"/>
              </a:ext>
            </a:extLst>
          </p:cNvPr>
          <p:cNvSpPr txBox="1"/>
          <p:nvPr/>
        </p:nvSpPr>
        <p:spPr bwMode="gray">
          <a:xfrm>
            <a:off x="5263662" y="1524014"/>
            <a:ext cx="676065" cy="184666"/>
          </a:xfrm>
          <a:prstGeom prst="rect">
            <a:avLst/>
          </a:prstGeom>
          <a:noFill/>
        </p:spPr>
        <p:txBody>
          <a:bodyPr wrap="square" lIns="0" tIns="0" rIns="0" bIns="0" rtlCol="0">
            <a:spAutoFit/>
          </a:bodyPr>
          <a:lstStyle/>
          <a:p>
            <a:pPr>
              <a:spcBef>
                <a:spcPts val="800"/>
              </a:spcBef>
            </a:pPr>
            <a:r>
              <a:rPr lang="en-US" sz="1200" dirty="0"/>
              <a:t>Humana</a:t>
            </a:r>
          </a:p>
        </p:txBody>
      </p:sp>
      <p:cxnSp>
        <p:nvCxnSpPr>
          <p:cNvPr id="46" name="Straight Connector 45">
            <a:extLst>
              <a:ext uri="{FF2B5EF4-FFF2-40B4-BE49-F238E27FC236}">
                <a16:creationId xmlns:a16="http://schemas.microsoft.com/office/drawing/2014/main" id="{9B449BD3-705B-1841-87E6-A7FFB82F07A7}"/>
              </a:ext>
            </a:extLst>
          </p:cNvPr>
          <p:cNvCxnSpPr>
            <a:cxnSpLocks/>
          </p:cNvCxnSpPr>
          <p:nvPr/>
        </p:nvCxnSpPr>
        <p:spPr bwMode="gray">
          <a:xfrm flipH="1">
            <a:off x="5939727" y="1621691"/>
            <a:ext cx="261167" cy="0"/>
          </a:xfrm>
          <a:prstGeom prst="line">
            <a:avLst/>
          </a:prstGeom>
          <a:ln w="190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2" name="Text Placeholder 2">
            <a:extLst>
              <a:ext uri="{FF2B5EF4-FFF2-40B4-BE49-F238E27FC236}">
                <a16:creationId xmlns:a16="http://schemas.microsoft.com/office/drawing/2014/main" id="{4AB0EAC1-2446-734C-B282-0490C2D3A4B0}"/>
              </a:ext>
            </a:extLst>
          </p:cNvPr>
          <p:cNvSpPr txBox="1">
            <a:spLocks/>
          </p:cNvSpPr>
          <p:nvPr/>
        </p:nvSpPr>
        <p:spPr bwMode="gray">
          <a:xfrm>
            <a:off x="3378338" y="810564"/>
            <a:ext cx="5867262"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Talk About Awakening a Sleeping Giant</a:t>
            </a:r>
          </a:p>
        </p:txBody>
      </p:sp>
      <p:sp>
        <p:nvSpPr>
          <p:cNvPr id="54" name="TextBox 53">
            <a:extLst>
              <a:ext uri="{FF2B5EF4-FFF2-40B4-BE49-F238E27FC236}">
                <a16:creationId xmlns:a16="http://schemas.microsoft.com/office/drawing/2014/main" id="{F2F85673-2FFB-E64D-BBA7-900692A882C3}"/>
              </a:ext>
            </a:extLst>
          </p:cNvPr>
          <p:cNvSpPr txBox="1"/>
          <p:nvPr/>
        </p:nvSpPr>
        <p:spPr bwMode="gray">
          <a:xfrm>
            <a:off x="3363996" y="1497787"/>
            <a:ext cx="1209025" cy="430887"/>
          </a:xfrm>
          <a:prstGeom prst="rect">
            <a:avLst/>
          </a:prstGeom>
          <a:noFill/>
        </p:spPr>
        <p:txBody>
          <a:bodyPr wrap="square" lIns="0" tIns="0" rIns="0" bIns="0" rtlCol="0">
            <a:spAutoFit/>
          </a:bodyPr>
          <a:lstStyle/>
          <a:p>
            <a:pPr>
              <a:spcBef>
                <a:spcPts val="800"/>
              </a:spcBef>
            </a:pPr>
            <a:r>
              <a:rPr lang="en-US" sz="1400" b="1" dirty="0"/>
              <a:t>Annual Revenue</a:t>
            </a:r>
          </a:p>
        </p:txBody>
      </p:sp>
      <p:sp>
        <p:nvSpPr>
          <p:cNvPr id="56" name="TextBox 55">
            <a:extLst>
              <a:ext uri="{FF2B5EF4-FFF2-40B4-BE49-F238E27FC236}">
                <a16:creationId xmlns:a16="http://schemas.microsoft.com/office/drawing/2014/main" id="{10D5A0F8-EC79-FC46-A305-69C3DEFF9C4A}"/>
              </a:ext>
            </a:extLst>
          </p:cNvPr>
          <p:cNvSpPr txBox="1"/>
          <p:nvPr/>
        </p:nvSpPr>
        <p:spPr bwMode="gray">
          <a:xfrm>
            <a:off x="3373634" y="1986727"/>
            <a:ext cx="1013098" cy="153888"/>
          </a:xfrm>
          <a:prstGeom prst="rect">
            <a:avLst/>
          </a:prstGeom>
          <a:noFill/>
        </p:spPr>
        <p:txBody>
          <a:bodyPr wrap="none" lIns="0" tIns="0" rIns="0" bIns="0" rtlCol="0">
            <a:spAutoFit/>
          </a:bodyPr>
          <a:lstStyle/>
          <a:p>
            <a:pPr>
              <a:spcBef>
                <a:spcPts val="800"/>
              </a:spcBef>
            </a:pPr>
            <a:r>
              <a:rPr lang="en-US" sz="1000" b="1" dirty="0">
                <a:solidFill>
                  <a:schemeClr val="accent2"/>
                </a:solidFill>
              </a:rPr>
              <a:t>Billions of Dollars</a:t>
            </a:r>
          </a:p>
        </p:txBody>
      </p:sp>
      <p:sp>
        <p:nvSpPr>
          <p:cNvPr id="57" name="Text Placeholder 2">
            <a:extLst>
              <a:ext uri="{FF2B5EF4-FFF2-40B4-BE49-F238E27FC236}">
                <a16:creationId xmlns:a16="http://schemas.microsoft.com/office/drawing/2014/main" id="{EE957597-B751-1446-8D84-FFF9750F816C}"/>
              </a:ext>
            </a:extLst>
          </p:cNvPr>
          <p:cNvSpPr txBox="1">
            <a:spLocks/>
          </p:cNvSpPr>
          <p:nvPr/>
        </p:nvSpPr>
        <p:spPr bwMode="gray">
          <a:xfrm>
            <a:off x="3378335" y="1113529"/>
            <a:ext cx="7047709"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Largest Retailer (and Employer) Poised to Create the “Copper Plan”</a:t>
            </a:r>
          </a:p>
        </p:txBody>
      </p:sp>
    </p:spTree>
    <p:extLst>
      <p:ext uri="{BB962C8B-B14F-4D97-AF65-F5344CB8AC3E}">
        <p14:creationId xmlns:p14="http://schemas.microsoft.com/office/powerpoint/2010/main" val="323794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gray">
          <a:xfrm>
            <a:off x="560388" y="447675"/>
            <a:ext cx="2627874" cy="5429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bwMode="gray">
          <a:xfrm>
            <a:off x="569510" y="3840480"/>
            <a:ext cx="2489278" cy="0"/>
          </a:xfrm>
          <a:prstGeom prst="line">
            <a:avLst/>
          </a:prstGeom>
          <a:ln w="2222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69509" y="886765"/>
            <a:ext cx="2489279" cy="2215991"/>
          </a:xfrm>
        </p:spPr>
        <p:txBody>
          <a:bodyPr/>
          <a:lstStyle/>
          <a:p>
            <a:r>
              <a:rPr lang="en-US" dirty="0"/>
              <a:t>Introducing the Marginal Revolution</a:t>
            </a:r>
          </a:p>
        </p:txBody>
      </p:sp>
      <p:sp>
        <p:nvSpPr>
          <p:cNvPr id="3" name="Text Placeholder 2"/>
          <p:cNvSpPr>
            <a:spLocks noGrp="1"/>
          </p:cNvSpPr>
          <p:nvPr>
            <p:ph type="body" sz="quarter" idx="10"/>
          </p:nvPr>
        </p:nvSpPr>
        <p:spPr/>
        <p:txBody>
          <a:bodyPr/>
          <a:lstStyle/>
          <a:p>
            <a:r>
              <a:rPr lang="en-US" dirty="0"/>
              <a:t>In the marketplace for care, consumers don’t care what your costs are</a:t>
            </a:r>
          </a:p>
        </p:txBody>
      </p:sp>
      <p:sp>
        <p:nvSpPr>
          <p:cNvPr id="19" name="Text Placeholder 18"/>
          <p:cNvSpPr>
            <a:spLocks noGrp="1"/>
          </p:cNvSpPr>
          <p:nvPr>
            <p:ph type="body" sz="quarter" idx="13"/>
          </p:nvPr>
        </p:nvSpPr>
        <p:spPr/>
        <p:txBody>
          <a:bodyPr>
            <a:normAutofit lnSpcReduction="10000"/>
          </a:bodyPr>
          <a:lstStyle/>
          <a:p>
            <a:endParaRPr lang="en-US" dirty="0"/>
          </a:p>
        </p:txBody>
      </p:sp>
      <p:sp>
        <p:nvSpPr>
          <p:cNvPr id="4" name="Text Placeholder 3"/>
          <p:cNvSpPr>
            <a:spLocks noGrp="1"/>
          </p:cNvSpPr>
          <p:nvPr>
            <p:ph type="body" sz="quarter" idx="11"/>
          </p:nvPr>
        </p:nvSpPr>
        <p:spPr>
          <a:xfrm>
            <a:off x="7364895" y="6577923"/>
            <a:ext cx="4593305" cy="280077"/>
          </a:xfrm>
        </p:spPr>
        <p:txBody>
          <a:bodyPr/>
          <a:lstStyle/>
          <a:p>
            <a:r>
              <a:rPr lang="en-US" dirty="0"/>
              <a:t>Source: Picture of jevons.jpg. Digital image. Wikimedia Commons. 10 Feb. 2005. Web.; Jevons, William Stanley. The Theory of Political Economy. Macmillan, 1871. Google Books. Web.; Gist Healthcare analysis.</a:t>
            </a:r>
          </a:p>
        </p:txBody>
      </p:sp>
      <p:pic>
        <p:nvPicPr>
          <p:cNvPr id="8" name="Picture 7"/>
          <p:cNvPicPr>
            <a:picLocks noChangeAspect="1"/>
          </p:cNvPicPr>
          <p:nvPr/>
        </p:nvPicPr>
        <p:blipFill>
          <a:blip r:embed="rId3"/>
          <a:stretch>
            <a:fillRect/>
          </a:stretch>
        </p:blipFill>
        <p:spPr>
          <a:xfrm>
            <a:off x="4125247" y="886765"/>
            <a:ext cx="3596442" cy="4990063"/>
          </a:xfrm>
          <a:prstGeom prst="rect">
            <a:avLst/>
          </a:prstGeom>
        </p:spPr>
      </p:pic>
      <p:sp>
        <p:nvSpPr>
          <p:cNvPr id="14" name="TextBox 13"/>
          <p:cNvSpPr txBox="1"/>
          <p:nvPr/>
        </p:nvSpPr>
        <p:spPr bwMode="gray">
          <a:xfrm>
            <a:off x="8532948" y="3891324"/>
            <a:ext cx="2677393" cy="377026"/>
          </a:xfrm>
          <a:prstGeom prst="rect">
            <a:avLst/>
          </a:prstGeom>
          <a:noFill/>
        </p:spPr>
        <p:txBody>
          <a:bodyPr wrap="square" lIns="0" tIns="0" rIns="0" bIns="0" rtlCol="0">
            <a:spAutoFit/>
          </a:bodyPr>
          <a:lstStyle/>
          <a:p>
            <a:pPr algn="r">
              <a:spcBef>
                <a:spcPts val="1200"/>
              </a:spcBef>
            </a:pPr>
            <a:r>
              <a:rPr lang="en-US" sz="1200" b="1" dirty="0"/>
              <a:t>William Stanley Jevons</a:t>
            </a:r>
          </a:p>
          <a:p>
            <a:pPr algn="r">
              <a:spcBef>
                <a:spcPts val="300"/>
              </a:spcBef>
            </a:pPr>
            <a:r>
              <a:rPr lang="en-US" sz="1000" i="1" cap="all" dirty="0">
                <a:solidFill>
                  <a:schemeClr val="accent1"/>
                </a:solidFill>
              </a:rPr>
              <a:t>The theory of political economy</a:t>
            </a:r>
            <a:r>
              <a:rPr lang="en-US" sz="1000" cap="all" dirty="0">
                <a:solidFill>
                  <a:schemeClr val="accent1"/>
                </a:solidFill>
              </a:rPr>
              <a:t>, 1871</a:t>
            </a:r>
          </a:p>
        </p:txBody>
      </p:sp>
      <p:sp>
        <p:nvSpPr>
          <p:cNvPr id="15" name="Text Placeholder 2"/>
          <p:cNvSpPr txBox="1">
            <a:spLocks/>
          </p:cNvSpPr>
          <p:nvPr/>
        </p:nvSpPr>
        <p:spPr bwMode="gray">
          <a:xfrm>
            <a:off x="8532947" y="2764898"/>
            <a:ext cx="2567869" cy="86177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difficulties of economics are mainly the difficulties of conceiving clearly and fully the conditions of utility.”</a:t>
            </a:r>
          </a:p>
        </p:txBody>
      </p:sp>
      <p:grpSp>
        <p:nvGrpSpPr>
          <p:cNvPr id="20" name="Group 19"/>
          <p:cNvGrpSpPr/>
          <p:nvPr/>
        </p:nvGrpSpPr>
        <p:grpSpPr bwMode="gray">
          <a:xfrm>
            <a:off x="9626485" y="2335793"/>
            <a:ext cx="490319" cy="295172"/>
            <a:chOff x="5062825" y="3910261"/>
            <a:chExt cx="1587500" cy="955675"/>
          </a:xfrm>
          <a:solidFill>
            <a:schemeClr val="accent3"/>
          </a:solidFill>
        </p:grpSpPr>
        <p:sp>
          <p:nvSpPr>
            <p:cNvPr id="21" name="Freeform 5"/>
            <p:cNvSpPr>
              <a:spLocks/>
            </p:cNvSpPr>
            <p:nvPr/>
          </p:nvSpPr>
          <p:spPr bwMode="gray">
            <a:xfrm>
              <a:off x="5894675" y="3910261"/>
              <a:ext cx="755650" cy="955675"/>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4"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6"/>
            <p:cNvSpPr>
              <a:spLocks/>
            </p:cNvSpPr>
            <p:nvPr/>
          </p:nvSpPr>
          <p:spPr bwMode="gray">
            <a:xfrm>
              <a:off x="5062825" y="3910261"/>
              <a:ext cx="755650" cy="955675"/>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3"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3" name="Straight Connector 22"/>
          <p:cNvCxnSpPr/>
          <p:nvPr/>
        </p:nvCxnSpPr>
        <p:spPr bwMode="gray">
          <a:xfrm>
            <a:off x="8532947" y="2500245"/>
            <a:ext cx="931760" cy="0"/>
          </a:xfrm>
          <a:prstGeom prst="line">
            <a:avLst/>
          </a:prstGeom>
          <a:ln w="127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gray">
          <a:xfrm>
            <a:off x="10259727" y="2500245"/>
            <a:ext cx="931760" cy="0"/>
          </a:xfrm>
          <a:prstGeom prst="line">
            <a:avLst/>
          </a:prstGeom>
          <a:ln w="127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124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Orienting Around Consumer Value in Healthcare</a:t>
            </a:r>
          </a:p>
        </p:txBody>
      </p:sp>
      <p:sp>
        <p:nvSpPr>
          <p:cNvPr id="3" name="Text Placeholder 2"/>
          <p:cNvSpPr>
            <a:spLocks noGrp="1"/>
          </p:cNvSpPr>
          <p:nvPr>
            <p:ph type="body" sz="quarter" idx="10"/>
          </p:nvPr>
        </p:nvSpPr>
        <p:spPr/>
        <p:txBody>
          <a:bodyPr/>
          <a:lstStyle/>
          <a:p>
            <a:r>
              <a:rPr lang="en-US" dirty="0"/>
              <a:t>The rise of activated consumers will drive a shift to a business-to-consumer model in healthcare, with choice driven by value to the end user</a:t>
            </a:r>
          </a:p>
        </p:txBody>
      </p:sp>
      <p:sp>
        <p:nvSpPr>
          <p:cNvPr id="4" name="Text Placeholder 3"/>
          <p:cNvSpPr>
            <a:spLocks noGrp="1"/>
          </p:cNvSpPr>
          <p:nvPr>
            <p:ph type="body" sz="quarter" idx="13"/>
          </p:nvPr>
        </p:nvSpPr>
        <p:spPr/>
        <p:txBody>
          <a:bodyPr>
            <a:normAutofit lnSpcReduction="10000"/>
          </a:bodyPr>
          <a:lstStyle/>
          <a:p>
            <a:r>
              <a:rPr lang="en-US" dirty="0"/>
              <a:t>From b2b to b2c</a:t>
            </a:r>
          </a:p>
        </p:txBody>
      </p:sp>
      <p:sp>
        <p:nvSpPr>
          <p:cNvPr id="5" name="Text Placeholder 4"/>
          <p:cNvSpPr>
            <a:spLocks noGrp="1"/>
          </p:cNvSpPr>
          <p:nvPr>
            <p:ph type="body" sz="quarter" idx="11"/>
          </p:nvPr>
        </p:nvSpPr>
        <p:spPr>
          <a:xfrm>
            <a:off x="8597199" y="6470202"/>
            <a:ext cx="3361002" cy="387798"/>
          </a:xfrm>
        </p:spPr>
        <p:txBody>
          <a:bodyPr/>
          <a:lstStyle/>
          <a:p>
            <a:r>
              <a:rPr lang="en-US" dirty="0"/>
              <a:t>Source: Lanning, Michael J., and Edward G. Michaels. A Business Is a Value Delivery System. McKinsey &amp; Co., 1988. Print; Gist Healthcare analysis.</a:t>
            </a:r>
          </a:p>
        </p:txBody>
      </p:sp>
      <p:grpSp>
        <p:nvGrpSpPr>
          <p:cNvPr id="9" name="Group 8"/>
          <p:cNvGrpSpPr/>
          <p:nvPr/>
        </p:nvGrpSpPr>
        <p:grpSpPr bwMode="gray">
          <a:xfrm>
            <a:off x="3512104" y="1798002"/>
            <a:ext cx="696180" cy="419100"/>
            <a:chOff x="5062825" y="3910261"/>
            <a:chExt cx="1587500" cy="955675"/>
          </a:xfrm>
          <a:solidFill>
            <a:schemeClr val="bg2"/>
          </a:solidFill>
        </p:grpSpPr>
        <p:sp>
          <p:nvSpPr>
            <p:cNvPr id="10" name="Freeform 5"/>
            <p:cNvSpPr>
              <a:spLocks/>
            </p:cNvSpPr>
            <p:nvPr/>
          </p:nvSpPr>
          <p:spPr bwMode="gray">
            <a:xfrm>
              <a:off x="5894675" y="3910261"/>
              <a:ext cx="755650" cy="955675"/>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4"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p:cNvSpPr>
            <p:nvPr/>
          </p:nvSpPr>
          <p:spPr bwMode="gray">
            <a:xfrm>
              <a:off x="5062825" y="3910261"/>
              <a:ext cx="755650" cy="955675"/>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3"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 name="TextBox 11"/>
          <p:cNvSpPr txBox="1"/>
          <p:nvPr/>
        </p:nvSpPr>
        <p:spPr bwMode="gray">
          <a:xfrm>
            <a:off x="3643063" y="3774705"/>
            <a:ext cx="2896422" cy="377026"/>
          </a:xfrm>
          <a:prstGeom prst="rect">
            <a:avLst/>
          </a:prstGeom>
          <a:noFill/>
        </p:spPr>
        <p:txBody>
          <a:bodyPr wrap="square" lIns="0" tIns="0" rIns="0" bIns="0" rtlCol="0">
            <a:spAutoFit/>
          </a:bodyPr>
          <a:lstStyle/>
          <a:p>
            <a:pPr algn="r">
              <a:spcBef>
                <a:spcPts val="1200"/>
              </a:spcBef>
            </a:pPr>
            <a:r>
              <a:rPr lang="en-US" sz="1200" b="1" dirty="0"/>
              <a:t>M. Lanning and E. Michaels</a:t>
            </a:r>
          </a:p>
          <a:p>
            <a:pPr algn="r">
              <a:spcBef>
                <a:spcPts val="300"/>
              </a:spcBef>
            </a:pPr>
            <a:r>
              <a:rPr lang="en-US" sz="1000" cap="all" dirty="0">
                <a:solidFill>
                  <a:schemeClr val="accent4"/>
                </a:solidFill>
              </a:rPr>
              <a:t>Mckinsey &amp; company, 1988</a:t>
            </a:r>
          </a:p>
        </p:txBody>
      </p:sp>
      <p:sp>
        <p:nvSpPr>
          <p:cNvPr id="13" name="Text Placeholder 2"/>
          <p:cNvSpPr txBox="1">
            <a:spLocks/>
          </p:cNvSpPr>
          <p:nvPr/>
        </p:nvSpPr>
        <p:spPr bwMode="gray">
          <a:xfrm>
            <a:off x="3645454" y="2088370"/>
            <a:ext cx="2938603" cy="1508105"/>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 make any selection, customers use two basic criteria, benefits and price...</a:t>
            </a:r>
            <a:r>
              <a:rPr lang="en-US" b="1" dirty="0"/>
              <a:t>Value equals benefits minus price</a:t>
            </a:r>
            <a:r>
              <a:rPr lang="en-US" dirty="0"/>
              <a:t>. Customers select the product or service they believe is the </a:t>
            </a:r>
            <a:r>
              <a:rPr lang="en-US" b="1" dirty="0"/>
              <a:t>superior value</a:t>
            </a:r>
            <a:r>
              <a:rPr lang="en-US" dirty="0"/>
              <a:t> compared to competing alternatives.”</a:t>
            </a:r>
          </a:p>
        </p:txBody>
      </p:sp>
      <p:sp>
        <p:nvSpPr>
          <p:cNvPr id="16" name="TextBox 15"/>
          <p:cNvSpPr txBox="1"/>
          <p:nvPr/>
        </p:nvSpPr>
        <p:spPr bwMode="gray">
          <a:xfrm>
            <a:off x="7629045" y="1887653"/>
            <a:ext cx="3284554" cy="215444"/>
          </a:xfrm>
          <a:prstGeom prst="rect">
            <a:avLst/>
          </a:prstGeom>
          <a:noFill/>
        </p:spPr>
        <p:txBody>
          <a:bodyPr wrap="none" lIns="0" tIns="0" rIns="0" bIns="0" rtlCol="0">
            <a:spAutoFit/>
          </a:bodyPr>
          <a:lstStyle/>
          <a:p>
            <a:pPr>
              <a:spcBef>
                <a:spcPts val="800"/>
              </a:spcBef>
            </a:pPr>
            <a:r>
              <a:rPr lang="en-US" sz="1400" b="1" dirty="0"/>
              <a:t>Legacy Model Limits Ability to Choose</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5182" y="5233952"/>
            <a:ext cx="501628" cy="415714"/>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141" y="5233952"/>
            <a:ext cx="501628" cy="415714"/>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055" y="3754861"/>
            <a:ext cx="407801" cy="381522"/>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456" y="2655462"/>
            <a:ext cx="436999" cy="28614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2315" y="3726636"/>
            <a:ext cx="387362" cy="437973"/>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115" y="2667569"/>
            <a:ext cx="253504" cy="371586"/>
          </a:xfrm>
          <a:prstGeom prst="rect">
            <a:avLst/>
          </a:prstGeom>
        </p:spPr>
      </p:pic>
      <p:sp>
        <p:nvSpPr>
          <p:cNvPr id="25" name="TextBox 24"/>
          <p:cNvSpPr txBox="1"/>
          <p:nvPr/>
        </p:nvSpPr>
        <p:spPr bwMode="gray">
          <a:xfrm>
            <a:off x="7597956" y="5707555"/>
            <a:ext cx="1270000" cy="400110"/>
          </a:xfrm>
          <a:prstGeom prst="rect">
            <a:avLst/>
          </a:prstGeom>
          <a:noFill/>
        </p:spPr>
        <p:txBody>
          <a:bodyPr wrap="square" lIns="0" tIns="0" rIns="0" bIns="0" rtlCol="0">
            <a:spAutoFit/>
          </a:bodyPr>
          <a:lstStyle/>
          <a:p>
            <a:pPr algn="ctr">
              <a:spcBef>
                <a:spcPts val="800"/>
              </a:spcBef>
            </a:pPr>
            <a:r>
              <a:rPr lang="en-US" sz="1300" dirty="0"/>
              <a:t>Commercial “consumers”</a:t>
            </a:r>
          </a:p>
        </p:txBody>
      </p:sp>
      <p:sp>
        <p:nvSpPr>
          <p:cNvPr id="26" name="TextBox 25"/>
          <p:cNvSpPr txBox="1"/>
          <p:nvPr/>
        </p:nvSpPr>
        <p:spPr bwMode="gray">
          <a:xfrm>
            <a:off x="9687869" y="5707555"/>
            <a:ext cx="1196256" cy="400110"/>
          </a:xfrm>
          <a:prstGeom prst="rect">
            <a:avLst/>
          </a:prstGeom>
          <a:noFill/>
        </p:spPr>
        <p:txBody>
          <a:bodyPr wrap="square" lIns="0" tIns="0" rIns="0" bIns="0" rtlCol="0">
            <a:spAutoFit/>
          </a:bodyPr>
          <a:lstStyle/>
          <a:p>
            <a:pPr algn="ctr">
              <a:spcBef>
                <a:spcPts val="800"/>
              </a:spcBef>
            </a:pPr>
            <a:r>
              <a:rPr lang="en-US" sz="1300" dirty="0"/>
              <a:t>Public “consumers”</a:t>
            </a:r>
          </a:p>
        </p:txBody>
      </p:sp>
      <p:sp>
        <p:nvSpPr>
          <p:cNvPr id="53" name="Freeform 5"/>
          <p:cNvSpPr>
            <a:spLocks noChangeAspect="1"/>
          </p:cNvSpPr>
          <p:nvPr/>
        </p:nvSpPr>
        <p:spPr bwMode="gray">
          <a:xfrm>
            <a:off x="7734539" y="2952808"/>
            <a:ext cx="121761" cy="121761"/>
          </a:xfrm>
          <a:custGeom>
            <a:avLst/>
            <a:gdLst>
              <a:gd name="T0" fmla="*/ 1024 w 1478"/>
              <a:gd name="T1" fmla="*/ 739 h 1478"/>
              <a:gd name="T2" fmla="*/ 1024 w 1478"/>
              <a:gd name="T3" fmla="*/ 739 h 1478"/>
              <a:gd name="T4" fmla="*/ 1399 w 1478"/>
              <a:gd name="T5" fmla="*/ 363 h 1478"/>
              <a:gd name="T6" fmla="*/ 1399 w 1478"/>
              <a:gd name="T7" fmla="*/ 78 h 1478"/>
              <a:gd name="T8" fmla="*/ 1114 w 1478"/>
              <a:gd name="T9" fmla="*/ 78 h 1478"/>
              <a:gd name="T10" fmla="*/ 739 w 1478"/>
              <a:gd name="T11" fmla="*/ 453 h 1478"/>
              <a:gd name="T12" fmla="*/ 363 w 1478"/>
              <a:gd name="T13" fmla="*/ 78 h 1478"/>
              <a:gd name="T14" fmla="*/ 78 w 1478"/>
              <a:gd name="T15" fmla="*/ 78 h 1478"/>
              <a:gd name="T16" fmla="*/ 78 w 1478"/>
              <a:gd name="T17" fmla="*/ 363 h 1478"/>
              <a:gd name="T18" fmla="*/ 453 w 1478"/>
              <a:gd name="T19" fmla="*/ 739 h 1478"/>
              <a:gd name="T20" fmla="*/ 78 w 1478"/>
              <a:gd name="T21" fmla="*/ 1114 h 1478"/>
              <a:gd name="T22" fmla="*/ 78 w 1478"/>
              <a:gd name="T23" fmla="*/ 1399 h 1478"/>
              <a:gd name="T24" fmla="*/ 363 w 1478"/>
              <a:gd name="T25" fmla="*/ 1399 h 1478"/>
              <a:gd name="T26" fmla="*/ 739 w 1478"/>
              <a:gd name="T27" fmla="*/ 1024 h 1478"/>
              <a:gd name="T28" fmla="*/ 1114 w 1478"/>
              <a:gd name="T29" fmla="*/ 1399 h 1478"/>
              <a:gd name="T30" fmla="*/ 1399 w 1478"/>
              <a:gd name="T31" fmla="*/ 1399 h 1478"/>
              <a:gd name="T32" fmla="*/ 1399 w 1478"/>
              <a:gd name="T33" fmla="*/ 1114 h 1478"/>
              <a:gd name="T34" fmla="*/ 1024 w 1478"/>
              <a:gd name="T35" fmla="*/ 739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8" h="1478">
                <a:moveTo>
                  <a:pt x="1024" y="739"/>
                </a:moveTo>
                <a:lnTo>
                  <a:pt x="1024" y="739"/>
                </a:lnTo>
                <a:lnTo>
                  <a:pt x="1399" y="363"/>
                </a:lnTo>
                <a:cubicBezTo>
                  <a:pt x="1478" y="284"/>
                  <a:pt x="1478" y="156"/>
                  <a:pt x="1399" y="78"/>
                </a:cubicBezTo>
                <a:cubicBezTo>
                  <a:pt x="1321" y="0"/>
                  <a:pt x="1193" y="0"/>
                  <a:pt x="1114" y="78"/>
                </a:cubicBezTo>
                <a:lnTo>
                  <a:pt x="739" y="453"/>
                </a:lnTo>
                <a:lnTo>
                  <a:pt x="363" y="78"/>
                </a:lnTo>
                <a:cubicBezTo>
                  <a:pt x="284" y="0"/>
                  <a:pt x="156" y="0"/>
                  <a:pt x="78" y="78"/>
                </a:cubicBezTo>
                <a:cubicBezTo>
                  <a:pt x="0" y="156"/>
                  <a:pt x="0" y="284"/>
                  <a:pt x="78" y="363"/>
                </a:cubicBezTo>
                <a:lnTo>
                  <a:pt x="453" y="739"/>
                </a:lnTo>
                <a:lnTo>
                  <a:pt x="78" y="1114"/>
                </a:lnTo>
                <a:cubicBezTo>
                  <a:pt x="0" y="1193"/>
                  <a:pt x="0" y="1321"/>
                  <a:pt x="78" y="1399"/>
                </a:cubicBezTo>
                <a:cubicBezTo>
                  <a:pt x="156" y="1478"/>
                  <a:pt x="284" y="1478"/>
                  <a:pt x="363" y="1399"/>
                </a:cubicBezTo>
                <a:lnTo>
                  <a:pt x="739" y="1024"/>
                </a:lnTo>
                <a:lnTo>
                  <a:pt x="1114" y="1399"/>
                </a:lnTo>
                <a:cubicBezTo>
                  <a:pt x="1193" y="1478"/>
                  <a:pt x="1321" y="1478"/>
                  <a:pt x="1399" y="1399"/>
                </a:cubicBezTo>
                <a:cubicBezTo>
                  <a:pt x="1478" y="1321"/>
                  <a:pt x="1478" y="1193"/>
                  <a:pt x="1399" y="1114"/>
                </a:cubicBezTo>
                <a:lnTo>
                  <a:pt x="1024" y="739"/>
                </a:ln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5"/>
          <p:cNvSpPr>
            <a:spLocks noChangeAspect="1"/>
          </p:cNvSpPr>
          <p:nvPr/>
        </p:nvSpPr>
        <p:spPr bwMode="gray">
          <a:xfrm>
            <a:off x="8610077" y="2952808"/>
            <a:ext cx="121761" cy="121761"/>
          </a:xfrm>
          <a:custGeom>
            <a:avLst/>
            <a:gdLst>
              <a:gd name="T0" fmla="*/ 1024 w 1478"/>
              <a:gd name="T1" fmla="*/ 739 h 1478"/>
              <a:gd name="T2" fmla="*/ 1024 w 1478"/>
              <a:gd name="T3" fmla="*/ 739 h 1478"/>
              <a:gd name="T4" fmla="*/ 1399 w 1478"/>
              <a:gd name="T5" fmla="*/ 363 h 1478"/>
              <a:gd name="T6" fmla="*/ 1399 w 1478"/>
              <a:gd name="T7" fmla="*/ 78 h 1478"/>
              <a:gd name="T8" fmla="*/ 1114 w 1478"/>
              <a:gd name="T9" fmla="*/ 78 h 1478"/>
              <a:gd name="T10" fmla="*/ 739 w 1478"/>
              <a:gd name="T11" fmla="*/ 453 h 1478"/>
              <a:gd name="T12" fmla="*/ 363 w 1478"/>
              <a:gd name="T13" fmla="*/ 78 h 1478"/>
              <a:gd name="T14" fmla="*/ 78 w 1478"/>
              <a:gd name="T15" fmla="*/ 78 h 1478"/>
              <a:gd name="T16" fmla="*/ 78 w 1478"/>
              <a:gd name="T17" fmla="*/ 363 h 1478"/>
              <a:gd name="T18" fmla="*/ 453 w 1478"/>
              <a:gd name="T19" fmla="*/ 739 h 1478"/>
              <a:gd name="T20" fmla="*/ 78 w 1478"/>
              <a:gd name="T21" fmla="*/ 1114 h 1478"/>
              <a:gd name="T22" fmla="*/ 78 w 1478"/>
              <a:gd name="T23" fmla="*/ 1399 h 1478"/>
              <a:gd name="T24" fmla="*/ 363 w 1478"/>
              <a:gd name="T25" fmla="*/ 1399 h 1478"/>
              <a:gd name="T26" fmla="*/ 739 w 1478"/>
              <a:gd name="T27" fmla="*/ 1024 h 1478"/>
              <a:gd name="T28" fmla="*/ 1114 w 1478"/>
              <a:gd name="T29" fmla="*/ 1399 h 1478"/>
              <a:gd name="T30" fmla="*/ 1399 w 1478"/>
              <a:gd name="T31" fmla="*/ 1399 h 1478"/>
              <a:gd name="T32" fmla="*/ 1399 w 1478"/>
              <a:gd name="T33" fmla="*/ 1114 h 1478"/>
              <a:gd name="T34" fmla="*/ 1024 w 1478"/>
              <a:gd name="T35" fmla="*/ 739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8" h="1478">
                <a:moveTo>
                  <a:pt x="1024" y="739"/>
                </a:moveTo>
                <a:lnTo>
                  <a:pt x="1024" y="739"/>
                </a:lnTo>
                <a:lnTo>
                  <a:pt x="1399" y="363"/>
                </a:lnTo>
                <a:cubicBezTo>
                  <a:pt x="1478" y="284"/>
                  <a:pt x="1478" y="156"/>
                  <a:pt x="1399" y="78"/>
                </a:cubicBezTo>
                <a:cubicBezTo>
                  <a:pt x="1321" y="0"/>
                  <a:pt x="1193" y="0"/>
                  <a:pt x="1114" y="78"/>
                </a:cubicBezTo>
                <a:lnTo>
                  <a:pt x="739" y="453"/>
                </a:lnTo>
                <a:lnTo>
                  <a:pt x="363" y="78"/>
                </a:lnTo>
                <a:cubicBezTo>
                  <a:pt x="284" y="0"/>
                  <a:pt x="156" y="0"/>
                  <a:pt x="78" y="78"/>
                </a:cubicBezTo>
                <a:cubicBezTo>
                  <a:pt x="0" y="156"/>
                  <a:pt x="0" y="284"/>
                  <a:pt x="78" y="363"/>
                </a:cubicBezTo>
                <a:lnTo>
                  <a:pt x="453" y="739"/>
                </a:lnTo>
                <a:lnTo>
                  <a:pt x="78" y="1114"/>
                </a:lnTo>
                <a:cubicBezTo>
                  <a:pt x="0" y="1193"/>
                  <a:pt x="0" y="1321"/>
                  <a:pt x="78" y="1399"/>
                </a:cubicBezTo>
                <a:cubicBezTo>
                  <a:pt x="156" y="1478"/>
                  <a:pt x="284" y="1478"/>
                  <a:pt x="363" y="1399"/>
                </a:cubicBezTo>
                <a:lnTo>
                  <a:pt x="739" y="1024"/>
                </a:lnTo>
                <a:lnTo>
                  <a:pt x="1114" y="1399"/>
                </a:lnTo>
                <a:cubicBezTo>
                  <a:pt x="1193" y="1478"/>
                  <a:pt x="1321" y="1478"/>
                  <a:pt x="1399" y="1399"/>
                </a:cubicBezTo>
                <a:cubicBezTo>
                  <a:pt x="1478" y="1321"/>
                  <a:pt x="1478" y="1193"/>
                  <a:pt x="1399" y="1114"/>
                </a:cubicBezTo>
                <a:lnTo>
                  <a:pt x="1024" y="739"/>
                </a:ln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5"/>
          <p:cNvSpPr>
            <a:spLocks noChangeAspect="1"/>
          </p:cNvSpPr>
          <p:nvPr/>
        </p:nvSpPr>
        <p:spPr bwMode="gray">
          <a:xfrm>
            <a:off x="9784304" y="4052493"/>
            <a:ext cx="121761" cy="121761"/>
          </a:xfrm>
          <a:custGeom>
            <a:avLst/>
            <a:gdLst>
              <a:gd name="T0" fmla="*/ 1024 w 1478"/>
              <a:gd name="T1" fmla="*/ 739 h 1478"/>
              <a:gd name="T2" fmla="*/ 1024 w 1478"/>
              <a:gd name="T3" fmla="*/ 739 h 1478"/>
              <a:gd name="T4" fmla="*/ 1399 w 1478"/>
              <a:gd name="T5" fmla="*/ 363 h 1478"/>
              <a:gd name="T6" fmla="*/ 1399 w 1478"/>
              <a:gd name="T7" fmla="*/ 78 h 1478"/>
              <a:gd name="T8" fmla="*/ 1114 w 1478"/>
              <a:gd name="T9" fmla="*/ 78 h 1478"/>
              <a:gd name="T10" fmla="*/ 739 w 1478"/>
              <a:gd name="T11" fmla="*/ 453 h 1478"/>
              <a:gd name="T12" fmla="*/ 363 w 1478"/>
              <a:gd name="T13" fmla="*/ 78 h 1478"/>
              <a:gd name="T14" fmla="*/ 78 w 1478"/>
              <a:gd name="T15" fmla="*/ 78 h 1478"/>
              <a:gd name="T16" fmla="*/ 78 w 1478"/>
              <a:gd name="T17" fmla="*/ 363 h 1478"/>
              <a:gd name="T18" fmla="*/ 453 w 1478"/>
              <a:gd name="T19" fmla="*/ 739 h 1478"/>
              <a:gd name="T20" fmla="*/ 78 w 1478"/>
              <a:gd name="T21" fmla="*/ 1114 h 1478"/>
              <a:gd name="T22" fmla="*/ 78 w 1478"/>
              <a:gd name="T23" fmla="*/ 1399 h 1478"/>
              <a:gd name="T24" fmla="*/ 363 w 1478"/>
              <a:gd name="T25" fmla="*/ 1399 h 1478"/>
              <a:gd name="T26" fmla="*/ 739 w 1478"/>
              <a:gd name="T27" fmla="*/ 1024 h 1478"/>
              <a:gd name="T28" fmla="*/ 1114 w 1478"/>
              <a:gd name="T29" fmla="*/ 1399 h 1478"/>
              <a:gd name="T30" fmla="*/ 1399 w 1478"/>
              <a:gd name="T31" fmla="*/ 1399 h 1478"/>
              <a:gd name="T32" fmla="*/ 1399 w 1478"/>
              <a:gd name="T33" fmla="*/ 1114 h 1478"/>
              <a:gd name="T34" fmla="*/ 1024 w 1478"/>
              <a:gd name="T35" fmla="*/ 739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8" h="1478">
                <a:moveTo>
                  <a:pt x="1024" y="739"/>
                </a:moveTo>
                <a:lnTo>
                  <a:pt x="1024" y="739"/>
                </a:lnTo>
                <a:lnTo>
                  <a:pt x="1399" y="363"/>
                </a:lnTo>
                <a:cubicBezTo>
                  <a:pt x="1478" y="284"/>
                  <a:pt x="1478" y="156"/>
                  <a:pt x="1399" y="78"/>
                </a:cubicBezTo>
                <a:cubicBezTo>
                  <a:pt x="1321" y="0"/>
                  <a:pt x="1193" y="0"/>
                  <a:pt x="1114" y="78"/>
                </a:cubicBezTo>
                <a:lnTo>
                  <a:pt x="739" y="453"/>
                </a:lnTo>
                <a:lnTo>
                  <a:pt x="363" y="78"/>
                </a:lnTo>
                <a:cubicBezTo>
                  <a:pt x="284" y="0"/>
                  <a:pt x="156" y="0"/>
                  <a:pt x="78" y="78"/>
                </a:cubicBezTo>
                <a:cubicBezTo>
                  <a:pt x="0" y="156"/>
                  <a:pt x="0" y="284"/>
                  <a:pt x="78" y="363"/>
                </a:cubicBezTo>
                <a:lnTo>
                  <a:pt x="453" y="739"/>
                </a:lnTo>
                <a:lnTo>
                  <a:pt x="78" y="1114"/>
                </a:lnTo>
                <a:cubicBezTo>
                  <a:pt x="0" y="1193"/>
                  <a:pt x="0" y="1321"/>
                  <a:pt x="78" y="1399"/>
                </a:cubicBezTo>
                <a:cubicBezTo>
                  <a:pt x="156" y="1478"/>
                  <a:pt x="284" y="1478"/>
                  <a:pt x="363" y="1399"/>
                </a:cubicBezTo>
                <a:lnTo>
                  <a:pt x="739" y="1024"/>
                </a:lnTo>
                <a:lnTo>
                  <a:pt x="1114" y="1399"/>
                </a:lnTo>
                <a:cubicBezTo>
                  <a:pt x="1193" y="1478"/>
                  <a:pt x="1321" y="1478"/>
                  <a:pt x="1399" y="1399"/>
                </a:cubicBezTo>
                <a:cubicBezTo>
                  <a:pt x="1478" y="1321"/>
                  <a:pt x="1478" y="1193"/>
                  <a:pt x="1399" y="1114"/>
                </a:cubicBezTo>
                <a:lnTo>
                  <a:pt x="1024" y="739"/>
                </a:ln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5"/>
          <p:cNvSpPr>
            <a:spLocks noChangeAspect="1"/>
          </p:cNvSpPr>
          <p:nvPr/>
        </p:nvSpPr>
        <p:spPr bwMode="gray">
          <a:xfrm>
            <a:off x="10659092" y="4052493"/>
            <a:ext cx="121761" cy="121761"/>
          </a:xfrm>
          <a:custGeom>
            <a:avLst/>
            <a:gdLst>
              <a:gd name="T0" fmla="*/ 1024 w 1478"/>
              <a:gd name="T1" fmla="*/ 739 h 1478"/>
              <a:gd name="T2" fmla="*/ 1024 w 1478"/>
              <a:gd name="T3" fmla="*/ 739 h 1478"/>
              <a:gd name="T4" fmla="*/ 1399 w 1478"/>
              <a:gd name="T5" fmla="*/ 363 h 1478"/>
              <a:gd name="T6" fmla="*/ 1399 w 1478"/>
              <a:gd name="T7" fmla="*/ 78 h 1478"/>
              <a:gd name="T8" fmla="*/ 1114 w 1478"/>
              <a:gd name="T9" fmla="*/ 78 h 1478"/>
              <a:gd name="T10" fmla="*/ 739 w 1478"/>
              <a:gd name="T11" fmla="*/ 453 h 1478"/>
              <a:gd name="T12" fmla="*/ 363 w 1478"/>
              <a:gd name="T13" fmla="*/ 78 h 1478"/>
              <a:gd name="T14" fmla="*/ 78 w 1478"/>
              <a:gd name="T15" fmla="*/ 78 h 1478"/>
              <a:gd name="T16" fmla="*/ 78 w 1478"/>
              <a:gd name="T17" fmla="*/ 363 h 1478"/>
              <a:gd name="T18" fmla="*/ 453 w 1478"/>
              <a:gd name="T19" fmla="*/ 739 h 1478"/>
              <a:gd name="T20" fmla="*/ 78 w 1478"/>
              <a:gd name="T21" fmla="*/ 1114 h 1478"/>
              <a:gd name="T22" fmla="*/ 78 w 1478"/>
              <a:gd name="T23" fmla="*/ 1399 h 1478"/>
              <a:gd name="T24" fmla="*/ 363 w 1478"/>
              <a:gd name="T25" fmla="*/ 1399 h 1478"/>
              <a:gd name="T26" fmla="*/ 739 w 1478"/>
              <a:gd name="T27" fmla="*/ 1024 h 1478"/>
              <a:gd name="T28" fmla="*/ 1114 w 1478"/>
              <a:gd name="T29" fmla="*/ 1399 h 1478"/>
              <a:gd name="T30" fmla="*/ 1399 w 1478"/>
              <a:gd name="T31" fmla="*/ 1399 h 1478"/>
              <a:gd name="T32" fmla="*/ 1399 w 1478"/>
              <a:gd name="T33" fmla="*/ 1114 h 1478"/>
              <a:gd name="T34" fmla="*/ 1024 w 1478"/>
              <a:gd name="T35" fmla="*/ 739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8" h="1478">
                <a:moveTo>
                  <a:pt x="1024" y="739"/>
                </a:moveTo>
                <a:lnTo>
                  <a:pt x="1024" y="739"/>
                </a:lnTo>
                <a:lnTo>
                  <a:pt x="1399" y="363"/>
                </a:lnTo>
                <a:cubicBezTo>
                  <a:pt x="1478" y="284"/>
                  <a:pt x="1478" y="156"/>
                  <a:pt x="1399" y="78"/>
                </a:cubicBezTo>
                <a:cubicBezTo>
                  <a:pt x="1321" y="0"/>
                  <a:pt x="1193" y="0"/>
                  <a:pt x="1114" y="78"/>
                </a:cubicBezTo>
                <a:lnTo>
                  <a:pt x="739" y="453"/>
                </a:lnTo>
                <a:lnTo>
                  <a:pt x="363" y="78"/>
                </a:lnTo>
                <a:cubicBezTo>
                  <a:pt x="284" y="0"/>
                  <a:pt x="156" y="0"/>
                  <a:pt x="78" y="78"/>
                </a:cubicBezTo>
                <a:cubicBezTo>
                  <a:pt x="0" y="156"/>
                  <a:pt x="0" y="284"/>
                  <a:pt x="78" y="363"/>
                </a:cubicBezTo>
                <a:lnTo>
                  <a:pt x="453" y="739"/>
                </a:lnTo>
                <a:lnTo>
                  <a:pt x="78" y="1114"/>
                </a:lnTo>
                <a:cubicBezTo>
                  <a:pt x="0" y="1193"/>
                  <a:pt x="0" y="1321"/>
                  <a:pt x="78" y="1399"/>
                </a:cubicBezTo>
                <a:cubicBezTo>
                  <a:pt x="156" y="1478"/>
                  <a:pt x="284" y="1478"/>
                  <a:pt x="363" y="1399"/>
                </a:cubicBezTo>
                <a:lnTo>
                  <a:pt x="739" y="1024"/>
                </a:lnTo>
                <a:lnTo>
                  <a:pt x="1114" y="1399"/>
                </a:lnTo>
                <a:cubicBezTo>
                  <a:pt x="1193" y="1478"/>
                  <a:pt x="1321" y="1478"/>
                  <a:pt x="1399" y="1399"/>
                </a:cubicBezTo>
                <a:cubicBezTo>
                  <a:pt x="1478" y="1321"/>
                  <a:pt x="1478" y="1193"/>
                  <a:pt x="1399" y="1114"/>
                </a:cubicBezTo>
                <a:lnTo>
                  <a:pt x="1024" y="739"/>
                </a:ln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TextBox 77"/>
          <p:cNvSpPr txBox="1"/>
          <p:nvPr/>
        </p:nvSpPr>
        <p:spPr bwMode="gray">
          <a:xfrm>
            <a:off x="7194457" y="3860984"/>
            <a:ext cx="639599" cy="169277"/>
          </a:xfrm>
          <a:prstGeom prst="rect">
            <a:avLst/>
          </a:prstGeom>
          <a:noFill/>
        </p:spPr>
        <p:txBody>
          <a:bodyPr wrap="none" lIns="0" tIns="0" rIns="0" bIns="0" rtlCol="0">
            <a:spAutoFit/>
          </a:bodyPr>
          <a:lstStyle/>
          <a:p>
            <a:pPr>
              <a:spcBef>
                <a:spcPts val="800"/>
              </a:spcBef>
            </a:pPr>
            <a:r>
              <a:rPr lang="en-US" sz="1100" b="1" dirty="0"/>
              <a:t>Employer</a:t>
            </a:r>
          </a:p>
        </p:txBody>
      </p:sp>
      <p:sp>
        <p:nvSpPr>
          <p:cNvPr id="79" name="TextBox 78"/>
          <p:cNvSpPr txBox="1"/>
          <p:nvPr/>
        </p:nvSpPr>
        <p:spPr bwMode="gray">
          <a:xfrm>
            <a:off x="10984099" y="3773205"/>
            <a:ext cx="693551" cy="338554"/>
          </a:xfrm>
          <a:prstGeom prst="rect">
            <a:avLst/>
          </a:prstGeom>
          <a:noFill/>
        </p:spPr>
        <p:txBody>
          <a:bodyPr wrap="square" lIns="0" tIns="0" rIns="0" bIns="0" rtlCol="0">
            <a:spAutoFit/>
          </a:bodyPr>
          <a:lstStyle/>
          <a:p>
            <a:pPr algn="r">
              <a:spcBef>
                <a:spcPts val="800"/>
              </a:spcBef>
            </a:pPr>
            <a:r>
              <a:rPr lang="en-US" sz="1100" b="1" dirty="0"/>
              <a:t>Medicare Medicaid</a:t>
            </a:r>
          </a:p>
        </p:txBody>
      </p:sp>
      <p:sp>
        <p:nvSpPr>
          <p:cNvPr id="80" name="TextBox 79"/>
          <p:cNvSpPr txBox="1"/>
          <p:nvPr/>
        </p:nvSpPr>
        <p:spPr bwMode="gray">
          <a:xfrm>
            <a:off x="7194457" y="2713894"/>
            <a:ext cx="452047" cy="169277"/>
          </a:xfrm>
          <a:prstGeom prst="rect">
            <a:avLst/>
          </a:prstGeom>
          <a:noFill/>
        </p:spPr>
        <p:txBody>
          <a:bodyPr wrap="none" lIns="0" tIns="0" rIns="0" bIns="0" rtlCol="0">
            <a:spAutoFit/>
          </a:bodyPr>
          <a:lstStyle/>
          <a:p>
            <a:pPr>
              <a:spcBef>
                <a:spcPts val="800"/>
              </a:spcBef>
            </a:pPr>
            <a:r>
              <a:rPr lang="en-US" sz="1100" b="1" dirty="0"/>
              <a:t>Insurer</a:t>
            </a:r>
          </a:p>
        </p:txBody>
      </p:sp>
      <p:sp>
        <p:nvSpPr>
          <p:cNvPr id="81" name="TextBox 80"/>
          <p:cNvSpPr txBox="1"/>
          <p:nvPr/>
        </p:nvSpPr>
        <p:spPr bwMode="gray">
          <a:xfrm>
            <a:off x="11057384" y="2798532"/>
            <a:ext cx="615553" cy="169277"/>
          </a:xfrm>
          <a:prstGeom prst="rect">
            <a:avLst/>
          </a:prstGeom>
          <a:noFill/>
        </p:spPr>
        <p:txBody>
          <a:bodyPr wrap="none" lIns="0" tIns="0" rIns="0" bIns="0" rtlCol="0">
            <a:spAutoFit/>
          </a:bodyPr>
          <a:lstStyle/>
          <a:p>
            <a:pPr algn="r">
              <a:spcBef>
                <a:spcPts val="800"/>
              </a:spcBef>
            </a:pPr>
            <a:r>
              <a:rPr lang="en-US" sz="1100" b="1" dirty="0"/>
              <a:t>Providers</a:t>
            </a:r>
          </a:p>
        </p:txBody>
      </p:sp>
      <p:cxnSp>
        <p:nvCxnSpPr>
          <p:cNvPr id="82" name="Straight Connector 81"/>
          <p:cNvCxnSpPr/>
          <p:nvPr/>
        </p:nvCxnSpPr>
        <p:spPr bwMode="gray">
          <a:xfrm flipH="1">
            <a:off x="9274089" y="2522124"/>
            <a:ext cx="1" cy="3675583"/>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bwMode="gray">
          <a:xfrm>
            <a:off x="3352800" y="4568167"/>
            <a:ext cx="3600893" cy="1902035"/>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Rectangle 86"/>
          <p:cNvSpPr/>
          <p:nvPr/>
        </p:nvSpPr>
        <p:spPr>
          <a:xfrm>
            <a:off x="3751684" y="4616694"/>
            <a:ext cx="947695" cy="338554"/>
          </a:xfrm>
          <a:prstGeom prst="rect">
            <a:avLst/>
          </a:prstGeom>
        </p:spPr>
        <p:txBody>
          <a:bodyPr wrap="none">
            <a:spAutoFit/>
          </a:bodyPr>
          <a:lstStyle/>
          <a:p>
            <a:pPr>
              <a:spcBef>
                <a:spcPts val="800"/>
              </a:spcBef>
            </a:pPr>
            <a:r>
              <a:rPr lang="en-US" sz="1600" b="1" dirty="0">
                <a:solidFill>
                  <a:schemeClr val="bg1"/>
                </a:solidFill>
              </a:rPr>
              <a:t>Benefits</a:t>
            </a:r>
          </a:p>
        </p:txBody>
      </p:sp>
      <p:sp>
        <p:nvSpPr>
          <p:cNvPr id="88" name="Rectangle 87"/>
          <p:cNvSpPr/>
          <p:nvPr/>
        </p:nvSpPr>
        <p:spPr>
          <a:xfrm>
            <a:off x="5707305" y="4616694"/>
            <a:ext cx="678391" cy="338554"/>
          </a:xfrm>
          <a:prstGeom prst="rect">
            <a:avLst/>
          </a:prstGeom>
        </p:spPr>
        <p:txBody>
          <a:bodyPr wrap="none">
            <a:spAutoFit/>
          </a:bodyPr>
          <a:lstStyle/>
          <a:p>
            <a:pPr>
              <a:spcBef>
                <a:spcPts val="800"/>
              </a:spcBef>
            </a:pPr>
            <a:r>
              <a:rPr lang="en-US" sz="1600" b="1" dirty="0">
                <a:solidFill>
                  <a:schemeClr val="bg1"/>
                </a:solidFill>
              </a:rPr>
              <a:t>Price</a:t>
            </a:r>
          </a:p>
        </p:txBody>
      </p:sp>
      <p:cxnSp>
        <p:nvCxnSpPr>
          <p:cNvPr id="89" name="Straight Connector 88"/>
          <p:cNvCxnSpPr/>
          <p:nvPr/>
        </p:nvCxnSpPr>
        <p:spPr bwMode="gray">
          <a:xfrm>
            <a:off x="5153247" y="4519863"/>
            <a:ext cx="0" cy="2049749"/>
          </a:xfrm>
          <a:prstGeom prst="line">
            <a:avLst/>
          </a:prstGeom>
          <a:ln w="254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4" name="Text Placeholder 2"/>
          <p:cNvSpPr txBox="1">
            <a:spLocks/>
          </p:cNvSpPr>
          <p:nvPr/>
        </p:nvSpPr>
        <p:spPr bwMode="gray">
          <a:xfrm>
            <a:off x="3505483" y="4977442"/>
            <a:ext cx="1450910"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dirty="0">
                <a:solidFill>
                  <a:schemeClr val="bg1"/>
                </a:solidFill>
              </a:rPr>
              <a:t>Convenience</a:t>
            </a:r>
          </a:p>
        </p:txBody>
      </p:sp>
      <p:sp>
        <p:nvSpPr>
          <p:cNvPr id="95" name="Text Placeholder 2"/>
          <p:cNvSpPr txBox="1">
            <a:spLocks/>
          </p:cNvSpPr>
          <p:nvPr/>
        </p:nvSpPr>
        <p:spPr bwMode="gray">
          <a:xfrm>
            <a:off x="3505483" y="5255578"/>
            <a:ext cx="1450910"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dirty="0">
                <a:solidFill>
                  <a:schemeClr val="bg1"/>
                </a:solidFill>
              </a:rPr>
              <a:t>Service quality</a:t>
            </a:r>
          </a:p>
        </p:txBody>
      </p:sp>
      <p:sp>
        <p:nvSpPr>
          <p:cNvPr id="96" name="Text Placeholder 2"/>
          <p:cNvSpPr txBox="1">
            <a:spLocks/>
          </p:cNvSpPr>
          <p:nvPr/>
        </p:nvSpPr>
        <p:spPr bwMode="gray">
          <a:xfrm>
            <a:off x="3505483" y="5533714"/>
            <a:ext cx="1450910"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dirty="0">
                <a:solidFill>
                  <a:schemeClr val="bg1"/>
                </a:solidFill>
              </a:rPr>
              <a:t>Clinical quality</a:t>
            </a:r>
          </a:p>
        </p:txBody>
      </p:sp>
      <p:sp>
        <p:nvSpPr>
          <p:cNvPr id="97" name="Text Placeholder 2"/>
          <p:cNvSpPr txBox="1">
            <a:spLocks/>
          </p:cNvSpPr>
          <p:nvPr/>
        </p:nvSpPr>
        <p:spPr bwMode="gray">
          <a:xfrm>
            <a:off x="3505483" y="5811850"/>
            <a:ext cx="1450910"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dirty="0">
                <a:solidFill>
                  <a:schemeClr val="bg1"/>
                </a:solidFill>
              </a:rPr>
              <a:t>Ease of use</a:t>
            </a:r>
          </a:p>
        </p:txBody>
      </p:sp>
      <p:sp>
        <p:nvSpPr>
          <p:cNvPr id="98" name="Text Placeholder 2"/>
          <p:cNvSpPr txBox="1">
            <a:spLocks/>
          </p:cNvSpPr>
          <p:nvPr/>
        </p:nvSpPr>
        <p:spPr bwMode="gray">
          <a:xfrm>
            <a:off x="3505483" y="6089985"/>
            <a:ext cx="1450910"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dirty="0">
                <a:solidFill>
                  <a:schemeClr val="bg1"/>
                </a:solidFill>
              </a:rPr>
              <a:t>Relationship</a:t>
            </a:r>
          </a:p>
        </p:txBody>
      </p:sp>
      <p:cxnSp>
        <p:nvCxnSpPr>
          <p:cNvPr id="106" name="Straight Arrow Connector 105"/>
          <p:cNvCxnSpPr/>
          <p:nvPr/>
        </p:nvCxnSpPr>
        <p:spPr bwMode="gray">
          <a:xfrm>
            <a:off x="4866438" y="4785971"/>
            <a:ext cx="573617" cy="0"/>
          </a:xfrm>
          <a:prstGeom prst="straightConnector1">
            <a:avLst/>
          </a:prstGeom>
          <a:ln w="50800">
            <a:solidFill>
              <a:schemeClr val="bg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1102" y="2589365"/>
            <a:ext cx="449789" cy="449790"/>
          </a:xfrm>
          <a:prstGeom prst="rect">
            <a:avLst/>
          </a:prstGeom>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7980" y="2704856"/>
            <a:ext cx="359557" cy="334299"/>
          </a:xfrm>
          <a:prstGeom prst="rect">
            <a:avLst/>
          </a:prstGeom>
        </p:spPr>
      </p:pic>
      <p:sp>
        <p:nvSpPr>
          <p:cNvPr id="69" name="Text Placeholder 2"/>
          <p:cNvSpPr txBox="1">
            <a:spLocks/>
          </p:cNvSpPr>
          <p:nvPr/>
        </p:nvSpPr>
        <p:spPr bwMode="gray">
          <a:xfrm>
            <a:off x="3378338" y="886764"/>
            <a:ext cx="5867262"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Consumerism is About Value-Based Choice</a:t>
            </a:r>
          </a:p>
        </p:txBody>
      </p:sp>
      <p:sp>
        <p:nvSpPr>
          <p:cNvPr id="70" name="Text Placeholder 2"/>
          <p:cNvSpPr txBox="1">
            <a:spLocks/>
          </p:cNvSpPr>
          <p:nvPr/>
        </p:nvSpPr>
        <p:spPr bwMode="gray">
          <a:xfrm>
            <a:off x="3378335" y="1202429"/>
            <a:ext cx="7047709"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What is Value, and Why Don’t Consumers Receive It?</a:t>
            </a:r>
          </a:p>
        </p:txBody>
      </p:sp>
      <p:sp>
        <p:nvSpPr>
          <p:cNvPr id="73" name="Text Placeholder 2"/>
          <p:cNvSpPr txBox="1">
            <a:spLocks/>
          </p:cNvSpPr>
          <p:nvPr/>
        </p:nvSpPr>
        <p:spPr bwMode="gray">
          <a:xfrm>
            <a:off x="5509421" y="4977442"/>
            <a:ext cx="1147534"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dirty="0">
                <a:solidFill>
                  <a:schemeClr val="bg1"/>
                </a:solidFill>
              </a:rPr>
              <a:t>Wholesale</a:t>
            </a:r>
          </a:p>
        </p:txBody>
      </p:sp>
      <p:sp>
        <p:nvSpPr>
          <p:cNvPr id="74" name="Text Placeholder 2"/>
          <p:cNvSpPr txBox="1">
            <a:spLocks/>
          </p:cNvSpPr>
          <p:nvPr/>
        </p:nvSpPr>
        <p:spPr bwMode="gray">
          <a:xfrm>
            <a:off x="5509421" y="5255578"/>
            <a:ext cx="1147534"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dirty="0">
                <a:solidFill>
                  <a:schemeClr val="bg1"/>
                </a:solidFill>
              </a:rPr>
              <a:t>Retail</a:t>
            </a:r>
          </a:p>
        </p:txBody>
      </p:sp>
      <p:cxnSp>
        <p:nvCxnSpPr>
          <p:cNvPr id="83" name="Straight Connector 82"/>
          <p:cNvCxnSpPr/>
          <p:nvPr/>
        </p:nvCxnSpPr>
        <p:spPr bwMode="gray">
          <a:xfrm>
            <a:off x="8232956" y="3074569"/>
            <a:ext cx="0" cy="652067"/>
          </a:xfrm>
          <a:prstGeom prst="line">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bwMode="gray">
          <a:xfrm>
            <a:off x="8232956" y="4164609"/>
            <a:ext cx="0" cy="1028277"/>
          </a:xfrm>
          <a:prstGeom prst="line">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bwMode="gray">
          <a:xfrm>
            <a:off x="7308824" y="4568167"/>
            <a:ext cx="1848263" cy="200055"/>
          </a:xfrm>
          <a:prstGeom prst="rect">
            <a:avLst/>
          </a:prstGeom>
          <a:solidFill>
            <a:schemeClr val="bg1"/>
          </a:solidFill>
          <a:ln>
            <a:solidFill>
              <a:schemeClr val="bg1"/>
            </a:solidFill>
          </a:ln>
        </p:spPr>
        <p:txBody>
          <a:bodyPr wrap="none" lIns="0" tIns="0" rIns="0" bIns="0" rtlCol="0">
            <a:spAutoFit/>
          </a:bodyPr>
          <a:lstStyle/>
          <a:p>
            <a:pPr>
              <a:spcBef>
                <a:spcPts val="800"/>
              </a:spcBef>
            </a:pPr>
            <a:r>
              <a:rPr lang="en-US" sz="1300" dirty="0"/>
              <a:t>Limits range of benefits</a:t>
            </a:r>
          </a:p>
        </p:txBody>
      </p:sp>
      <p:sp>
        <p:nvSpPr>
          <p:cNvPr id="86" name="Rectangle 46"/>
          <p:cNvSpPr/>
          <p:nvPr/>
        </p:nvSpPr>
        <p:spPr bwMode="gray">
          <a:xfrm>
            <a:off x="7794437" y="3099102"/>
            <a:ext cx="877038" cy="231096"/>
          </a:xfrm>
          <a:custGeom>
            <a:avLst/>
            <a:gdLst>
              <a:gd name="connsiteX0" fmla="*/ 0 w 501392"/>
              <a:gd name="connsiteY0" fmla="*/ 0 h 318709"/>
              <a:gd name="connsiteX1" fmla="*/ 501392 w 501392"/>
              <a:gd name="connsiteY1" fmla="*/ 0 h 318709"/>
              <a:gd name="connsiteX2" fmla="*/ 501392 w 501392"/>
              <a:gd name="connsiteY2" fmla="*/ 318709 h 318709"/>
              <a:gd name="connsiteX3" fmla="*/ 0 w 501392"/>
              <a:gd name="connsiteY3" fmla="*/ 318709 h 318709"/>
              <a:gd name="connsiteX4" fmla="*/ 0 w 501392"/>
              <a:gd name="connsiteY4" fmla="*/ 0 h 318709"/>
              <a:gd name="connsiteX0" fmla="*/ 501392 w 592832"/>
              <a:gd name="connsiteY0" fmla="*/ 0 h 318709"/>
              <a:gd name="connsiteX1" fmla="*/ 501392 w 592832"/>
              <a:gd name="connsiteY1" fmla="*/ 318709 h 318709"/>
              <a:gd name="connsiteX2" fmla="*/ 0 w 592832"/>
              <a:gd name="connsiteY2" fmla="*/ 318709 h 318709"/>
              <a:gd name="connsiteX3" fmla="*/ 0 w 592832"/>
              <a:gd name="connsiteY3" fmla="*/ 0 h 318709"/>
              <a:gd name="connsiteX4" fmla="*/ 592832 w 592832"/>
              <a:gd name="connsiteY4" fmla="*/ 91440 h 318709"/>
              <a:gd name="connsiteX0" fmla="*/ 501392 w 501392"/>
              <a:gd name="connsiteY0" fmla="*/ 0 h 318709"/>
              <a:gd name="connsiteX1" fmla="*/ 501392 w 501392"/>
              <a:gd name="connsiteY1" fmla="*/ 318709 h 318709"/>
              <a:gd name="connsiteX2" fmla="*/ 0 w 501392"/>
              <a:gd name="connsiteY2" fmla="*/ 318709 h 318709"/>
              <a:gd name="connsiteX3" fmla="*/ 0 w 501392"/>
              <a:gd name="connsiteY3" fmla="*/ 0 h 318709"/>
            </a:gdLst>
            <a:ahLst/>
            <a:cxnLst>
              <a:cxn ang="0">
                <a:pos x="connsiteX0" y="connsiteY0"/>
              </a:cxn>
              <a:cxn ang="0">
                <a:pos x="connsiteX1" y="connsiteY1"/>
              </a:cxn>
              <a:cxn ang="0">
                <a:pos x="connsiteX2" y="connsiteY2"/>
              </a:cxn>
              <a:cxn ang="0">
                <a:pos x="connsiteX3" y="connsiteY3"/>
              </a:cxn>
            </a:cxnLst>
            <a:rect l="l" t="t" r="r" b="b"/>
            <a:pathLst>
              <a:path w="501392" h="318709">
                <a:moveTo>
                  <a:pt x="501392" y="0"/>
                </a:moveTo>
                <a:lnTo>
                  <a:pt x="501392" y="318709"/>
                </a:lnTo>
                <a:lnTo>
                  <a:pt x="0" y="318709"/>
                </a:lnTo>
                <a:lnTo>
                  <a:pt x="0" y="0"/>
                </a:lnTo>
              </a:path>
            </a:pathLst>
          </a:custGeom>
          <a:no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92" name="Straight Connector 91"/>
          <p:cNvCxnSpPr/>
          <p:nvPr/>
        </p:nvCxnSpPr>
        <p:spPr bwMode="gray">
          <a:xfrm>
            <a:off x="10285997" y="3074569"/>
            <a:ext cx="0" cy="595910"/>
          </a:xfrm>
          <a:prstGeom prst="line">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3" name="Rectangle 46"/>
          <p:cNvSpPr/>
          <p:nvPr/>
        </p:nvSpPr>
        <p:spPr bwMode="gray">
          <a:xfrm>
            <a:off x="9847478" y="3099102"/>
            <a:ext cx="877038" cy="231096"/>
          </a:xfrm>
          <a:custGeom>
            <a:avLst/>
            <a:gdLst>
              <a:gd name="connsiteX0" fmla="*/ 0 w 501392"/>
              <a:gd name="connsiteY0" fmla="*/ 0 h 318709"/>
              <a:gd name="connsiteX1" fmla="*/ 501392 w 501392"/>
              <a:gd name="connsiteY1" fmla="*/ 0 h 318709"/>
              <a:gd name="connsiteX2" fmla="*/ 501392 w 501392"/>
              <a:gd name="connsiteY2" fmla="*/ 318709 h 318709"/>
              <a:gd name="connsiteX3" fmla="*/ 0 w 501392"/>
              <a:gd name="connsiteY3" fmla="*/ 318709 h 318709"/>
              <a:gd name="connsiteX4" fmla="*/ 0 w 501392"/>
              <a:gd name="connsiteY4" fmla="*/ 0 h 318709"/>
              <a:gd name="connsiteX0" fmla="*/ 501392 w 592832"/>
              <a:gd name="connsiteY0" fmla="*/ 0 h 318709"/>
              <a:gd name="connsiteX1" fmla="*/ 501392 w 592832"/>
              <a:gd name="connsiteY1" fmla="*/ 318709 h 318709"/>
              <a:gd name="connsiteX2" fmla="*/ 0 w 592832"/>
              <a:gd name="connsiteY2" fmla="*/ 318709 h 318709"/>
              <a:gd name="connsiteX3" fmla="*/ 0 w 592832"/>
              <a:gd name="connsiteY3" fmla="*/ 0 h 318709"/>
              <a:gd name="connsiteX4" fmla="*/ 592832 w 592832"/>
              <a:gd name="connsiteY4" fmla="*/ 91440 h 318709"/>
              <a:gd name="connsiteX0" fmla="*/ 501392 w 501392"/>
              <a:gd name="connsiteY0" fmla="*/ 0 h 318709"/>
              <a:gd name="connsiteX1" fmla="*/ 501392 w 501392"/>
              <a:gd name="connsiteY1" fmla="*/ 318709 h 318709"/>
              <a:gd name="connsiteX2" fmla="*/ 0 w 501392"/>
              <a:gd name="connsiteY2" fmla="*/ 318709 h 318709"/>
              <a:gd name="connsiteX3" fmla="*/ 0 w 501392"/>
              <a:gd name="connsiteY3" fmla="*/ 0 h 318709"/>
            </a:gdLst>
            <a:ahLst/>
            <a:cxnLst>
              <a:cxn ang="0">
                <a:pos x="connsiteX0" y="connsiteY0"/>
              </a:cxn>
              <a:cxn ang="0">
                <a:pos x="connsiteX1" y="connsiteY1"/>
              </a:cxn>
              <a:cxn ang="0">
                <a:pos x="connsiteX2" y="connsiteY2"/>
              </a:cxn>
              <a:cxn ang="0">
                <a:pos x="connsiteX3" y="connsiteY3"/>
              </a:cxn>
            </a:cxnLst>
            <a:rect l="l" t="t" r="r" b="b"/>
            <a:pathLst>
              <a:path w="501392" h="318709">
                <a:moveTo>
                  <a:pt x="501392" y="0"/>
                </a:moveTo>
                <a:lnTo>
                  <a:pt x="501392" y="318709"/>
                </a:lnTo>
                <a:lnTo>
                  <a:pt x="0" y="318709"/>
                </a:lnTo>
                <a:lnTo>
                  <a:pt x="0" y="0"/>
                </a:lnTo>
              </a:path>
            </a:pathLst>
          </a:custGeom>
          <a:no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00" name="Straight Connector 99"/>
          <p:cNvCxnSpPr/>
          <p:nvPr/>
        </p:nvCxnSpPr>
        <p:spPr bwMode="gray">
          <a:xfrm>
            <a:off x="10285997" y="4203549"/>
            <a:ext cx="0" cy="989337"/>
          </a:xfrm>
          <a:prstGeom prst="line">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1" name="Rectangle 46"/>
          <p:cNvSpPr/>
          <p:nvPr/>
        </p:nvSpPr>
        <p:spPr bwMode="gray">
          <a:xfrm>
            <a:off x="9847478" y="4228082"/>
            <a:ext cx="877038" cy="231096"/>
          </a:xfrm>
          <a:custGeom>
            <a:avLst/>
            <a:gdLst>
              <a:gd name="connsiteX0" fmla="*/ 0 w 501392"/>
              <a:gd name="connsiteY0" fmla="*/ 0 h 318709"/>
              <a:gd name="connsiteX1" fmla="*/ 501392 w 501392"/>
              <a:gd name="connsiteY1" fmla="*/ 0 h 318709"/>
              <a:gd name="connsiteX2" fmla="*/ 501392 w 501392"/>
              <a:gd name="connsiteY2" fmla="*/ 318709 h 318709"/>
              <a:gd name="connsiteX3" fmla="*/ 0 w 501392"/>
              <a:gd name="connsiteY3" fmla="*/ 318709 h 318709"/>
              <a:gd name="connsiteX4" fmla="*/ 0 w 501392"/>
              <a:gd name="connsiteY4" fmla="*/ 0 h 318709"/>
              <a:gd name="connsiteX0" fmla="*/ 501392 w 592832"/>
              <a:gd name="connsiteY0" fmla="*/ 0 h 318709"/>
              <a:gd name="connsiteX1" fmla="*/ 501392 w 592832"/>
              <a:gd name="connsiteY1" fmla="*/ 318709 h 318709"/>
              <a:gd name="connsiteX2" fmla="*/ 0 w 592832"/>
              <a:gd name="connsiteY2" fmla="*/ 318709 h 318709"/>
              <a:gd name="connsiteX3" fmla="*/ 0 w 592832"/>
              <a:gd name="connsiteY3" fmla="*/ 0 h 318709"/>
              <a:gd name="connsiteX4" fmla="*/ 592832 w 592832"/>
              <a:gd name="connsiteY4" fmla="*/ 91440 h 318709"/>
              <a:gd name="connsiteX0" fmla="*/ 501392 w 501392"/>
              <a:gd name="connsiteY0" fmla="*/ 0 h 318709"/>
              <a:gd name="connsiteX1" fmla="*/ 501392 w 501392"/>
              <a:gd name="connsiteY1" fmla="*/ 318709 h 318709"/>
              <a:gd name="connsiteX2" fmla="*/ 0 w 501392"/>
              <a:gd name="connsiteY2" fmla="*/ 318709 h 318709"/>
              <a:gd name="connsiteX3" fmla="*/ 0 w 501392"/>
              <a:gd name="connsiteY3" fmla="*/ 0 h 318709"/>
            </a:gdLst>
            <a:ahLst/>
            <a:cxnLst>
              <a:cxn ang="0">
                <a:pos x="connsiteX0" y="connsiteY0"/>
              </a:cxn>
              <a:cxn ang="0">
                <a:pos x="connsiteX1" y="connsiteY1"/>
              </a:cxn>
              <a:cxn ang="0">
                <a:pos x="connsiteX2" y="connsiteY2"/>
              </a:cxn>
              <a:cxn ang="0">
                <a:pos x="connsiteX3" y="connsiteY3"/>
              </a:cxn>
            </a:cxnLst>
            <a:rect l="l" t="t" r="r" b="b"/>
            <a:pathLst>
              <a:path w="501392" h="318709">
                <a:moveTo>
                  <a:pt x="501392" y="0"/>
                </a:moveTo>
                <a:lnTo>
                  <a:pt x="501392" y="318709"/>
                </a:lnTo>
                <a:lnTo>
                  <a:pt x="0" y="318709"/>
                </a:lnTo>
                <a:lnTo>
                  <a:pt x="0" y="0"/>
                </a:lnTo>
              </a:path>
            </a:pathLst>
          </a:custGeom>
          <a:no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TextBox 49"/>
          <p:cNvSpPr txBox="1"/>
          <p:nvPr/>
        </p:nvSpPr>
        <p:spPr bwMode="gray">
          <a:xfrm>
            <a:off x="9442817" y="4572828"/>
            <a:ext cx="1686359" cy="200055"/>
          </a:xfrm>
          <a:prstGeom prst="rect">
            <a:avLst/>
          </a:prstGeom>
          <a:solidFill>
            <a:schemeClr val="bg1"/>
          </a:solidFill>
          <a:ln>
            <a:solidFill>
              <a:schemeClr val="bg1"/>
            </a:solidFill>
          </a:ln>
        </p:spPr>
        <p:txBody>
          <a:bodyPr wrap="none" lIns="0" tIns="0" rIns="0" bIns="0" rtlCol="0">
            <a:spAutoFit/>
          </a:bodyPr>
          <a:lstStyle/>
          <a:p>
            <a:pPr>
              <a:spcBef>
                <a:spcPts val="800"/>
              </a:spcBef>
            </a:pPr>
            <a:r>
              <a:rPr lang="en-US" sz="1300" dirty="0"/>
              <a:t>Limits range of prices</a:t>
            </a:r>
          </a:p>
        </p:txBody>
      </p:sp>
    </p:spTree>
    <p:extLst>
      <p:ext uri="{BB962C8B-B14F-4D97-AF65-F5344CB8AC3E}">
        <p14:creationId xmlns:p14="http://schemas.microsoft.com/office/powerpoint/2010/main" val="145607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Shopping for Value at Two Points of Sale</a:t>
            </a:r>
          </a:p>
        </p:txBody>
      </p:sp>
      <p:sp>
        <p:nvSpPr>
          <p:cNvPr id="3" name="Text Placeholder 2"/>
          <p:cNvSpPr>
            <a:spLocks noGrp="1"/>
          </p:cNvSpPr>
          <p:nvPr>
            <p:ph type="body" sz="quarter" idx="10"/>
          </p:nvPr>
        </p:nvSpPr>
        <p:spPr/>
        <p:txBody>
          <a:bodyPr/>
          <a:lstStyle/>
          <a:p>
            <a:r>
              <a:rPr lang="en-US" dirty="0"/>
              <a:t>In a defined-contribution, consumer-driven world, competition is based on value creation at the point of coverage and the point of care</a:t>
            </a:r>
          </a:p>
        </p:txBody>
      </p:sp>
      <p:sp>
        <p:nvSpPr>
          <p:cNvPr id="16" name="Text Placeholder 15"/>
          <p:cNvSpPr>
            <a:spLocks noGrp="1"/>
          </p:cNvSpPr>
          <p:nvPr>
            <p:ph type="body" sz="quarter" idx="13"/>
          </p:nvPr>
        </p:nvSpPr>
        <p:spPr/>
        <p:txBody>
          <a:bodyPr>
            <a:normAutofit lnSpcReduction="10000"/>
          </a:bodyPr>
          <a:lstStyle/>
          <a:p>
            <a:endParaRPr lang="en-US" dirty="0"/>
          </a:p>
        </p:txBody>
      </p:sp>
      <p:sp>
        <p:nvSpPr>
          <p:cNvPr id="5" name="Text Placeholder 4"/>
          <p:cNvSpPr>
            <a:spLocks noGrp="1"/>
          </p:cNvSpPr>
          <p:nvPr>
            <p:ph type="body" sz="quarter" idx="11"/>
          </p:nvPr>
        </p:nvSpPr>
        <p:spPr>
          <a:xfrm>
            <a:off x="10463753" y="6470202"/>
            <a:ext cx="1494447" cy="387798"/>
          </a:xfrm>
        </p:spPr>
        <p:txBody>
          <a:bodyPr/>
          <a:lstStyle/>
          <a:p>
            <a:r>
              <a:rPr lang="en-US" dirty="0"/>
              <a:t>Source: Gist Healthcare analysis.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765" y="3593694"/>
            <a:ext cx="421081" cy="617220"/>
          </a:xfrm>
          <a:prstGeom prst="rect">
            <a:avLst/>
          </a:prstGeom>
        </p:spPr>
      </p:pic>
      <p:sp>
        <p:nvSpPr>
          <p:cNvPr id="30" name="Oval 29"/>
          <p:cNvSpPr/>
          <p:nvPr/>
        </p:nvSpPr>
        <p:spPr bwMode="gray">
          <a:xfrm rot="20880579">
            <a:off x="4897843" y="1840495"/>
            <a:ext cx="2838814" cy="1343629"/>
          </a:xfrm>
          <a:prstGeom prst="ellipse">
            <a:avLst/>
          </a:prstGeom>
          <a:solidFill>
            <a:schemeClr val="bg2"/>
          </a:solidFill>
          <a:ln w="19050">
            <a:no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85" y="2546573"/>
            <a:ext cx="396880" cy="259872"/>
          </a:xfrm>
          <a:prstGeom prst="rect">
            <a:avLst/>
          </a:prstGeom>
          <a:noFill/>
          <a:ln>
            <a:noFill/>
          </a:ln>
        </p:spPr>
      </p:pic>
      <p:sp>
        <p:nvSpPr>
          <p:cNvPr id="44" name="Oval 43"/>
          <p:cNvSpPr/>
          <p:nvPr/>
        </p:nvSpPr>
        <p:spPr bwMode="gray">
          <a:xfrm rot="1044989">
            <a:off x="4837560" y="4620484"/>
            <a:ext cx="2838814" cy="1343629"/>
          </a:xfrm>
          <a:prstGeom prst="ellipse">
            <a:avLst/>
          </a:prstGeom>
          <a:solidFill>
            <a:schemeClr val="bg2"/>
          </a:solidFill>
          <a:ln w="19050">
            <a:no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107" y="4858214"/>
            <a:ext cx="396880" cy="259872"/>
          </a:xfrm>
          <a:prstGeom prst="rect">
            <a:avLst/>
          </a:prstGeom>
        </p:spPr>
      </p:pic>
      <p:sp>
        <p:nvSpPr>
          <p:cNvPr id="73" name="Oval 72"/>
          <p:cNvSpPr/>
          <p:nvPr/>
        </p:nvSpPr>
        <p:spPr bwMode="gray">
          <a:xfrm>
            <a:off x="4032780" y="3737473"/>
            <a:ext cx="258233" cy="258233"/>
          </a:xfrm>
          <a:prstGeom prst="ellipse">
            <a:avLst/>
          </a:prstGeom>
          <a:solidFill>
            <a:schemeClr val="accent3"/>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1</a:t>
            </a:r>
          </a:p>
        </p:txBody>
      </p:sp>
      <p:sp>
        <p:nvSpPr>
          <p:cNvPr id="74" name="Oval 73"/>
          <p:cNvSpPr/>
          <p:nvPr/>
        </p:nvSpPr>
        <p:spPr bwMode="gray">
          <a:xfrm>
            <a:off x="5932499" y="3745167"/>
            <a:ext cx="258233" cy="258233"/>
          </a:xfrm>
          <a:prstGeom prst="ellipse">
            <a:avLst/>
          </a:prstGeom>
          <a:solidFill>
            <a:schemeClr val="accent4"/>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2</a:t>
            </a:r>
          </a:p>
        </p:txBody>
      </p:sp>
      <p:sp>
        <p:nvSpPr>
          <p:cNvPr id="75" name="TextBox 74"/>
          <p:cNvSpPr txBox="1"/>
          <p:nvPr/>
        </p:nvSpPr>
        <p:spPr bwMode="gray">
          <a:xfrm>
            <a:off x="4380226" y="3774256"/>
            <a:ext cx="819135" cy="200055"/>
          </a:xfrm>
          <a:prstGeom prst="rect">
            <a:avLst/>
          </a:prstGeom>
          <a:noFill/>
        </p:spPr>
        <p:txBody>
          <a:bodyPr wrap="none" lIns="0" tIns="0" rIns="0" bIns="0" rtlCol="0">
            <a:spAutoFit/>
          </a:bodyPr>
          <a:lstStyle/>
          <a:p>
            <a:pPr>
              <a:spcBef>
                <a:spcPts val="800"/>
              </a:spcBef>
            </a:pPr>
            <a:r>
              <a:rPr lang="en-US" sz="1300" b="1" dirty="0"/>
              <a:t>Coverage</a:t>
            </a:r>
          </a:p>
        </p:txBody>
      </p:sp>
      <p:sp>
        <p:nvSpPr>
          <p:cNvPr id="76" name="TextBox 75"/>
          <p:cNvSpPr txBox="1"/>
          <p:nvPr/>
        </p:nvSpPr>
        <p:spPr bwMode="gray">
          <a:xfrm>
            <a:off x="6290719" y="3774256"/>
            <a:ext cx="400751" cy="200055"/>
          </a:xfrm>
          <a:prstGeom prst="rect">
            <a:avLst/>
          </a:prstGeom>
          <a:noFill/>
        </p:spPr>
        <p:txBody>
          <a:bodyPr wrap="none" lIns="0" tIns="0" rIns="0" bIns="0" rtlCol="0">
            <a:spAutoFit/>
          </a:bodyPr>
          <a:lstStyle/>
          <a:p>
            <a:pPr>
              <a:spcBef>
                <a:spcPts val="800"/>
              </a:spcBef>
            </a:pPr>
            <a:r>
              <a:rPr lang="en-US" sz="1300" b="1" dirty="0"/>
              <a:t>Care</a:t>
            </a:r>
          </a:p>
        </p:txBody>
      </p:sp>
      <p:sp>
        <p:nvSpPr>
          <p:cNvPr id="79" name="Line Callout 1 78"/>
          <p:cNvSpPr/>
          <p:nvPr/>
        </p:nvSpPr>
        <p:spPr bwMode="gray">
          <a:xfrm>
            <a:off x="8066528" y="5225055"/>
            <a:ext cx="2207860" cy="784830"/>
          </a:xfrm>
          <a:prstGeom prst="borderCallout1">
            <a:avLst>
              <a:gd name="adj1" fmla="val -341"/>
              <a:gd name="adj2" fmla="val 12378"/>
              <a:gd name="adj3" fmla="val -80014"/>
              <a:gd name="adj4" fmla="val 12347"/>
            </a:avLst>
          </a:prstGeom>
          <a:noFill/>
          <a:ln w="25400">
            <a:solidFill>
              <a:schemeClr val="accent4"/>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r>
              <a:rPr lang="en-US" sz="1300" dirty="0">
                <a:solidFill>
                  <a:schemeClr val="tx1"/>
                </a:solidFill>
              </a:rPr>
              <a:t>Provider not selected because price too high relative to benefits</a:t>
            </a:r>
          </a:p>
        </p:txBody>
      </p:sp>
      <p:sp>
        <p:nvSpPr>
          <p:cNvPr id="80" name="Line Callout 1 79"/>
          <p:cNvSpPr/>
          <p:nvPr/>
        </p:nvSpPr>
        <p:spPr bwMode="gray">
          <a:xfrm>
            <a:off x="3370070" y="5499306"/>
            <a:ext cx="1785030" cy="984885"/>
          </a:xfrm>
          <a:prstGeom prst="borderCallout1">
            <a:avLst>
              <a:gd name="adj1" fmla="val 616"/>
              <a:gd name="adj2" fmla="val 44952"/>
              <a:gd name="adj3" fmla="val -39148"/>
              <a:gd name="adj4" fmla="val 44888"/>
            </a:avLst>
          </a:prstGeom>
          <a:noFill/>
          <a:ln w="25400">
            <a:solidFill>
              <a:schemeClr val="accent3"/>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r>
              <a:rPr lang="en-US" sz="1300" dirty="0">
                <a:solidFill>
                  <a:schemeClr val="tx1"/>
                </a:solidFill>
              </a:rPr>
              <a:t>Network not selected because premium too high relative to benefits</a:t>
            </a:r>
          </a:p>
        </p:txBody>
      </p:sp>
      <p:cxnSp>
        <p:nvCxnSpPr>
          <p:cNvPr id="86" name="Straight Arrow Connector 85"/>
          <p:cNvCxnSpPr/>
          <p:nvPr/>
        </p:nvCxnSpPr>
        <p:spPr bwMode="gray">
          <a:xfrm>
            <a:off x="7355541" y="2301876"/>
            <a:ext cx="958900" cy="0"/>
          </a:xfrm>
          <a:prstGeom prst="straightConnector1">
            <a:avLst/>
          </a:prstGeom>
          <a:ln w="19050">
            <a:solidFill>
              <a:schemeClr val="accent1"/>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sp>
        <p:nvSpPr>
          <p:cNvPr id="88" name="Freeform 5"/>
          <p:cNvSpPr>
            <a:spLocks noChangeAspect="1"/>
          </p:cNvSpPr>
          <p:nvPr/>
        </p:nvSpPr>
        <p:spPr bwMode="gray">
          <a:xfrm>
            <a:off x="7828249" y="2200960"/>
            <a:ext cx="201831" cy="201831"/>
          </a:xfrm>
          <a:custGeom>
            <a:avLst/>
            <a:gdLst>
              <a:gd name="T0" fmla="*/ 1024 w 1478"/>
              <a:gd name="T1" fmla="*/ 739 h 1478"/>
              <a:gd name="T2" fmla="*/ 1024 w 1478"/>
              <a:gd name="T3" fmla="*/ 739 h 1478"/>
              <a:gd name="T4" fmla="*/ 1399 w 1478"/>
              <a:gd name="T5" fmla="*/ 363 h 1478"/>
              <a:gd name="T6" fmla="*/ 1399 w 1478"/>
              <a:gd name="T7" fmla="*/ 78 h 1478"/>
              <a:gd name="T8" fmla="*/ 1114 w 1478"/>
              <a:gd name="T9" fmla="*/ 78 h 1478"/>
              <a:gd name="T10" fmla="*/ 739 w 1478"/>
              <a:gd name="T11" fmla="*/ 453 h 1478"/>
              <a:gd name="T12" fmla="*/ 363 w 1478"/>
              <a:gd name="T13" fmla="*/ 78 h 1478"/>
              <a:gd name="T14" fmla="*/ 78 w 1478"/>
              <a:gd name="T15" fmla="*/ 78 h 1478"/>
              <a:gd name="T16" fmla="*/ 78 w 1478"/>
              <a:gd name="T17" fmla="*/ 363 h 1478"/>
              <a:gd name="T18" fmla="*/ 453 w 1478"/>
              <a:gd name="T19" fmla="*/ 739 h 1478"/>
              <a:gd name="T20" fmla="*/ 78 w 1478"/>
              <a:gd name="T21" fmla="*/ 1114 h 1478"/>
              <a:gd name="T22" fmla="*/ 78 w 1478"/>
              <a:gd name="T23" fmla="*/ 1399 h 1478"/>
              <a:gd name="T24" fmla="*/ 363 w 1478"/>
              <a:gd name="T25" fmla="*/ 1399 h 1478"/>
              <a:gd name="T26" fmla="*/ 739 w 1478"/>
              <a:gd name="T27" fmla="*/ 1024 h 1478"/>
              <a:gd name="T28" fmla="*/ 1114 w 1478"/>
              <a:gd name="T29" fmla="*/ 1399 h 1478"/>
              <a:gd name="T30" fmla="*/ 1399 w 1478"/>
              <a:gd name="T31" fmla="*/ 1399 h 1478"/>
              <a:gd name="T32" fmla="*/ 1399 w 1478"/>
              <a:gd name="T33" fmla="*/ 1114 h 1478"/>
              <a:gd name="T34" fmla="*/ 1024 w 1478"/>
              <a:gd name="T35" fmla="*/ 739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8" h="1478">
                <a:moveTo>
                  <a:pt x="1024" y="739"/>
                </a:moveTo>
                <a:lnTo>
                  <a:pt x="1024" y="739"/>
                </a:lnTo>
                <a:lnTo>
                  <a:pt x="1399" y="363"/>
                </a:lnTo>
                <a:cubicBezTo>
                  <a:pt x="1478" y="284"/>
                  <a:pt x="1478" y="156"/>
                  <a:pt x="1399" y="78"/>
                </a:cubicBezTo>
                <a:cubicBezTo>
                  <a:pt x="1321" y="0"/>
                  <a:pt x="1193" y="0"/>
                  <a:pt x="1114" y="78"/>
                </a:cubicBezTo>
                <a:lnTo>
                  <a:pt x="739" y="453"/>
                </a:lnTo>
                <a:lnTo>
                  <a:pt x="363" y="78"/>
                </a:lnTo>
                <a:cubicBezTo>
                  <a:pt x="284" y="0"/>
                  <a:pt x="156" y="0"/>
                  <a:pt x="78" y="78"/>
                </a:cubicBezTo>
                <a:cubicBezTo>
                  <a:pt x="0" y="156"/>
                  <a:pt x="0" y="284"/>
                  <a:pt x="78" y="363"/>
                </a:cubicBezTo>
                <a:lnTo>
                  <a:pt x="453" y="739"/>
                </a:lnTo>
                <a:lnTo>
                  <a:pt x="78" y="1114"/>
                </a:lnTo>
                <a:cubicBezTo>
                  <a:pt x="0" y="1193"/>
                  <a:pt x="0" y="1321"/>
                  <a:pt x="78" y="1399"/>
                </a:cubicBezTo>
                <a:cubicBezTo>
                  <a:pt x="156" y="1478"/>
                  <a:pt x="284" y="1478"/>
                  <a:pt x="363" y="1399"/>
                </a:cubicBezTo>
                <a:lnTo>
                  <a:pt x="739" y="1024"/>
                </a:lnTo>
                <a:lnTo>
                  <a:pt x="1114" y="1399"/>
                </a:lnTo>
                <a:cubicBezTo>
                  <a:pt x="1193" y="1478"/>
                  <a:pt x="1321" y="1478"/>
                  <a:pt x="1399" y="1399"/>
                </a:cubicBezTo>
                <a:cubicBezTo>
                  <a:pt x="1478" y="1321"/>
                  <a:pt x="1478" y="1193"/>
                  <a:pt x="1399" y="1114"/>
                </a:cubicBezTo>
                <a:lnTo>
                  <a:pt x="1024" y="739"/>
                </a:ln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Line Callout 1 88"/>
          <p:cNvSpPr/>
          <p:nvPr/>
        </p:nvSpPr>
        <p:spPr bwMode="gray">
          <a:xfrm>
            <a:off x="9417249" y="1809237"/>
            <a:ext cx="2112356" cy="984885"/>
          </a:xfrm>
          <a:prstGeom prst="borderCallout1">
            <a:avLst>
              <a:gd name="adj1" fmla="val 49726"/>
              <a:gd name="adj2" fmla="val -185"/>
              <a:gd name="adj3" fmla="val 49817"/>
              <a:gd name="adj4" fmla="val -18621"/>
            </a:avLst>
          </a:prstGeom>
          <a:solidFill>
            <a:schemeClr val="tx2"/>
          </a:solidFill>
          <a:ln w="19050">
            <a:solidFill>
              <a:schemeClr val="tx2"/>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r>
              <a:rPr lang="en-US" sz="1300" dirty="0">
                <a:solidFill>
                  <a:schemeClr val="bg1"/>
                </a:solidFill>
              </a:rPr>
              <a:t>Provider excluded from network because price too high relative to benefits</a:t>
            </a:r>
          </a:p>
        </p:txBody>
      </p:sp>
      <p:sp>
        <p:nvSpPr>
          <p:cNvPr id="93" name="Oval 92"/>
          <p:cNvSpPr/>
          <p:nvPr/>
        </p:nvSpPr>
        <p:spPr bwMode="gray">
          <a:xfrm>
            <a:off x="5932499" y="1803126"/>
            <a:ext cx="1345344" cy="1259033"/>
          </a:xfrm>
          <a:prstGeom prst="ellipse">
            <a:avLst/>
          </a:prstGeom>
          <a:noFill/>
          <a:ln w="19050">
            <a:solidFill>
              <a:schemeClr val="tx2"/>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TextBox 93"/>
          <p:cNvSpPr txBox="1"/>
          <p:nvPr/>
        </p:nvSpPr>
        <p:spPr bwMode="gray">
          <a:xfrm>
            <a:off x="6046656" y="2311721"/>
            <a:ext cx="618759" cy="184666"/>
          </a:xfrm>
          <a:prstGeom prst="rect">
            <a:avLst/>
          </a:prstGeom>
          <a:noFill/>
        </p:spPr>
        <p:txBody>
          <a:bodyPr wrap="none" lIns="0" tIns="0" rIns="0" bIns="0" rtlCol="0">
            <a:spAutoFit/>
          </a:bodyPr>
          <a:lstStyle/>
          <a:p>
            <a:pPr>
              <a:spcBef>
                <a:spcPts val="800"/>
              </a:spcBef>
            </a:pPr>
            <a:r>
              <a:rPr lang="en-US" sz="1200" b="1" dirty="0">
                <a:solidFill>
                  <a:schemeClr val="tx2"/>
                </a:solidFill>
              </a:rPr>
              <a:t>Network</a:t>
            </a:r>
          </a:p>
        </p:txBody>
      </p:sp>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6506" y="2864059"/>
            <a:ext cx="426133" cy="396198"/>
          </a:xfrm>
          <a:prstGeom prst="rect">
            <a:avLst/>
          </a:prstGeom>
        </p:spPr>
      </p:pic>
      <p:grpSp>
        <p:nvGrpSpPr>
          <p:cNvPr id="8" name="Group 7"/>
          <p:cNvGrpSpPr/>
          <p:nvPr/>
        </p:nvGrpSpPr>
        <p:grpSpPr>
          <a:xfrm>
            <a:off x="9090880" y="3637634"/>
            <a:ext cx="2438725" cy="1398347"/>
            <a:chOff x="8753994" y="3358064"/>
            <a:chExt cx="2438725" cy="1398347"/>
          </a:xfrm>
        </p:grpSpPr>
        <p:sp>
          <p:nvSpPr>
            <p:cNvPr id="92" name="Oval 91"/>
            <p:cNvSpPr/>
            <p:nvPr/>
          </p:nvSpPr>
          <p:spPr bwMode="gray">
            <a:xfrm>
              <a:off x="9456832" y="3382785"/>
              <a:ext cx="1430618" cy="1361564"/>
            </a:xfrm>
            <a:prstGeom prst="ellips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7980" y="3509431"/>
              <a:ext cx="271363" cy="39776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4779" y="4164048"/>
              <a:ext cx="397764" cy="397764"/>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3476" y="4183936"/>
              <a:ext cx="397764" cy="357988"/>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1901" y="3512967"/>
              <a:ext cx="397764" cy="390693"/>
            </a:xfrm>
            <a:prstGeom prst="rect">
              <a:avLst/>
            </a:prstGeom>
          </p:spPr>
        </p:pic>
        <p:sp>
          <p:nvSpPr>
            <p:cNvPr id="81" name="Oval 80"/>
            <p:cNvSpPr/>
            <p:nvPr/>
          </p:nvSpPr>
          <p:spPr bwMode="gray">
            <a:xfrm>
              <a:off x="8753994" y="3358064"/>
              <a:ext cx="2438725" cy="1398347"/>
            </a:xfrm>
            <a:prstGeom prst="ellipse">
              <a:avLst/>
            </a:prstGeom>
            <a:noFill/>
            <a:ln w="19050">
              <a:solidFill>
                <a:schemeClr val="tx2"/>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TextBox 90"/>
            <p:cNvSpPr txBox="1"/>
            <p:nvPr/>
          </p:nvSpPr>
          <p:spPr bwMode="gray">
            <a:xfrm>
              <a:off x="9946308" y="3917616"/>
              <a:ext cx="399148" cy="184666"/>
            </a:xfrm>
            <a:prstGeom prst="rect">
              <a:avLst/>
            </a:prstGeom>
            <a:noFill/>
          </p:spPr>
          <p:txBody>
            <a:bodyPr wrap="none" lIns="0" tIns="0" rIns="0" bIns="0" rtlCol="0">
              <a:spAutoFit/>
            </a:bodyPr>
            <a:lstStyle/>
            <a:p>
              <a:pPr>
                <a:spcBef>
                  <a:spcPts val="800"/>
                </a:spcBef>
              </a:pPr>
              <a:r>
                <a:rPr lang="en-US" sz="1200" b="1" dirty="0">
                  <a:solidFill>
                    <a:schemeClr val="tx2"/>
                  </a:solidFill>
                </a:rPr>
                <a:t>Costs</a:t>
              </a:r>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6888" y="3830293"/>
              <a:ext cx="426133" cy="396198"/>
            </a:xfrm>
            <a:prstGeom prst="rect">
              <a:avLst/>
            </a:prstGeom>
          </p:spPr>
        </p:pic>
      </p:gr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6506" y="2077831"/>
            <a:ext cx="426133" cy="396198"/>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283" y="2101979"/>
            <a:ext cx="426133" cy="396198"/>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919" y="1866053"/>
            <a:ext cx="271363" cy="397764"/>
          </a:xfrm>
          <a:prstGeom prst="rect">
            <a:avLst/>
          </a:prstGeom>
        </p:spPr>
      </p:pic>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059" y="2546573"/>
            <a:ext cx="426133" cy="396198"/>
          </a:xfrm>
          <a:prstGeom prst="rect">
            <a:avLst/>
          </a:prstGeom>
        </p:spPr>
      </p:pic>
      <p:sp>
        <p:nvSpPr>
          <p:cNvPr id="58" name="Oval 57"/>
          <p:cNvSpPr/>
          <p:nvPr/>
        </p:nvSpPr>
        <p:spPr bwMode="gray">
          <a:xfrm>
            <a:off x="5811690" y="4732716"/>
            <a:ext cx="1345344" cy="1259033"/>
          </a:xfrm>
          <a:prstGeom prst="ellipse">
            <a:avLst/>
          </a:prstGeom>
          <a:noFill/>
          <a:ln w="19050">
            <a:solidFill>
              <a:schemeClr val="tx2"/>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TextBox 58"/>
          <p:cNvSpPr txBox="1"/>
          <p:nvPr/>
        </p:nvSpPr>
        <p:spPr bwMode="gray">
          <a:xfrm>
            <a:off x="5925847" y="5241311"/>
            <a:ext cx="618759" cy="184666"/>
          </a:xfrm>
          <a:prstGeom prst="rect">
            <a:avLst/>
          </a:prstGeom>
          <a:noFill/>
        </p:spPr>
        <p:txBody>
          <a:bodyPr wrap="none" lIns="0" tIns="0" rIns="0" bIns="0" rtlCol="0">
            <a:spAutoFit/>
          </a:bodyPr>
          <a:lstStyle/>
          <a:p>
            <a:pPr>
              <a:spcBef>
                <a:spcPts val="800"/>
              </a:spcBef>
            </a:pPr>
            <a:r>
              <a:rPr lang="en-US" sz="1200" b="1" dirty="0">
                <a:solidFill>
                  <a:schemeClr val="tx2"/>
                </a:solidFill>
              </a:rPr>
              <a:t>Network</a:t>
            </a:r>
          </a:p>
        </p:txBody>
      </p:sp>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474" y="5031569"/>
            <a:ext cx="426133" cy="396198"/>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110" y="4795643"/>
            <a:ext cx="271363" cy="397764"/>
          </a:xfrm>
          <a:prstGeom prst="rect">
            <a:avLst/>
          </a:prstGeom>
        </p:spPr>
      </p:pic>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250" y="5476163"/>
            <a:ext cx="426133" cy="396198"/>
          </a:xfrm>
          <a:prstGeom prst="rect">
            <a:avLst/>
          </a:prstGeom>
        </p:spPr>
      </p:pic>
      <p:sp>
        <p:nvSpPr>
          <p:cNvPr id="63" name="Text Placeholder 2"/>
          <p:cNvSpPr txBox="1">
            <a:spLocks/>
          </p:cNvSpPr>
          <p:nvPr/>
        </p:nvSpPr>
        <p:spPr bwMode="gray">
          <a:xfrm>
            <a:off x="3378338" y="886764"/>
            <a:ext cx="5867262"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Imperative to Provide Value at Both Levels</a:t>
            </a:r>
          </a:p>
        </p:txBody>
      </p:sp>
      <p:sp>
        <p:nvSpPr>
          <p:cNvPr id="64" name="Text Placeholder 2"/>
          <p:cNvSpPr txBox="1">
            <a:spLocks/>
          </p:cNvSpPr>
          <p:nvPr/>
        </p:nvSpPr>
        <p:spPr bwMode="gray">
          <a:xfrm>
            <a:off x="3378335" y="1202429"/>
            <a:ext cx="7047709"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To Earn Consumer Choice, Costs Must Enable Competitive Price</a:t>
            </a:r>
          </a:p>
        </p:txBody>
      </p:sp>
      <p:sp>
        <p:nvSpPr>
          <p:cNvPr id="65" name="Rectangle 16"/>
          <p:cNvSpPr/>
          <p:nvPr/>
        </p:nvSpPr>
        <p:spPr bwMode="gray">
          <a:xfrm rot="16200000">
            <a:off x="3978595" y="2893119"/>
            <a:ext cx="953704" cy="591325"/>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3"/>
            </a:solidFill>
            <a:prstDash val="solid"/>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Rectangle 16"/>
          <p:cNvSpPr/>
          <p:nvPr/>
        </p:nvSpPr>
        <p:spPr bwMode="gray">
          <a:xfrm rot="16200000" flipH="1">
            <a:off x="4012080" y="4265376"/>
            <a:ext cx="886736" cy="591325"/>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1"/>
            </a:solidFill>
            <a:prstDash val="dash"/>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Freeform 5"/>
          <p:cNvSpPr>
            <a:spLocks noChangeAspect="1"/>
          </p:cNvSpPr>
          <p:nvPr/>
        </p:nvSpPr>
        <p:spPr bwMode="gray">
          <a:xfrm>
            <a:off x="4048119" y="4443872"/>
            <a:ext cx="223330" cy="223330"/>
          </a:xfrm>
          <a:custGeom>
            <a:avLst/>
            <a:gdLst>
              <a:gd name="T0" fmla="*/ 1024 w 1478"/>
              <a:gd name="T1" fmla="*/ 739 h 1478"/>
              <a:gd name="T2" fmla="*/ 1024 w 1478"/>
              <a:gd name="T3" fmla="*/ 739 h 1478"/>
              <a:gd name="T4" fmla="*/ 1399 w 1478"/>
              <a:gd name="T5" fmla="*/ 363 h 1478"/>
              <a:gd name="T6" fmla="*/ 1399 w 1478"/>
              <a:gd name="T7" fmla="*/ 78 h 1478"/>
              <a:gd name="T8" fmla="*/ 1114 w 1478"/>
              <a:gd name="T9" fmla="*/ 78 h 1478"/>
              <a:gd name="T10" fmla="*/ 739 w 1478"/>
              <a:gd name="T11" fmla="*/ 453 h 1478"/>
              <a:gd name="T12" fmla="*/ 363 w 1478"/>
              <a:gd name="T13" fmla="*/ 78 h 1478"/>
              <a:gd name="T14" fmla="*/ 78 w 1478"/>
              <a:gd name="T15" fmla="*/ 78 h 1478"/>
              <a:gd name="T16" fmla="*/ 78 w 1478"/>
              <a:gd name="T17" fmla="*/ 363 h 1478"/>
              <a:gd name="T18" fmla="*/ 453 w 1478"/>
              <a:gd name="T19" fmla="*/ 739 h 1478"/>
              <a:gd name="T20" fmla="*/ 78 w 1478"/>
              <a:gd name="T21" fmla="*/ 1114 h 1478"/>
              <a:gd name="T22" fmla="*/ 78 w 1478"/>
              <a:gd name="T23" fmla="*/ 1399 h 1478"/>
              <a:gd name="T24" fmla="*/ 363 w 1478"/>
              <a:gd name="T25" fmla="*/ 1399 h 1478"/>
              <a:gd name="T26" fmla="*/ 739 w 1478"/>
              <a:gd name="T27" fmla="*/ 1024 h 1478"/>
              <a:gd name="T28" fmla="*/ 1114 w 1478"/>
              <a:gd name="T29" fmla="*/ 1399 h 1478"/>
              <a:gd name="T30" fmla="*/ 1399 w 1478"/>
              <a:gd name="T31" fmla="*/ 1399 h 1478"/>
              <a:gd name="T32" fmla="*/ 1399 w 1478"/>
              <a:gd name="T33" fmla="*/ 1114 h 1478"/>
              <a:gd name="T34" fmla="*/ 1024 w 1478"/>
              <a:gd name="T35" fmla="*/ 739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8" h="1478">
                <a:moveTo>
                  <a:pt x="1024" y="739"/>
                </a:moveTo>
                <a:lnTo>
                  <a:pt x="1024" y="739"/>
                </a:lnTo>
                <a:lnTo>
                  <a:pt x="1399" y="363"/>
                </a:lnTo>
                <a:cubicBezTo>
                  <a:pt x="1478" y="284"/>
                  <a:pt x="1478" y="156"/>
                  <a:pt x="1399" y="78"/>
                </a:cubicBezTo>
                <a:cubicBezTo>
                  <a:pt x="1321" y="0"/>
                  <a:pt x="1193" y="0"/>
                  <a:pt x="1114" y="78"/>
                </a:cubicBezTo>
                <a:lnTo>
                  <a:pt x="739" y="453"/>
                </a:lnTo>
                <a:lnTo>
                  <a:pt x="363" y="78"/>
                </a:lnTo>
                <a:cubicBezTo>
                  <a:pt x="284" y="0"/>
                  <a:pt x="156" y="0"/>
                  <a:pt x="78" y="78"/>
                </a:cubicBezTo>
                <a:cubicBezTo>
                  <a:pt x="0" y="156"/>
                  <a:pt x="0" y="284"/>
                  <a:pt x="78" y="363"/>
                </a:cubicBezTo>
                <a:lnTo>
                  <a:pt x="453" y="739"/>
                </a:lnTo>
                <a:lnTo>
                  <a:pt x="78" y="1114"/>
                </a:lnTo>
                <a:cubicBezTo>
                  <a:pt x="0" y="1193"/>
                  <a:pt x="0" y="1321"/>
                  <a:pt x="78" y="1399"/>
                </a:cubicBezTo>
                <a:cubicBezTo>
                  <a:pt x="156" y="1478"/>
                  <a:pt x="284" y="1478"/>
                  <a:pt x="363" y="1399"/>
                </a:cubicBezTo>
                <a:lnTo>
                  <a:pt x="739" y="1024"/>
                </a:lnTo>
                <a:lnTo>
                  <a:pt x="1114" y="1399"/>
                </a:lnTo>
                <a:cubicBezTo>
                  <a:pt x="1193" y="1478"/>
                  <a:pt x="1321" y="1478"/>
                  <a:pt x="1399" y="1399"/>
                </a:cubicBezTo>
                <a:cubicBezTo>
                  <a:pt x="1478" y="1321"/>
                  <a:pt x="1478" y="1193"/>
                  <a:pt x="1399" y="1114"/>
                </a:cubicBezTo>
                <a:lnTo>
                  <a:pt x="1024" y="739"/>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Rectangle 16"/>
          <p:cNvSpPr/>
          <p:nvPr/>
        </p:nvSpPr>
        <p:spPr bwMode="gray">
          <a:xfrm rot="16200000" flipH="1">
            <a:off x="7403921" y="2776116"/>
            <a:ext cx="246941" cy="2930056"/>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1"/>
            </a:solidFill>
            <a:prstDash val="dash"/>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Freeform 5"/>
          <p:cNvSpPr>
            <a:spLocks noChangeAspect="1"/>
          </p:cNvSpPr>
          <p:nvPr/>
        </p:nvSpPr>
        <p:spPr bwMode="gray">
          <a:xfrm>
            <a:off x="8223561" y="4237577"/>
            <a:ext cx="261175" cy="261175"/>
          </a:xfrm>
          <a:custGeom>
            <a:avLst/>
            <a:gdLst>
              <a:gd name="T0" fmla="*/ 1024 w 1478"/>
              <a:gd name="T1" fmla="*/ 739 h 1478"/>
              <a:gd name="T2" fmla="*/ 1024 w 1478"/>
              <a:gd name="T3" fmla="*/ 739 h 1478"/>
              <a:gd name="T4" fmla="*/ 1399 w 1478"/>
              <a:gd name="T5" fmla="*/ 363 h 1478"/>
              <a:gd name="T6" fmla="*/ 1399 w 1478"/>
              <a:gd name="T7" fmla="*/ 78 h 1478"/>
              <a:gd name="T8" fmla="*/ 1114 w 1478"/>
              <a:gd name="T9" fmla="*/ 78 h 1478"/>
              <a:gd name="T10" fmla="*/ 739 w 1478"/>
              <a:gd name="T11" fmla="*/ 453 h 1478"/>
              <a:gd name="T12" fmla="*/ 363 w 1478"/>
              <a:gd name="T13" fmla="*/ 78 h 1478"/>
              <a:gd name="T14" fmla="*/ 78 w 1478"/>
              <a:gd name="T15" fmla="*/ 78 h 1478"/>
              <a:gd name="T16" fmla="*/ 78 w 1478"/>
              <a:gd name="T17" fmla="*/ 363 h 1478"/>
              <a:gd name="T18" fmla="*/ 453 w 1478"/>
              <a:gd name="T19" fmla="*/ 739 h 1478"/>
              <a:gd name="T20" fmla="*/ 78 w 1478"/>
              <a:gd name="T21" fmla="*/ 1114 h 1478"/>
              <a:gd name="T22" fmla="*/ 78 w 1478"/>
              <a:gd name="T23" fmla="*/ 1399 h 1478"/>
              <a:gd name="T24" fmla="*/ 363 w 1478"/>
              <a:gd name="T25" fmla="*/ 1399 h 1478"/>
              <a:gd name="T26" fmla="*/ 739 w 1478"/>
              <a:gd name="T27" fmla="*/ 1024 h 1478"/>
              <a:gd name="T28" fmla="*/ 1114 w 1478"/>
              <a:gd name="T29" fmla="*/ 1399 h 1478"/>
              <a:gd name="T30" fmla="*/ 1399 w 1478"/>
              <a:gd name="T31" fmla="*/ 1399 h 1478"/>
              <a:gd name="T32" fmla="*/ 1399 w 1478"/>
              <a:gd name="T33" fmla="*/ 1114 h 1478"/>
              <a:gd name="T34" fmla="*/ 1024 w 1478"/>
              <a:gd name="T35" fmla="*/ 739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8" h="1478">
                <a:moveTo>
                  <a:pt x="1024" y="739"/>
                </a:moveTo>
                <a:lnTo>
                  <a:pt x="1024" y="739"/>
                </a:lnTo>
                <a:lnTo>
                  <a:pt x="1399" y="363"/>
                </a:lnTo>
                <a:cubicBezTo>
                  <a:pt x="1478" y="284"/>
                  <a:pt x="1478" y="156"/>
                  <a:pt x="1399" y="78"/>
                </a:cubicBezTo>
                <a:cubicBezTo>
                  <a:pt x="1321" y="0"/>
                  <a:pt x="1193" y="0"/>
                  <a:pt x="1114" y="78"/>
                </a:cubicBezTo>
                <a:lnTo>
                  <a:pt x="739" y="453"/>
                </a:lnTo>
                <a:lnTo>
                  <a:pt x="363" y="78"/>
                </a:lnTo>
                <a:cubicBezTo>
                  <a:pt x="284" y="0"/>
                  <a:pt x="156" y="0"/>
                  <a:pt x="78" y="78"/>
                </a:cubicBezTo>
                <a:cubicBezTo>
                  <a:pt x="0" y="156"/>
                  <a:pt x="0" y="284"/>
                  <a:pt x="78" y="363"/>
                </a:cubicBezTo>
                <a:lnTo>
                  <a:pt x="453" y="739"/>
                </a:lnTo>
                <a:lnTo>
                  <a:pt x="78" y="1114"/>
                </a:lnTo>
                <a:cubicBezTo>
                  <a:pt x="0" y="1193"/>
                  <a:pt x="0" y="1321"/>
                  <a:pt x="78" y="1399"/>
                </a:cubicBezTo>
                <a:cubicBezTo>
                  <a:pt x="156" y="1478"/>
                  <a:pt x="284" y="1478"/>
                  <a:pt x="363" y="1399"/>
                </a:cubicBezTo>
                <a:lnTo>
                  <a:pt x="739" y="1024"/>
                </a:lnTo>
                <a:lnTo>
                  <a:pt x="1114" y="1399"/>
                </a:lnTo>
                <a:cubicBezTo>
                  <a:pt x="1193" y="1478"/>
                  <a:pt x="1321" y="1478"/>
                  <a:pt x="1399" y="1399"/>
                </a:cubicBezTo>
                <a:cubicBezTo>
                  <a:pt x="1478" y="1321"/>
                  <a:pt x="1478" y="1193"/>
                  <a:pt x="1399" y="1114"/>
                </a:cubicBezTo>
                <a:lnTo>
                  <a:pt x="1024" y="739"/>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Rectangle 16"/>
          <p:cNvSpPr/>
          <p:nvPr/>
        </p:nvSpPr>
        <p:spPr bwMode="gray">
          <a:xfrm rot="16200000">
            <a:off x="5847015" y="3261858"/>
            <a:ext cx="620356" cy="187196"/>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 name="connsiteX0" fmla="*/ 0 w 1078306"/>
              <a:gd name="connsiteY0" fmla="*/ 0 h 378296"/>
              <a:gd name="connsiteX1" fmla="*/ 588709 w 1078306"/>
              <a:gd name="connsiteY1" fmla="*/ 0 h 378296"/>
              <a:gd name="connsiteX2" fmla="*/ 1078305 w 1078306"/>
              <a:gd name="connsiteY2" fmla="*/ 378295 h 378296"/>
            </a:gdLst>
            <a:ahLst/>
            <a:cxnLst>
              <a:cxn ang="0">
                <a:pos x="connsiteX0" y="connsiteY0"/>
              </a:cxn>
              <a:cxn ang="0">
                <a:pos x="connsiteX1" y="connsiteY1"/>
              </a:cxn>
              <a:cxn ang="0">
                <a:pos x="connsiteX2" y="connsiteY2"/>
              </a:cxn>
            </a:cxnLst>
            <a:rect l="l" t="t" r="r" b="b"/>
            <a:pathLst>
              <a:path w="1078306" h="378296">
                <a:moveTo>
                  <a:pt x="0" y="0"/>
                </a:moveTo>
                <a:lnTo>
                  <a:pt x="588709" y="0"/>
                </a:lnTo>
                <a:lnTo>
                  <a:pt x="1078305" y="378295"/>
                </a:lnTo>
              </a:path>
            </a:pathLst>
          </a:custGeom>
          <a:ln w="19050">
            <a:solidFill>
              <a:schemeClr val="accent4"/>
            </a:solidFill>
            <a:prstDash val="solid"/>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Rectangle 16"/>
          <p:cNvSpPr/>
          <p:nvPr/>
        </p:nvSpPr>
        <p:spPr bwMode="gray">
          <a:xfrm rot="16200000">
            <a:off x="7114010" y="2706179"/>
            <a:ext cx="844453" cy="1556409"/>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 name="connsiteX0" fmla="*/ 0 w 588709"/>
              <a:gd name="connsiteY0" fmla="*/ 4213 h 1199195"/>
              <a:gd name="connsiteX1" fmla="*/ 118397 w 588709"/>
              <a:gd name="connsiteY1" fmla="*/ 0 h 1199195"/>
              <a:gd name="connsiteX2" fmla="*/ 588709 w 588709"/>
              <a:gd name="connsiteY2" fmla="*/ 4213 h 1199195"/>
              <a:gd name="connsiteX3" fmla="*/ 588709 w 588709"/>
              <a:gd name="connsiteY3" fmla="*/ 1199195 h 1199195"/>
              <a:gd name="connsiteX0" fmla="*/ 0 w 597373"/>
              <a:gd name="connsiteY0" fmla="*/ 1 h 4420499"/>
              <a:gd name="connsiteX1" fmla="*/ 127061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23102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23102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23102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0 w 597373"/>
              <a:gd name="connsiteY1" fmla="*/ 3221304 h 4420499"/>
              <a:gd name="connsiteX2" fmla="*/ 597373 w 597373"/>
              <a:gd name="connsiteY2" fmla="*/ 3225517 h 4420499"/>
              <a:gd name="connsiteX3" fmla="*/ 597373 w 597373"/>
              <a:gd name="connsiteY3" fmla="*/ 4420499 h 4420499"/>
            </a:gdLst>
            <a:ahLst/>
            <a:cxnLst>
              <a:cxn ang="0">
                <a:pos x="connsiteX0" y="connsiteY0"/>
              </a:cxn>
              <a:cxn ang="0">
                <a:pos x="connsiteX1" y="connsiteY1"/>
              </a:cxn>
              <a:cxn ang="0">
                <a:pos x="connsiteX2" y="connsiteY2"/>
              </a:cxn>
              <a:cxn ang="0">
                <a:pos x="connsiteX3" y="connsiteY3"/>
              </a:cxn>
            </a:cxnLst>
            <a:rect l="l" t="t" r="r" b="b"/>
            <a:pathLst>
              <a:path w="597373" h="4420499">
                <a:moveTo>
                  <a:pt x="0" y="1"/>
                </a:moveTo>
                <a:lnTo>
                  <a:pt x="0" y="3221304"/>
                </a:lnTo>
                <a:lnTo>
                  <a:pt x="597373" y="3225517"/>
                </a:lnTo>
                <a:lnTo>
                  <a:pt x="597373" y="4420499"/>
                </a:lnTo>
              </a:path>
            </a:pathLst>
          </a:custGeom>
          <a:ln w="19050">
            <a:solidFill>
              <a:schemeClr val="accent4"/>
            </a:solidFill>
            <a:prstDash val="solid"/>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32889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 Cost Reduction Easier Said Than Done</a:t>
            </a:r>
          </a:p>
        </p:txBody>
      </p:sp>
      <p:sp>
        <p:nvSpPr>
          <p:cNvPr id="3" name="Text Placeholder 2"/>
          <p:cNvSpPr>
            <a:spLocks noGrp="1"/>
          </p:cNvSpPr>
          <p:nvPr>
            <p:ph type="body" sz="quarter" idx="10"/>
          </p:nvPr>
        </p:nvSpPr>
        <p:spPr/>
        <p:txBody>
          <a:bodyPr/>
          <a:lstStyle/>
          <a:p>
            <a:r>
              <a:rPr lang="en-US" dirty="0"/>
              <a:t>Providers have been challenged to reduce cost by meaningful amounts for reasons that are inherent to the model of care and payment</a:t>
            </a:r>
          </a:p>
        </p:txBody>
      </p:sp>
      <p:sp>
        <p:nvSpPr>
          <p:cNvPr id="11" name="Text Placeholder 10"/>
          <p:cNvSpPr>
            <a:spLocks noGrp="1"/>
          </p:cNvSpPr>
          <p:nvPr>
            <p:ph type="body" sz="quarter" idx="13"/>
          </p:nvPr>
        </p:nvSpPr>
        <p:spPr/>
        <p:txBody>
          <a:bodyPr>
            <a:normAutofit lnSpcReduction="10000"/>
          </a:bodyPr>
          <a:lstStyle/>
          <a:p>
            <a:endParaRPr lang="en-US" dirty="0"/>
          </a:p>
        </p:txBody>
      </p:sp>
      <p:sp>
        <p:nvSpPr>
          <p:cNvPr id="5" name="Text Placeholder 4"/>
          <p:cNvSpPr>
            <a:spLocks noGrp="1"/>
          </p:cNvSpPr>
          <p:nvPr>
            <p:ph type="body" sz="quarter" idx="11"/>
          </p:nvPr>
        </p:nvSpPr>
        <p:spPr>
          <a:xfrm>
            <a:off x="10463753" y="6470202"/>
            <a:ext cx="1494447" cy="387798"/>
          </a:xfrm>
        </p:spPr>
        <p:txBody>
          <a:bodyPr/>
          <a:lstStyle/>
          <a:p>
            <a:r>
              <a:rPr lang="en-US" dirty="0"/>
              <a:t>Source: Gist Healthcare analysis.</a:t>
            </a:r>
          </a:p>
        </p:txBody>
      </p:sp>
      <p:graphicFrame>
        <p:nvGraphicFramePr>
          <p:cNvPr id="16" name="Table 15"/>
          <p:cNvGraphicFramePr>
            <a:graphicFrameLocks noGrp="1"/>
          </p:cNvGraphicFramePr>
          <p:nvPr>
            <p:extLst>
              <p:ext uri="{D42A27DB-BD31-4B8C-83A1-F6EECF244321}">
                <p14:modId xmlns:p14="http://schemas.microsoft.com/office/powerpoint/2010/main" val="1234999343"/>
              </p:ext>
            </p:extLst>
          </p:nvPr>
        </p:nvGraphicFramePr>
        <p:xfrm>
          <a:off x="3380261" y="1660015"/>
          <a:ext cx="8290124" cy="4568044"/>
        </p:xfrm>
        <a:graphic>
          <a:graphicData uri="http://schemas.openxmlformats.org/drawingml/2006/table">
            <a:tbl>
              <a:tblPr firstRow="1" bandRow="1">
                <a:tableStyleId>{21E4AEA4-8DFA-4A89-87EB-49C32662AFE0}</a:tableStyleId>
              </a:tblPr>
              <a:tblGrid>
                <a:gridCol w="2699488">
                  <a:extLst>
                    <a:ext uri="{9D8B030D-6E8A-4147-A177-3AD203B41FA5}">
                      <a16:colId xmlns:a16="http://schemas.microsoft.com/office/drawing/2014/main" val="20000"/>
                    </a:ext>
                  </a:extLst>
                </a:gridCol>
                <a:gridCol w="2795318">
                  <a:extLst>
                    <a:ext uri="{9D8B030D-6E8A-4147-A177-3AD203B41FA5}">
                      <a16:colId xmlns:a16="http://schemas.microsoft.com/office/drawing/2014/main" val="20001"/>
                    </a:ext>
                  </a:extLst>
                </a:gridCol>
                <a:gridCol w="2795318">
                  <a:extLst>
                    <a:ext uri="{9D8B030D-6E8A-4147-A177-3AD203B41FA5}">
                      <a16:colId xmlns:a16="http://schemas.microsoft.com/office/drawing/2014/main" val="20002"/>
                    </a:ext>
                  </a:extLst>
                </a:gridCol>
              </a:tblGrid>
              <a:tr h="341484">
                <a:tc>
                  <a:txBody>
                    <a:bodyPr/>
                    <a:lstStyle/>
                    <a:p>
                      <a:pPr>
                        <a:spcBef>
                          <a:spcPts val="400"/>
                        </a:spcBef>
                      </a:pPr>
                      <a:r>
                        <a:rPr lang="en-US" sz="1300" dirty="0">
                          <a:solidFill>
                            <a:schemeClr val="bg1"/>
                          </a:solidFill>
                        </a:rPr>
                        <a:t>Cost reduction lever</a:t>
                      </a:r>
                    </a:p>
                  </a:txBody>
                  <a:tcPr anchor="ctr">
                    <a:solidFill>
                      <a:schemeClr val="tx2"/>
                    </a:solidFill>
                  </a:tcPr>
                </a:tc>
                <a:tc>
                  <a:txBody>
                    <a:bodyPr/>
                    <a:lstStyle/>
                    <a:p>
                      <a:pPr>
                        <a:spcBef>
                          <a:spcPts val="400"/>
                        </a:spcBef>
                      </a:pPr>
                      <a:r>
                        <a:rPr lang="en-US" sz="1300" dirty="0">
                          <a:solidFill>
                            <a:schemeClr val="bg1"/>
                          </a:solidFill>
                        </a:rPr>
                        <a:t>Examples</a:t>
                      </a:r>
                    </a:p>
                  </a:txBody>
                  <a:tcPr anchor="ctr">
                    <a:solidFill>
                      <a:schemeClr val="tx2"/>
                    </a:solidFill>
                  </a:tcPr>
                </a:tc>
                <a:tc>
                  <a:txBody>
                    <a:bodyPr/>
                    <a:lstStyle/>
                    <a:p>
                      <a:pPr>
                        <a:spcBef>
                          <a:spcPts val="400"/>
                        </a:spcBef>
                      </a:pPr>
                      <a:r>
                        <a:rPr lang="en-US" sz="1300" dirty="0">
                          <a:solidFill>
                            <a:schemeClr val="bg1"/>
                          </a:solidFill>
                        </a:rPr>
                        <a:t>Obstacles to deployment</a:t>
                      </a:r>
                    </a:p>
                  </a:txBody>
                  <a:tcPr anchor="ctr">
                    <a:solidFill>
                      <a:schemeClr val="tx2"/>
                    </a:solidFill>
                  </a:tcPr>
                </a:tc>
                <a:extLst>
                  <a:ext uri="{0D108BD9-81ED-4DB2-BD59-A6C34878D82A}">
                    <a16:rowId xmlns:a16="http://schemas.microsoft.com/office/drawing/2014/main" val="10000"/>
                  </a:ext>
                </a:extLst>
              </a:tr>
              <a:tr h="755798">
                <a:tc>
                  <a:txBody>
                    <a:bodyPr/>
                    <a:lstStyle/>
                    <a:p>
                      <a:pPr>
                        <a:spcBef>
                          <a:spcPts val="400"/>
                        </a:spcBef>
                      </a:pPr>
                      <a:r>
                        <a:rPr lang="en-US" sz="1300" b="1" dirty="0">
                          <a:solidFill>
                            <a:schemeClr val="tx1"/>
                          </a:solidFill>
                        </a:rPr>
                        <a:t>Reduce</a:t>
                      </a:r>
                      <a:r>
                        <a:rPr lang="en-US" sz="1300" b="1" baseline="0" dirty="0">
                          <a:solidFill>
                            <a:schemeClr val="tx1"/>
                          </a:solidFill>
                        </a:rPr>
                        <a:t> input prices</a:t>
                      </a:r>
                      <a:endParaRPr lang="en-US" sz="1300" b="1" dirty="0">
                        <a:solidFill>
                          <a:schemeClr val="tx1"/>
                        </a:solidFill>
                      </a:endParaRP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Provider</a:t>
                      </a:r>
                      <a:r>
                        <a:rPr lang="en-US" sz="1300" baseline="0" dirty="0">
                          <a:solidFill>
                            <a:schemeClr val="tx1"/>
                          </a:solidFill>
                        </a:rPr>
                        <a:t> compensation</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solidFill>
                            <a:schemeClr val="tx1"/>
                          </a:solidFill>
                        </a:rPr>
                        <a:t>Supply costs</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solidFill>
                            <a:schemeClr val="tx1"/>
                          </a:solidFill>
                        </a:rPr>
                        <a:t>Drug and technology costs</a:t>
                      </a:r>
                      <a:endParaRPr lang="en-US" sz="1300" dirty="0">
                        <a:solidFill>
                          <a:schemeClr val="tx1"/>
                        </a:solidFill>
                      </a:endParaRP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Dependence</a:t>
                      </a:r>
                      <a:r>
                        <a:rPr lang="en-US" sz="1300" baseline="0" dirty="0">
                          <a:solidFill>
                            <a:schemeClr val="tx1"/>
                          </a:solidFill>
                        </a:rPr>
                        <a:t> on referrals</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solidFill>
                            <a:schemeClr val="tx1"/>
                          </a:solidFill>
                        </a:rPr>
                        <a:t>Limitations of GPO</a:t>
                      </a:r>
                      <a:r>
                        <a:rPr lang="en-US" sz="1300" baseline="30000" dirty="0">
                          <a:solidFill>
                            <a:schemeClr val="tx1"/>
                          </a:solidFill>
                        </a:rPr>
                        <a:t>1</a:t>
                      </a:r>
                      <a:r>
                        <a:rPr lang="en-US" sz="1300" baseline="0" dirty="0">
                          <a:solidFill>
                            <a:schemeClr val="tx1"/>
                          </a:solidFill>
                        </a:rPr>
                        <a:t> model</a:t>
                      </a:r>
                      <a:endParaRPr lang="en-US" sz="1300" dirty="0">
                        <a:solidFill>
                          <a:schemeClr val="tx1"/>
                        </a:solidFill>
                      </a:endParaRPr>
                    </a:p>
                  </a:txBody>
                  <a:tcPr anchor="ctr"/>
                </a:tc>
                <a:extLst>
                  <a:ext uri="{0D108BD9-81ED-4DB2-BD59-A6C34878D82A}">
                    <a16:rowId xmlns:a16="http://schemas.microsoft.com/office/drawing/2014/main" val="10001"/>
                  </a:ext>
                </a:extLst>
              </a:tr>
              <a:tr h="755798">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300" b="1" dirty="0">
                          <a:solidFill>
                            <a:schemeClr val="tx1"/>
                          </a:solidFill>
                        </a:rPr>
                        <a:t>Shift</a:t>
                      </a:r>
                      <a:r>
                        <a:rPr lang="en-US" sz="1300" b="1" baseline="0" dirty="0">
                          <a:solidFill>
                            <a:schemeClr val="tx1"/>
                          </a:solidFill>
                        </a:rPr>
                        <a:t> mix of inputs used </a:t>
                      </a:r>
                      <a:endParaRPr lang="en-US" sz="1300" b="1" dirty="0">
                        <a:solidFill>
                          <a:schemeClr val="tx1"/>
                        </a:solidFill>
                      </a:endParaRP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Top-of-license labor</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Standardized PPIs</a:t>
                      </a:r>
                      <a:r>
                        <a:rPr lang="en-US" sz="1300" baseline="30000" dirty="0">
                          <a:solidFill>
                            <a:schemeClr val="tx1"/>
                          </a:solidFill>
                        </a:rPr>
                        <a:t>2</a:t>
                      </a:r>
                      <a:endParaRPr lang="en-US" sz="1300" dirty="0">
                        <a:solidFill>
                          <a:schemeClr val="tx1"/>
                        </a:solidFill>
                      </a:endParaRP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Formularies</a:t>
                      </a:r>
                      <a:r>
                        <a:rPr lang="en-US" sz="1300" baseline="0" dirty="0">
                          <a:solidFill>
                            <a:schemeClr val="tx1"/>
                          </a:solidFill>
                        </a:rPr>
                        <a:t> for drugs</a:t>
                      </a:r>
                      <a:endParaRPr lang="en-US" sz="1300" dirty="0">
                        <a:solidFill>
                          <a:schemeClr val="tx1"/>
                        </a:solidFill>
                      </a:endParaRP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Guild protectionism</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Fear of </a:t>
                      </a:r>
                      <a:r>
                        <a:rPr lang="en-US" sz="1300" baseline="0" dirty="0">
                          <a:solidFill>
                            <a:schemeClr val="tx1"/>
                          </a:solidFill>
                        </a:rPr>
                        <a:t>alienating physicians</a:t>
                      </a:r>
                    </a:p>
                  </a:txBody>
                  <a:tcPr anchor="ctr"/>
                </a:tc>
                <a:extLst>
                  <a:ext uri="{0D108BD9-81ED-4DB2-BD59-A6C34878D82A}">
                    <a16:rowId xmlns:a16="http://schemas.microsoft.com/office/drawing/2014/main" val="10002"/>
                  </a:ext>
                </a:extLst>
              </a:tr>
              <a:tr h="755798">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300" b="1" dirty="0">
                          <a:solidFill>
                            <a:schemeClr val="tx1"/>
                          </a:solidFill>
                        </a:rPr>
                        <a:t>Capture scale efficiencies</a:t>
                      </a: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Consolidate</a:t>
                      </a:r>
                      <a:r>
                        <a:rPr lang="en-US" sz="1300" baseline="0" dirty="0">
                          <a:solidFill>
                            <a:schemeClr val="tx1"/>
                          </a:solidFill>
                        </a:rPr>
                        <a:t> b</a:t>
                      </a:r>
                      <a:r>
                        <a:rPr lang="en-US" sz="1300" dirty="0">
                          <a:solidFill>
                            <a:schemeClr val="tx1"/>
                          </a:solidFill>
                        </a:rPr>
                        <a:t>ack office</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Increase purchasing power</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Rationalize service delivery</a:t>
                      </a: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Legacy organizational silos</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solidFill>
                            <a:schemeClr val="tx1"/>
                          </a:solidFill>
                        </a:rPr>
                        <a:t>Fear of alienating physicians</a:t>
                      </a:r>
                      <a:endParaRPr lang="en-US" sz="1300" dirty="0">
                        <a:solidFill>
                          <a:schemeClr val="tx1"/>
                        </a:solidFill>
                      </a:endParaRPr>
                    </a:p>
                  </a:txBody>
                  <a:tcPr anchor="ctr"/>
                </a:tc>
                <a:extLst>
                  <a:ext uri="{0D108BD9-81ED-4DB2-BD59-A6C34878D82A}">
                    <a16:rowId xmlns:a16="http://schemas.microsoft.com/office/drawing/2014/main" val="10003"/>
                  </a:ext>
                </a:extLst>
              </a:tr>
              <a:tr h="516868">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300" b="1" dirty="0">
                          <a:solidFill>
                            <a:schemeClr val="tx1"/>
                          </a:solidFill>
                        </a:rPr>
                        <a:t>Reduce</a:t>
                      </a:r>
                      <a:r>
                        <a:rPr lang="en-US" sz="1300" b="1" baseline="0" dirty="0">
                          <a:solidFill>
                            <a:schemeClr val="tx1"/>
                          </a:solidFill>
                        </a:rPr>
                        <a:t> waste and variation</a:t>
                      </a:r>
                      <a:endParaRPr lang="en-US" sz="1300" b="1" dirty="0">
                        <a:solidFill>
                          <a:schemeClr val="tx1"/>
                        </a:solidFill>
                      </a:endParaRP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Standardize operations</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Standardize clinical care</a:t>
                      </a: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Lack of reliable</a:t>
                      </a:r>
                      <a:r>
                        <a:rPr lang="en-US" sz="1300" baseline="0" dirty="0">
                          <a:solidFill>
                            <a:schemeClr val="tx1"/>
                          </a:solidFill>
                        </a:rPr>
                        <a:t> data</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solidFill>
                            <a:schemeClr val="tx1"/>
                          </a:solidFill>
                        </a:rPr>
                        <a:t>Fear of alienating physicians</a:t>
                      </a:r>
                      <a:endParaRPr lang="en-US" sz="1300" dirty="0">
                        <a:solidFill>
                          <a:schemeClr val="tx1"/>
                        </a:solidFill>
                      </a:endParaRPr>
                    </a:p>
                  </a:txBody>
                  <a:tcPr anchor="ctr"/>
                </a:tc>
                <a:extLst>
                  <a:ext uri="{0D108BD9-81ED-4DB2-BD59-A6C34878D82A}">
                    <a16:rowId xmlns:a16="http://schemas.microsoft.com/office/drawing/2014/main" val="10004"/>
                  </a:ext>
                </a:extLst>
              </a:tr>
              <a:tr h="755798">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300" b="1" dirty="0">
                          <a:solidFill>
                            <a:schemeClr val="tx1"/>
                          </a:solidFill>
                        </a:rPr>
                        <a:t>Lower</a:t>
                      </a:r>
                      <a:r>
                        <a:rPr lang="en-US" sz="1300" b="1" baseline="0" dirty="0">
                          <a:solidFill>
                            <a:schemeClr val="tx1"/>
                          </a:solidFill>
                        </a:rPr>
                        <a:t> unnecessary utilization</a:t>
                      </a:r>
                      <a:endParaRPr lang="en-US" sz="1300" b="1" dirty="0">
                        <a:solidFill>
                          <a:schemeClr val="tx1"/>
                        </a:solidFill>
                      </a:endParaRP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Coordinate care delivery</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Shift</a:t>
                      </a:r>
                      <a:r>
                        <a:rPr lang="en-US" sz="1300" baseline="0" dirty="0">
                          <a:solidFill>
                            <a:schemeClr val="tx1"/>
                          </a:solidFill>
                        </a:rPr>
                        <a:t> to lower-cost settings</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solidFill>
                            <a:schemeClr val="tx1"/>
                          </a:solidFill>
                        </a:rPr>
                        <a:t>Eliminate unnecessary care</a:t>
                      </a:r>
                      <a:endParaRPr lang="en-US" sz="1300" dirty="0">
                        <a:solidFill>
                          <a:schemeClr val="tx1"/>
                        </a:solidFill>
                      </a:endParaRP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Counter</a:t>
                      </a:r>
                      <a:r>
                        <a:rPr lang="en-US" sz="1300" baseline="0" dirty="0">
                          <a:solidFill>
                            <a:schemeClr val="tx1"/>
                          </a:solidFill>
                        </a:rPr>
                        <a:t> to FFS</a:t>
                      </a:r>
                      <a:r>
                        <a:rPr lang="en-US" sz="1300" baseline="30000" dirty="0">
                          <a:solidFill>
                            <a:schemeClr val="tx1"/>
                          </a:solidFill>
                        </a:rPr>
                        <a:t>3</a:t>
                      </a:r>
                      <a:r>
                        <a:rPr lang="en-US" sz="1300" baseline="0" dirty="0">
                          <a:solidFill>
                            <a:schemeClr val="tx1"/>
                          </a:solidFill>
                        </a:rPr>
                        <a:t> incentives</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baseline="0" dirty="0">
                          <a:solidFill>
                            <a:schemeClr val="tx1"/>
                          </a:solidFill>
                        </a:rPr>
                        <a:t>Resistance to “rationing”</a:t>
                      </a:r>
                    </a:p>
                  </a:txBody>
                  <a:tcPr anchor="ctr"/>
                </a:tc>
                <a:extLst>
                  <a:ext uri="{0D108BD9-81ED-4DB2-BD59-A6C34878D82A}">
                    <a16:rowId xmlns:a16="http://schemas.microsoft.com/office/drawing/2014/main" val="10005"/>
                  </a:ext>
                </a:extLst>
              </a:tr>
              <a:tr h="516868">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300" b="1" dirty="0">
                          <a:solidFill>
                            <a:schemeClr val="tx1"/>
                          </a:solidFill>
                        </a:rPr>
                        <a:t>Reduce price to purchaser</a:t>
                      </a: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Lower charge-master rates</a:t>
                      </a:r>
                    </a:p>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Lower retail</a:t>
                      </a:r>
                      <a:r>
                        <a:rPr lang="en-US" sz="1300" baseline="0" dirty="0">
                          <a:solidFill>
                            <a:schemeClr val="tx1"/>
                          </a:solidFill>
                        </a:rPr>
                        <a:t> prices</a:t>
                      </a:r>
                      <a:endParaRPr lang="en-US" sz="1300" dirty="0">
                        <a:solidFill>
                          <a:schemeClr val="tx1"/>
                        </a:solidFill>
                      </a:endParaRPr>
                    </a:p>
                  </a:txBody>
                  <a:tcPr anchor="ctr"/>
                </a:tc>
                <a:tc>
                  <a:txBody>
                    <a:bodyPr/>
                    <a:lstStyle/>
                    <a:p>
                      <a:pPr marL="169863" marR="0" lvl="0" indent="-169863"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300" dirty="0">
                          <a:solidFill>
                            <a:schemeClr val="tx1"/>
                          </a:solidFill>
                        </a:rPr>
                        <a:t>Fragile </a:t>
                      </a:r>
                      <a:r>
                        <a:rPr lang="en-US" sz="1300" baseline="0" dirty="0">
                          <a:solidFill>
                            <a:schemeClr val="tx1"/>
                          </a:solidFill>
                        </a:rPr>
                        <a:t>financial model</a:t>
                      </a:r>
                      <a:endParaRPr lang="en-US" sz="1300" dirty="0">
                        <a:solidFill>
                          <a:schemeClr val="tx1"/>
                        </a:solidFill>
                      </a:endParaRPr>
                    </a:p>
                  </a:txBody>
                  <a:tcPr anchor="ctr"/>
                </a:tc>
                <a:extLst>
                  <a:ext uri="{0D108BD9-81ED-4DB2-BD59-A6C34878D82A}">
                    <a16:rowId xmlns:a16="http://schemas.microsoft.com/office/drawing/2014/main" val="10006"/>
                  </a:ext>
                </a:extLst>
              </a:tr>
            </a:tbl>
          </a:graphicData>
        </a:graphic>
      </p:graphicFrame>
      <p:sp>
        <p:nvSpPr>
          <p:cNvPr id="18" name="Text Placeholder 2"/>
          <p:cNvSpPr txBox="1">
            <a:spLocks/>
          </p:cNvSpPr>
          <p:nvPr/>
        </p:nvSpPr>
        <p:spPr bwMode="gray">
          <a:xfrm>
            <a:off x="3380262" y="886765"/>
            <a:ext cx="5030091"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Difficult for Providers to Address Drivers of Cost </a:t>
            </a:r>
          </a:p>
        </p:txBody>
      </p:sp>
      <p:sp>
        <p:nvSpPr>
          <p:cNvPr id="19" name="Text Placeholder 2"/>
          <p:cNvSpPr txBox="1">
            <a:spLocks/>
          </p:cNvSpPr>
          <p:nvPr/>
        </p:nvSpPr>
        <p:spPr bwMode="gray">
          <a:xfrm>
            <a:off x="3380261" y="1202429"/>
            <a:ext cx="4736565"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Finding Challenges Every Step of the Way</a:t>
            </a:r>
          </a:p>
        </p:txBody>
      </p:sp>
      <p:sp>
        <p:nvSpPr>
          <p:cNvPr id="9" name="Text Placeholder 5"/>
          <p:cNvSpPr>
            <a:spLocks noGrp="1"/>
          </p:cNvSpPr>
          <p:nvPr>
            <p:ph type="body" sz="quarter" idx="12"/>
          </p:nvPr>
        </p:nvSpPr>
        <p:spPr>
          <a:xfrm>
            <a:off x="3352800" y="6418905"/>
            <a:ext cx="2115312" cy="439095"/>
          </a:xfrm>
        </p:spPr>
        <p:txBody>
          <a:bodyPr/>
          <a:lstStyle/>
          <a:p>
            <a:r>
              <a:rPr lang="en-US" dirty="0"/>
              <a:t>Group purchasing organization</a:t>
            </a:r>
          </a:p>
          <a:p>
            <a:r>
              <a:rPr lang="en-US" dirty="0"/>
              <a:t>Physician preference items</a:t>
            </a:r>
          </a:p>
          <a:p>
            <a:r>
              <a:rPr lang="en-US" dirty="0"/>
              <a:t>Fee for service</a:t>
            </a:r>
          </a:p>
        </p:txBody>
      </p:sp>
    </p:spTree>
    <p:extLst>
      <p:ext uri="{BB962C8B-B14F-4D97-AF65-F5344CB8AC3E}">
        <p14:creationId xmlns:p14="http://schemas.microsoft.com/office/powerpoint/2010/main" val="2119194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582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Reduce Price? Are You Crazy?</a:t>
            </a:r>
          </a:p>
        </p:txBody>
      </p:sp>
      <p:sp>
        <p:nvSpPr>
          <p:cNvPr id="3" name="Text Placeholder 2"/>
          <p:cNvSpPr>
            <a:spLocks noGrp="1"/>
          </p:cNvSpPr>
          <p:nvPr>
            <p:ph type="body" sz="quarter" idx="10"/>
          </p:nvPr>
        </p:nvSpPr>
        <p:spPr/>
        <p:txBody>
          <a:bodyPr/>
          <a:lstStyle/>
          <a:p>
            <a:r>
              <a:rPr lang="en-US" dirty="0"/>
              <a:t>There is ample evidence that healthcare cost growth in the U.S. has largely been driven by pricing growth, rather than increased utilization</a:t>
            </a:r>
          </a:p>
        </p:txBody>
      </p:sp>
      <p:sp>
        <p:nvSpPr>
          <p:cNvPr id="23" name="Text Placeholder 22"/>
          <p:cNvSpPr>
            <a:spLocks noGrp="1"/>
          </p:cNvSpPr>
          <p:nvPr>
            <p:ph type="body" sz="quarter" idx="13"/>
          </p:nvPr>
        </p:nvSpPr>
        <p:spPr/>
        <p:txBody>
          <a:bodyPr>
            <a:normAutofit lnSpcReduction="10000"/>
          </a:bodyPr>
          <a:lstStyle/>
          <a:p>
            <a:endParaRPr lang="en-US" dirty="0"/>
          </a:p>
        </p:txBody>
      </p:sp>
      <p:sp>
        <p:nvSpPr>
          <p:cNvPr id="5" name="Text Placeholder 4"/>
          <p:cNvSpPr>
            <a:spLocks noGrp="1"/>
          </p:cNvSpPr>
          <p:nvPr>
            <p:ph type="body" sz="quarter" idx="11"/>
          </p:nvPr>
        </p:nvSpPr>
        <p:spPr>
          <a:xfrm>
            <a:off x="9851010" y="6470202"/>
            <a:ext cx="2107190" cy="387798"/>
          </a:xfrm>
        </p:spPr>
        <p:txBody>
          <a:bodyPr/>
          <a:lstStyle/>
          <a:p>
            <a:r>
              <a:rPr lang="en-US" dirty="0"/>
              <a:t>Source:  "2016 Health Care Cost and Utilization Report." Health Care Cost Institute. Jan. 2018. Web. 23 Jan. 2018.; Gist Healthcare analysis.</a:t>
            </a:r>
          </a:p>
        </p:txBody>
      </p:sp>
      <p:sp>
        <p:nvSpPr>
          <p:cNvPr id="6" name="Text Placeholder 5"/>
          <p:cNvSpPr>
            <a:spLocks noGrp="1"/>
          </p:cNvSpPr>
          <p:nvPr>
            <p:ph type="body" sz="quarter" idx="12"/>
          </p:nvPr>
        </p:nvSpPr>
        <p:spPr>
          <a:xfrm>
            <a:off x="3352801" y="6311184"/>
            <a:ext cx="1775380" cy="546816"/>
          </a:xfrm>
        </p:spPr>
        <p:txBody>
          <a:bodyPr/>
          <a:lstStyle/>
          <a:p>
            <a:r>
              <a:rPr lang="en-US" dirty="0"/>
              <a:t>For population ages 0-64, in insured population covered by HCCI dataset</a:t>
            </a:r>
          </a:p>
          <a:p>
            <a:r>
              <a:rPr lang="en-US" dirty="0"/>
              <a:t>Intensity-adjusted price</a:t>
            </a:r>
          </a:p>
          <a:p>
            <a:r>
              <a:rPr lang="en-US" dirty="0"/>
              <a:t>Per 1,000 insureds</a:t>
            </a:r>
          </a:p>
        </p:txBody>
      </p:sp>
      <p:grpSp>
        <p:nvGrpSpPr>
          <p:cNvPr id="17" name="Group 16"/>
          <p:cNvGrpSpPr/>
          <p:nvPr/>
        </p:nvGrpSpPr>
        <p:grpSpPr>
          <a:xfrm>
            <a:off x="3275236" y="2156826"/>
            <a:ext cx="8454728" cy="3888866"/>
            <a:chOff x="3352800" y="1508634"/>
            <a:chExt cx="8454728" cy="3888866"/>
          </a:xfrm>
        </p:grpSpPr>
        <p:graphicFrame>
          <p:nvGraphicFramePr>
            <p:cNvPr id="7" name="Chart 6"/>
            <p:cNvGraphicFramePr/>
            <p:nvPr>
              <p:extLst>
                <p:ext uri="{D42A27DB-BD31-4B8C-83A1-F6EECF244321}">
                  <p14:modId xmlns:p14="http://schemas.microsoft.com/office/powerpoint/2010/main" val="2911652244"/>
                </p:ext>
              </p:extLst>
            </p:nvPr>
          </p:nvGraphicFramePr>
          <p:xfrm>
            <a:off x="3352800" y="1508634"/>
            <a:ext cx="7499601" cy="3888866"/>
          </p:xfrm>
          <a:graphic>
            <a:graphicData uri="http://schemas.openxmlformats.org/drawingml/2006/chart">
              <c:chart xmlns:c="http://schemas.openxmlformats.org/drawingml/2006/chart" xmlns:r="http://schemas.openxmlformats.org/officeDocument/2006/relationships" r:id="rId2"/>
            </a:graphicData>
          </a:graphic>
        </p:graphicFrame>
        <p:sp>
          <p:nvSpPr>
            <p:cNvPr id="10" name="Left Bracket 9"/>
            <p:cNvSpPr/>
            <p:nvPr/>
          </p:nvSpPr>
          <p:spPr bwMode="gray">
            <a:xfrm flipH="1" flipV="1">
              <a:off x="10921074" y="3284270"/>
              <a:ext cx="85492" cy="1348890"/>
            </a:xfrm>
            <a:prstGeom prst="leftBracket">
              <a:avLst>
                <a:gd name="adj" fmla="val 0"/>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Left Bracket 10"/>
            <p:cNvSpPr/>
            <p:nvPr/>
          </p:nvSpPr>
          <p:spPr bwMode="gray">
            <a:xfrm flipH="1" flipV="1">
              <a:off x="10921074" y="1733019"/>
              <a:ext cx="85492" cy="1474203"/>
            </a:xfrm>
            <a:prstGeom prst="leftBracket">
              <a:avLst>
                <a:gd name="adj" fmla="val 0"/>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bwMode="gray">
            <a:xfrm>
              <a:off x="11079360" y="2377788"/>
              <a:ext cx="426399" cy="184666"/>
            </a:xfrm>
            <a:prstGeom prst="rect">
              <a:avLst/>
            </a:prstGeom>
            <a:noFill/>
          </p:spPr>
          <p:txBody>
            <a:bodyPr wrap="none" lIns="0" tIns="0" rIns="0" bIns="0" rtlCol="0">
              <a:spAutoFit/>
            </a:bodyPr>
            <a:lstStyle/>
            <a:p>
              <a:pPr>
                <a:spcBef>
                  <a:spcPts val="800"/>
                </a:spcBef>
              </a:pPr>
              <a:r>
                <a:rPr lang="en-US" sz="1200" b="1" i="1" dirty="0"/>
                <a:t>Price</a:t>
              </a:r>
              <a:r>
                <a:rPr lang="en-US" sz="1200" b="1" i="1" baseline="30000" dirty="0"/>
                <a:t>2</a:t>
              </a:r>
              <a:endParaRPr lang="en-US" sz="1200" b="1" i="1" dirty="0"/>
            </a:p>
          </p:txBody>
        </p:sp>
        <p:sp>
          <p:nvSpPr>
            <p:cNvPr id="13" name="TextBox 12"/>
            <p:cNvSpPr txBox="1"/>
            <p:nvPr/>
          </p:nvSpPr>
          <p:spPr bwMode="gray">
            <a:xfrm>
              <a:off x="11049307" y="3753916"/>
              <a:ext cx="758221" cy="184666"/>
            </a:xfrm>
            <a:prstGeom prst="rect">
              <a:avLst/>
            </a:prstGeom>
            <a:noFill/>
          </p:spPr>
          <p:txBody>
            <a:bodyPr wrap="none" lIns="0" tIns="0" rIns="0" bIns="0" rtlCol="0">
              <a:spAutoFit/>
            </a:bodyPr>
            <a:lstStyle/>
            <a:p>
              <a:pPr>
                <a:spcBef>
                  <a:spcPts val="800"/>
                </a:spcBef>
              </a:pPr>
              <a:r>
                <a:rPr lang="en-US" sz="1200" b="1" i="1" dirty="0"/>
                <a:t>Utilization</a:t>
              </a:r>
              <a:r>
                <a:rPr lang="en-US" sz="1200" b="1" i="1" baseline="30000" dirty="0"/>
                <a:t>3</a:t>
              </a:r>
              <a:endParaRPr lang="en-US" sz="1200" b="1" i="1" dirty="0"/>
            </a:p>
          </p:txBody>
        </p:sp>
        <p:sp>
          <p:nvSpPr>
            <p:cNvPr id="16" name="TextBox 15"/>
            <p:cNvSpPr txBox="1"/>
            <p:nvPr/>
          </p:nvSpPr>
          <p:spPr bwMode="gray">
            <a:xfrm>
              <a:off x="9978474" y="4717582"/>
              <a:ext cx="371897" cy="200055"/>
            </a:xfrm>
            <a:prstGeom prst="rect">
              <a:avLst/>
            </a:prstGeom>
            <a:noFill/>
          </p:spPr>
          <p:txBody>
            <a:bodyPr wrap="none" lIns="0" tIns="0" rIns="0" bIns="0" rtlCol="0">
              <a:spAutoFit/>
            </a:bodyPr>
            <a:lstStyle/>
            <a:p>
              <a:pPr>
                <a:spcBef>
                  <a:spcPts val="800"/>
                </a:spcBef>
              </a:pPr>
              <a:r>
                <a:rPr lang="en-US" sz="1300" dirty="0"/>
                <a:t>2015</a:t>
              </a:r>
            </a:p>
          </p:txBody>
        </p:sp>
      </p:grpSp>
      <p:sp>
        <p:nvSpPr>
          <p:cNvPr id="18" name="TextBox 17"/>
          <p:cNvSpPr txBox="1"/>
          <p:nvPr/>
        </p:nvSpPr>
        <p:spPr bwMode="gray">
          <a:xfrm>
            <a:off x="3352801" y="1643317"/>
            <a:ext cx="3874459" cy="215444"/>
          </a:xfrm>
          <a:prstGeom prst="rect">
            <a:avLst/>
          </a:prstGeom>
          <a:noFill/>
        </p:spPr>
        <p:txBody>
          <a:bodyPr wrap="none" lIns="0" tIns="0" rIns="0" bIns="0" rtlCol="0">
            <a:spAutoFit/>
          </a:bodyPr>
          <a:lstStyle/>
          <a:p>
            <a:pPr>
              <a:spcBef>
                <a:spcPts val="800"/>
              </a:spcBef>
            </a:pPr>
            <a:r>
              <a:rPr lang="en-US" sz="1400" b="1" dirty="0"/>
              <a:t>Cumulative Percentage Change, 2012-2016</a:t>
            </a:r>
            <a:r>
              <a:rPr lang="en-US" sz="1400" b="1" baseline="30000" dirty="0"/>
              <a:t>1</a:t>
            </a:r>
            <a:endParaRPr lang="en-US" sz="1400" b="1" dirty="0"/>
          </a:p>
        </p:txBody>
      </p:sp>
      <p:sp>
        <p:nvSpPr>
          <p:cNvPr id="19" name="Text Placeholder 2"/>
          <p:cNvSpPr txBox="1">
            <a:spLocks/>
          </p:cNvSpPr>
          <p:nvPr/>
        </p:nvSpPr>
        <p:spPr bwMode="gray">
          <a:xfrm>
            <a:off x="3380262" y="886765"/>
            <a:ext cx="4191001"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Prices Have Risen Faster than Utilization</a:t>
            </a:r>
          </a:p>
        </p:txBody>
      </p:sp>
      <p:sp>
        <p:nvSpPr>
          <p:cNvPr id="20" name="Text Placeholder 2"/>
          <p:cNvSpPr txBox="1">
            <a:spLocks/>
          </p:cNvSpPr>
          <p:nvPr/>
        </p:nvSpPr>
        <p:spPr bwMode="gray">
          <a:xfrm>
            <a:off x="3380262" y="1202429"/>
            <a:ext cx="4191002"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Even True When Price is Adjusted for Intensity</a:t>
            </a:r>
          </a:p>
        </p:txBody>
      </p:sp>
      <p:sp>
        <p:nvSpPr>
          <p:cNvPr id="21" name="TextBox 20">
            <a:extLst>
              <a:ext uri="{FF2B5EF4-FFF2-40B4-BE49-F238E27FC236}">
                <a16:creationId xmlns:a16="http://schemas.microsoft.com/office/drawing/2014/main" id="{8465BA50-FD99-9A4B-987B-233CE2B2961F}"/>
              </a:ext>
            </a:extLst>
          </p:cNvPr>
          <p:cNvSpPr txBox="1"/>
          <p:nvPr/>
        </p:nvSpPr>
        <p:spPr bwMode="gray">
          <a:xfrm>
            <a:off x="4054542" y="5365774"/>
            <a:ext cx="371897" cy="200055"/>
          </a:xfrm>
          <a:prstGeom prst="rect">
            <a:avLst/>
          </a:prstGeom>
          <a:noFill/>
        </p:spPr>
        <p:txBody>
          <a:bodyPr wrap="none" lIns="0" tIns="0" rIns="0" bIns="0" rtlCol="0">
            <a:spAutoFit/>
          </a:bodyPr>
          <a:lstStyle/>
          <a:p>
            <a:pPr>
              <a:spcBef>
                <a:spcPts val="800"/>
              </a:spcBef>
            </a:pPr>
            <a:r>
              <a:rPr lang="en-US" sz="1300" dirty="0"/>
              <a:t>2012</a:t>
            </a:r>
          </a:p>
        </p:txBody>
      </p:sp>
    </p:spTree>
    <p:extLst>
      <p:ext uri="{BB962C8B-B14F-4D97-AF65-F5344CB8AC3E}">
        <p14:creationId xmlns:p14="http://schemas.microsoft.com/office/powerpoint/2010/main" val="270191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Admitting</a:t>
            </a:r>
            <a:br>
              <a:rPr lang="en-US" dirty="0"/>
            </a:br>
            <a:r>
              <a:rPr lang="en-US" dirty="0"/>
              <a:t>a Home Truth: We Follow the Money</a:t>
            </a:r>
          </a:p>
        </p:txBody>
      </p:sp>
      <p:sp>
        <p:nvSpPr>
          <p:cNvPr id="3" name="Text Placeholder 2"/>
          <p:cNvSpPr>
            <a:spLocks noGrp="1"/>
          </p:cNvSpPr>
          <p:nvPr>
            <p:ph type="body" sz="quarter" idx="10"/>
          </p:nvPr>
        </p:nvSpPr>
        <p:spPr/>
        <p:txBody>
          <a:bodyPr/>
          <a:lstStyle/>
          <a:p>
            <a:r>
              <a:rPr lang="en-US" dirty="0"/>
              <a:t>The largest impediment to serious efforts to lower the cost of care is the way that providers are paid </a:t>
            </a:r>
          </a:p>
        </p:txBody>
      </p:sp>
      <p:sp>
        <p:nvSpPr>
          <p:cNvPr id="14" name="Text Placeholder 13"/>
          <p:cNvSpPr>
            <a:spLocks noGrp="1"/>
          </p:cNvSpPr>
          <p:nvPr>
            <p:ph type="body" sz="quarter" idx="13"/>
          </p:nvPr>
        </p:nvSpPr>
        <p:spPr/>
        <p:txBody>
          <a:bodyPr>
            <a:normAutofit lnSpcReduction="10000"/>
          </a:bodyPr>
          <a:lstStyle/>
          <a:p>
            <a:endParaRPr lang="en-US" dirty="0"/>
          </a:p>
        </p:txBody>
      </p:sp>
      <p:sp>
        <p:nvSpPr>
          <p:cNvPr id="5" name="Text Placeholder 4"/>
          <p:cNvSpPr>
            <a:spLocks noGrp="1"/>
          </p:cNvSpPr>
          <p:nvPr>
            <p:ph type="body" sz="quarter" idx="11"/>
          </p:nvPr>
        </p:nvSpPr>
        <p:spPr>
          <a:xfrm>
            <a:off x="10463753" y="6470202"/>
            <a:ext cx="1494447" cy="387798"/>
          </a:xfrm>
        </p:spPr>
        <p:txBody>
          <a:bodyPr/>
          <a:lstStyle/>
          <a:p>
            <a:r>
              <a:rPr lang="en-US" dirty="0"/>
              <a:t>Source: Gist Healthcare analysis.</a:t>
            </a:r>
          </a:p>
        </p:txBody>
      </p:sp>
      <p:sp>
        <p:nvSpPr>
          <p:cNvPr id="6" name="Text Placeholder 5"/>
          <p:cNvSpPr>
            <a:spLocks noGrp="1"/>
          </p:cNvSpPr>
          <p:nvPr>
            <p:ph type="body" sz="quarter" idx="12"/>
          </p:nvPr>
        </p:nvSpPr>
        <p:spPr>
          <a:xfrm>
            <a:off x="3352800" y="6470202"/>
            <a:ext cx="2698955" cy="387798"/>
          </a:xfrm>
        </p:spPr>
        <p:txBody>
          <a:bodyPr/>
          <a:lstStyle/>
          <a:p>
            <a:r>
              <a:rPr lang="en-US" dirty="0"/>
              <a:t>Fee for service</a:t>
            </a:r>
          </a:p>
          <a:p>
            <a:r>
              <a:rPr lang="en-US" dirty="0"/>
              <a:t>Episodic bundles, which could vary by scope and length</a:t>
            </a:r>
          </a:p>
          <a:p>
            <a:r>
              <a:rPr lang="en-US" dirty="0"/>
              <a:t>Partial capitation</a:t>
            </a:r>
          </a:p>
          <a:p>
            <a:r>
              <a:rPr lang="en-US" dirty="0"/>
              <a:t>Full capitation</a:t>
            </a:r>
          </a:p>
        </p:txBody>
      </p:sp>
      <p:sp>
        <p:nvSpPr>
          <p:cNvPr id="7" name="Text Placeholder 2"/>
          <p:cNvSpPr txBox="1">
            <a:spLocks/>
          </p:cNvSpPr>
          <p:nvPr/>
        </p:nvSpPr>
        <p:spPr bwMode="gray">
          <a:xfrm>
            <a:off x="3380263" y="886765"/>
            <a:ext cx="4495376"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In Need of a Longer Accountability Horizon</a:t>
            </a:r>
          </a:p>
        </p:txBody>
      </p:sp>
      <p:sp>
        <p:nvSpPr>
          <p:cNvPr id="8" name="Text Placeholder 2"/>
          <p:cNvSpPr txBox="1">
            <a:spLocks/>
          </p:cNvSpPr>
          <p:nvPr/>
        </p:nvSpPr>
        <p:spPr bwMode="gray">
          <a:xfrm>
            <a:off x="3380261" y="1202429"/>
            <a:ext cx="4736565"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Enabling Providers to Address Larger Drivers of Cost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307" y="2282114"/>
            <a:ext cx="374294" cy="548640"/>
          </a:xfrm>
          <a:prstGeom prst="rect">
            <a:avLst/>
          </a:prstGeom>
        </p:spPr>
      </p:pic>
      <p:sp>
        <p:nvSpPr>
          <p:cNvPr id="17" name="Pentagon 16"/>
          <p:cNvSpPr>
            <a:spLocks noChangeAspect="1"/>
          </p:cNvSpPr>
          <p:nvPr/>
        </p:nvSpPr>
        <p:spPr bwMode="gray">
          <a:xfrm>
            <a:off x="4045804" y="2204058"/>
            <a:ext cx="1497822" cy="669746"/>
          </a:xfrm>
          <a:prstGeom prst="homePlate">
            <a:avLst>
              <a:gd name="adj" fmla="val 48535"/>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FFS</a:t>
            </a:r>
            <a:r>
              <a:rPr lang="en-US" b="1" baseline="30000" dirty="0"/>
              <a:t>1</a:t>
            </a:r>
            <a:endParaRPr lang="en-US" b="1" dirty="0"/>
          </a:p>
        </p:txBody>
      </p:sp>
      <p:cxnSp>
        <p:nvCxnSpPr>
          <p:cNvPr id="27" name="Straight Arrow Connector 26"/>
          <p:cNvCxnSpPr/>
          <p:nvPr/>
        </p:nvCxnSpPr>
        <p:spPr bwMode="gray">
          <a:xfrm>
            <a:off x="4443872" y="3217646"/>
            <a:ext cx="6340489" cy="0"/>
          </a:xfrm>
          <a:prstGeom prst="straightConnector1">
            <a:avLst/>
          </a:prstGeom>
          <a:ln w="19050">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gray">
          <a:xfrm>
            <a:off x="7871808" y="3565700"/>
            <a:ext cx="2912553" cy="0"/>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bwMode="gray">
          <a:xfrm>
            <a:off x="5031284" y="1908921"/>
            <a:ext cx="2013372" cy="215444"/>
          </a:xfrm>
          <a:prstGeom prst="rect">
            <a:avLst/>
          </a:prstGeom>
          <a:noFill/>
        </p:spPr>
        <p:txBody>
          <a:bodyPr wrap="none" lIns="0" tIns="0" rIns="0" bIns="0" rtlCol="0">
            <a:spAutoFit/>
          </a:bodyPr>
          <a:lstStyle/>
          <a:p>
            <a:pPr>
              <a:spcBef>
                <a:spcPts val="800"/>
              </a:spcBef>
            </a:pPr>
            <a:r>
              <a:rPr lang="en-US" sz="1400" b="1" dirty="0"/>
              <a:t>Event-based incentives</a:t>
            </a:r>
          </a:p>
        </p:txBody>
      </p:sp>
      <p:sp>
        <p:nvSpPr>
          <p:cNvPr id="33" name="TextBox 32"/>
          <p:cNvSpPr txBox="1"/>
          <p:nvPr/>
        </p:nvSpPr>
        <p:spPr bwMode="gray">
          <a:xfrm>
            <a:off x="8191778" y="1908921"/>
            <a:ext cx="1958870" cy="215444"/>
          </a:xfrm>
          <a:prstGeom prst="rect">
            <a:avLst/>
          </a:prstGeom>
          <a:noFill/>
        </p:spPr>
        <p:txBody>
          <a:bodyPr wrap="none" lIns="0" tIns="0" rIns="0" bIns="0" rtlCol="0">
            <a:spAutoFit/>
          </a:bodyPr>
          <a:lstStyle/>
          <a:p>
            <a:pPr>
              <a:spcBef>
                <a:spcPts val="800"/>
              </a:spcBef>
            </a:pPr>
            <a:r>
              <a:rPr lang="en-US" sz="1400" b="1" dirty="0"/>
              <a:t>Time-based incentives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9963" y="2282114"/>
            <a:ext cx="662026" cy="548640"/>
          </a:xfrm>
          <a:prstGeom prst="rect">
            <a:avLst/>
          </a:prstGeom>
        </p:spPr>
      </p:pic>
      <p:sp>
        <p:nvSpPr>
          <p:cNvPr id="35" name="Rectangle 34"/>
          <p:cNvSpPr/>
          <p:nvPr/>
        </p:nvSpPr>
        <p:spPr>
          <a:xfrm>
            <a:off x="3365720" y="3109918"/>
            <a:ext cx="1026516" cy="400110"/>
          </a:xfrm>
          <a:prstGeom prst="rect">
            <a:avLst/>
          </a:prstGeom>
        </p:spPr>
        <p:txBody>
          <a:bodyPr wrap="square" lIns="0" tIns="0" rIns="0" bIns="0">
            <a:spAutoFit/>
          </a:bodyPr>
          <a:lstStyle/>
          <a:p>
            <a:pPr>
              <a:spcBef>
                <a:spcPts val="800"/>
              </a:spcBef>
            </a:pPr>
            <a:r>
              <a:rPr lang="en-US" sz="1300" b="1" dirty="0"/>
              <a:t>Incentive to reduce</a:t>
            </a:r>
          </a:p>
        </p:txBody>
      </p:sp>
      <p:sp>
        <p:nvSpPr>
          <p:cNvPr id="36" name="TextBox 35"/>
          <p:cNvSpPr txBox="1"/>
          <p:nvPr/>
        </p:nvSpPr>
        <p:spPr bwMode="gray">
          <a:xfrm>
            <a:off x="5430996" y="3119830"/>
            <a:ext cx="1307126" cy="187313"/>
          </a:xfrm>
          <a:prstGeom prst="rect">
            <a:avLst/>
          </a:prstGeom>
          <a:solidFill>
            <a:schemeClr val="bg1"/>
          </a:solidFill>
        </p:spPr>
        <p:txBody>
          <a:bodyPr wrap="square" lIns="0" tIns="0" rIns="0" bIns="0" rtlCol="0">
            <a:spAutoFit/>
          </a:bodyPr>
          <a:lstStyle/>
          <a:p>
            <a:pPr algn="ctr">
              <a:spcBef>
                <a:spcPts val="800"/>
              </a:spcBef>
            </a:pPr>
            <a:r>
              <a:rPr lang="en-US" sz="1200" dirty="0"/>
              <a:t>Unit cost of care</a:t>
            </a:r>
          </a:p>
        </p:txBody>
      </p:sp>
      <p:sp>
        <p:nvSpPr>
          <p:cNvPr id="37" name="TextBox 36"/>
          <p:cNvSpPr txBox="1"/>
          <p:nvPr/>
        </p:nvSpPr>
        <p:spPr bwMode="gray">
          <a:xfrm>
            <a:off x="8486783" y="3456723"/>
            <a:ext cx="1368860" cy="185852"/>
          </a:xfrm>
          <a:prstGeom prst="rect">
            <a:avLst/>
          </a:prstGeom>
          <a:solidFill>
            <a:schemeClr val="bg1"/>
          </a:solidFill>
        </p:spPr>
        <p:txBody>
          <a:bodyPr wrap="square" lIns="0" tIns="0" rIns="0" bIns="0" rtlCol="0">
            <a:spAutoFit/>
          </a:bodyPr>
          <a:lstStyle/>
          <a:p>
            <a:pPr algn="ctr">
              <a:spcBef>
                <a:spcPts val="800"/>
              </a:spcBef>
            </a:pPr>
            <a:r>
              <a:rPr lang="en-US" sz="1200" i="1" dirty="0"/>
              <a:t>Total cost of care</a:t>
            </a:r>
          </a:p>
        </p:txBody>
      </p:sp>
      <p:cxnSp>
        <p:nvCxnSpPr>
          <p:cNvPr id="39" name="Straight Connector 38"/>
          <p:cNvCxnSpPr/>
          <p:nvPr/>
        </p:nvCxnSpPr>
        <p:spPr bwMode="gray">
          <a:xfrm>
            <a:off x="5430996" y="3565700"/>
            <a:ext cx="2468379" cy="0"/>
          </a:xfrm>
          <a:prstGeom prst="line">
            <a:avLst/>
          </a:prstGeom>
          <a:ln w="19050">
            <a:solidFill>
              <a:schemeClr val="accent4"/>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365720" y="3846576"/>
            <a:ext cx="1026516" cy="600164"/>
          </a:xfrm>
          <a:prstGeom prst="rect">
            <a:avLst/>
          </a:prstGeom>
        </p:spPr>
        <p:txBody>
          <a:bodyPr wrap="square" lIns="0" tIns="0" rIns="0" bIns="0">
            <a:spAutoFit/>
          </a:bodyPr>
          <a:lstStyle/>
          <a:p>
            <a:pPr>
              <a:spcBef>
                <a:spcPts val="800"/>
              </a:spcBef>
            </a:pPr>
            <a:r>
              <a:rPr lang="en-US" sz="1300" b="1" dirty="0"/>
              <a:t>Cost reduction levers</a:t>
            </a:r>
          </a:p>
        </p:txBody>
      </p:sp>
      <p:cxnSp>
        <p:nvCxnSpPr>
          <p:cNvPr id="41" name="Straight Connector 40"/>
          <p:cNvCxnSpPr/>
          <p:nvPr/>
        </p:nvCxnSpPr>
        <p:spPr bwMode="gray">
          <a:xfrm>
            <a:off x="5379037" y="3795930"/>
            <a:ext cx="3827" cy="2351588"/>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gray">
          <a:xfrm>
            <a:off x="6669411" y="3795930"/>
            <a:ext cx="3827" cy="2351588"/>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gray">
          <a:xfrm>
            <a:off x="7995166" y="3795930"/>
            <a:ext cx="3827" cy="2351588"/>
          </a:xfrm>
          <a:prstGeom prst="line">
            <a:avLst/>
          </a:prstGeom>
          <a:ln w="25400">
            <a:solidFill>
              <a:schemeClr val="accent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gray">
          <a:xfrm>
            <a:off x="9331345" y="3795930"/>
            <a:ext cx="3827" cy="2351588"/>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4712945" y="4062338"/>
            <a:ext cx="874782" cy="256242"/>
            <a:chOff x="5093262" y="3926397"/>
            <a:chExt cx="874782" cy="256242"/>
          </a:xfrm>
          <a:solidFill>
            <a:schemeClr val="bg1"/>
          </a:solidFill>
        </p:grpSpPr>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3262" y="3926397"/>
              <a:ext cx="260880" cy="256242"/>
            </a:xfrm>
            <a:prstGeom prst="rect">
              <a:avLst/>
            </a:prstGeom>
            <a:grpFill/>
          </p:spPr>
        </p:pic>
        <p:sp>
          <p:nvSpPr>
            <p:cNvPr id="51" name="TextBox 50"/>
            <p:cNvSpPr txBox="1"/>
            <p:nvPr/>
          </p:nvSpPr>
          <p:spPr bwMode="gray">
            <a:xfrm>
              <a:off x="5451877" y="3935295"/>
              <a:ext cx="516167" cy="215444"/>
            </a:xfrm>
            <a:prstGeom prst="rect">
              <a:avLst/>
            </a:prstGeom>
            <a:grpFill/>
          </p:spPr>
          <p:txBody>
            <a:bodyPr wrap="none" lIns="0" tIns="0" rIns="0" bIns="0" rtlCol="0">
              <a:spAutoFit/>
            </a:bodyPr>
            <a:lstStyle/>
            <a:p>
              <a:pPr>
                <a:spcBef>
                  <a:spcPts val="800"/>
                </a:spcBef>
              </a:pPr>
              <a:r>
                <a:rPr lang="en-US" sz="1400" b="1" dirty="0">
                  <a:solidFill>
                    <a:schemeClr val="tx2"/>
                  </a:solidFill>
                </a:rPr>
                <a:t>Inputs</a:t>
              </a:r>
            </a:p>
          </p:txBody>
        </p:sp>
      </p:grpSp>
      <p:grpSp>
        <p:nvGrpSpPr>
          <p:cNvPr id="72" name="Group 71"/>
          <p:cNvGrpSpPr/>
          <p:nvPr/>
        </p:nvGrpSpPr>
        <p:grpSpPr>
          <a:xfrm>
            <a:off x="5054760" y="4688589"/>
            <a:ext cx="1100892" cy="241108"/>
            <a:chOff x="5332144" y="4395828"/>
            <a:chExt cx="1100892" cy="241108"/>
          </a:xfrm>
          <a:solidFill>
            <a:schemeClr val="bg1"/>
          </a:solidFill>
        </p:grpSpPr>
        <p:sp>
          <p:nvSpPr>
            <p:cNvPr id="53" name="TextBox 52"/>
            <p:cNvSpPr txBox="1"/>
            <p:nvPr/>
          </p:nvSpPr>
          <p:spPr bwMode="gray">
            <a:xfrm>
              <a:off x="5601077" y="4398520"/>
              <a:ext cx="831959" cy="215444"/>
            </a:xfrm>
            <a:prstGeom prst="rect">
              <a:avLst/>
            </a:prstGeom>
            <a:grpFill/>
          </p:spPr>
          <p:txBody>
            <a:bodyPr wrap="none" lIns="0" tIns="0" rIns="0" bIns="0" rtlCol="0">
              <a:spAutoFit/>
            </a:bodyPr>
            <a:lstStyle/>
            <a:p>
              <a:pPr>
                <a:spcBef>
                  <a:spcPts val="800"/>
                </a:spcBef>
              </a:pPr>
              <a:r>
                <a:rPr lang="en-US" sz="1400" b="1" dirty="0">
                  <a:solidFill>
                    <a:schemeClr val="tx2"/>
                  </a:solidFill>
                </a:rPr>
                <a:t>Efficiency</a:t>
              </a:r>
            </a:p>
          </p:txBody>
        </p:sp>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2144" y="4395828"/>
              <a:ext cx="241903" cy="241108"/>
            </a:xfrm>
            <a:prstGeom prst="rect">
              <a:avLst/>
            </a:prstGeom>
            <a:grpFill/>
          </p:spPr>
        </p:pic>
      </p:grpSp>
      <p:grpSp>
        <p:nvGrpSpPr>
          <p:cNvPr id="73" name="Group 72"/>
          <p:cNvGrpSpPr/>
          <p:nvPr/>
        </p:nvGrpSpPr>
        <p:grpSpPr>
          <a:xfrm>
            <a:off x="6369665" y="5262951"/>
            <a:ext cx="1083678" cy="229191"/>
            <a:chOff x="6621956" y="4814487"/>
            <a:chExt cx="1083678" cy="229191"/>
          </a:xfrm>
          <a:solidFill>
            <a:schemeClr val="bg1"/>
          </a:solidFill>
        </p:grpSpPr>
        <p:sp>
          <p:nvSpPr>
            <p:cNvPr id="56" name="TextBox 55"/>
            <p:cNvSpPr txBox="1"/>
            <p:nvPr/>
          </p:nvSpPr>
          <p:spPr bwMode="gray">
            <a:xfrm>
              <a:off x="6873675" y="4827316"/>
              <a:ext cx="831959" cy="215444"/>
            </a:xfrm>
            <a:prstGeom prst="rect">
              <a:avLst/>
            </a:prstGeom>
            <a:grpFill/>
          </p:spPr>
          <p:txBody>
            <a:bodyPr wrap="none" lIns="0" tIns="0" rIns="0" bIns="0" rtlCol="0">
              <a:spAutoFit/>
            </a:bodyPr>
            <a:lstStyle/>
            <a:p>
              <a:pPr>
                <a:spcBef>
                  <a:spcPts val="800"/>
                </a:spcBef>
              </a:pPr>
              <a:r>
                <a:rPr lang="en-US" sz="1400" b="1" dirty="0">
                  <a:solidFill>
                    <a:schemeClr val="tx2"/>
                  </a:solidFill>
                </a:rPr>
                <a:t>Reliability</a:t>
              </a:r>
            </a:p>
          </p:txBody>
        </p:sp>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1956" y="4814487"/>
              <a:ext cx="228074" cy="229191"/>
            </a:xfrm>
            <a:prstGeom prst="rect">
              <a:avLst/>
            </a:prstGeom>
            <a:grpFill/>
          </p:spPr>
        </p:pic>
      </p:grpSp>
      <p:grpSp>
        <p:nvGrpSpPr>
          <p:cNvPr id="74" name="Group 73"/>
          <p:cNvGrpSpPr/>
          <p:nvPr/>
        </p:nvGrpSpPr>
        <p:grpSpPr>
          <a:xfrm>
            <a:off x="7595016" y="4372178"/>
            <a:ext cx="715776" cy="262813"/>
            <a:chOff x="7595016" y="4135454"/>
            <a:chExt cx="715776" cy="262813"/>
          </a:xfrm>
        </p:grpSpPr>
        <p:sp>
          <p:nvSpPr>
            <p:cNvPr id="64" name="TextBox 63"/>
            <p:cNvSpPr txBox="1"/>
            <p:nvPr/>
          </p:nvSpPr>
          <p:spPr bwMode="gray">
            <a:xfrm>
              <a:off x="7799434" y="4159138"/>
              <a:ext cx="511358" cy="215444"/>
            </a:xfrm>
            <a:prstGeom prst="rect">
              <a:avLst/>
            </a:prstGeom>
            <a:solidFill>
              <a:schemeClr val="bg1"/>
            </a:solidFill>
          </p:spPr>
          <p:txBody>
            <a:bodyPr wrap="none" lIns="0" tIns="0" rIns="0" bIns="0" rtlCol="0">
              <a:spAutoFit/>
            </a:bodyPr>
            <a:lstStyle/>
            <a:p>
              <a:pPr>
                <a:spcBef>
                  <a:spcPts val="800"/>
                </a:spcBef>
              </a:pPr>
              <a:r>
                <a:rPr lang="en-US" sz="1400" b="1" dirty="0">
                  <a:solidFill>
                    <a:schemeClr val="tx2"/>
                  </a:solidFill>
                </a:rPr>
                <a:t>Mode</a:t>
              </a: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5016" y="4135454"/>
              <a:ext cx="140751" cy="262813"/>
            </a:xfrm>
            <a:prstGeom prst="rect">
              <a:avLst/>
            </a:prstGeom>
            <a:solidFill>
              <a:schemeClr val="bg1"/>
            </a:solidFill>
          </p:spPr>
        </p:pic>
      </p:grpSp>
      <p:grpSp>
        <p:nvGrpSpPr>
          <p:cNvPr id="75" name="Group 74"/>
          <p:cNvGrpSpPr/>
          <p:nvPr/>
        </p:nvGrpSpPr>
        <p:grpSpPr>
          <a:xfrm>
            <a:off x="8765386" y="4983295"/>
            <a:ext cx="1182913" cy="226058"/>
            <a:chOff x="8765386" y="4686470"/>
            <a:chExt cx="1182913" cy="226058"/>
          </a:xfrm>
          <a:solidFill>
            <a:schemeClr val="bg1"/>
          </a:solidFill>
        </p:grpSpPr>
        <p:sp>
          <p:nvSpPr>
            <p:cNvPr id="69" name="TextBox 68"/>
            <p:cNvSpPr txBox="1"/>
            <p:nvPr/>
          </p:nvSpPr>
          <p:spPr bwMode="gray">
            <a:xfrm>
              <a:off x="9125958" y="4686470"/>
              <a:ext cx="822341" cy="215444"/>
            </a:xfrm>
            <a:prstGeom prst="rect">
              <a:avLst/>
            </a:prstGeom>
            <a:grpFill/>
          </p:spPr>
          <p:txBody>
            <a:bodyPr wrap="none" lIns="0" tIns="0" rIns="0" bIns="0" rtlCol="0">
              <a:spAutoFit/>
            </a:bodyPr>
            <a:lstStyle/>
            <a:p>
              <a:pPr>
                <a:spcBef>
                  <a:spcPts val="800"/>
                </a:spcBef>
              </a:pPr>
              <a:r>
                <a:rPr lang="en-US" sz="1400" b="1" dirty="0">
                  <a:solidFill>
                    <a:schemeClr val="tx2"/>
                  </a:solidFill>
                </a:rPr>
                <a:t>Utilization</a:t>
              </a:r>
            </a:p>
          </p:txBody>
        </p:sp>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5386" y="4716540"/>
              <a:ext cx="303444" cy="195988"/>
            </a:xfrm>
            <a:prstGeom prst="rect">
              <a:avLst/>
            </a:prstGeom>
            <a:grpFill/>
          </p:spPr>
        </p:pic>
      </p:grpSp>
      <p:sp>
        <p:nvSpPr>
          <p:cNvPr id="58" name="Chevron 57"/>
          <p:cNvSpPr>
            <a:spLocks/>
          </p:cNvSpPr>
          <p:nvPr/>
        </p:nvSpPr>
        <p:spPr bwMode="gray">
          <a:xfrm>
            <a:off x="5202317" y="2204057"/>
            <a:ext cx="1613148" cy="669747"/>
          </a:xfrm>
          <a:prstGeom prst="chevron">
            <a:avLst>
              <a:gd name="adj" fmla="val 48738"/>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2" name="TextBox 21"/>
          <p:cNvSpPr txBox="1"/>
          <p:nvPr/>
        </p:nvSpPr>
        <p:spPr bwMode="gray">
          <a:xfrm>
            <a:off x="5724790" y="2323487"/>
            <a:ext cx="719539" cy="430887"/>
          </a:xfrm>
          <a:prstGeom prst="rect">
            <a:avLst/>
          </a:prstGeom>
          <a:noFill/>
        </p:spPr>
        <p:txBody>
          <a:bodyPr wrap="square" lIns="0" tIns="0" rIns="0" bIns="0" rtlCol="0">
            <a:spAutoFit/>
          </a:bodyPr>
          <a:lstStyle/>
          <a:p>
            <a:pPr algn="ctr">
              <a:spcBef>
                <a:spcPts val="800"/>
              </a:spcBef>
            </a:pPr>
            <a:r>
              <a:rPr lang="en-US" sz="1400" b="1" dirty="0">
                <a:solidFill>
                  <a:schemeClr val="bg1"/>
                </a:solidFill>
              </a:rPr>
              <a:t>Case rates</a:t>
            </a:r>
          </a:p>
        </p:txBody>
      </p:sp>
      <p:sp>
        <p:nvSpPr>
          <p:cNvPr id="60" name="Chevron 59"/>
          <p:cNvSpPr>
            <a:spLocks/>
          </p:cNvSpPr>
          <p:nvPr/>
        </p:nvSpPr>
        <p:spPr bwMode="gray">
          <a:xfrm>
            <a:off x="6474155" y="2204057"/>
            <a:ext cx="1613148" cy="669747"/>
          </a:xfrm>
          <a:prstGeom prst="chevron">
            <a:avLst>
              <a:gd name="adj" fmla="val 48738"/>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 name="TextBox 22"/>
          <p:cNvSpPr txBox="1"/>
          <p:nvPr/>
        </p:nvSpPr>
        <p:spPr bwMode="gray">
          <a:xfrm>
            <a:off x="7044656" y="2431208"/>
            <a:ext cx="754778" cy="215444"/>
          </a:xfrm>
          <a:prstGeom prst="rect">
            <a:avLst/>
          </a:prstGeom>
          <a:noFill/>
        </p:spPr>
        <p:txBody>
          <a:bodyPr wrap="square" lIns="0" tIns="0" rIns="0" bIns="0" rtlCol="0">
            <a:spAutoFit/>
          </a:bodyPr>
          <a:lstStyle/>
          <a:p>
            <a:pPr>
              <a:spcBef>
                <a:spcPts val="800"/>
              </a:spcBef>
            </a:pPr>
            <a:r>
              <a:rPr lang="en-US" sz="1400" b="1" dirty="0">
                <a:solidFill>
                  <a:schemeClr val="bg1"/>
                </a:solidFill>
              </a:rPr>
              <a:t>Bundles</a:t>
            </a:r>
            <a:r>
              <a:rPr lang="en-US" sz="1400" b="1" baseline="30000" dirty="0">
                <a:solidFill>
                  <a:schemeClr val="bg1"/>
                </a:solidFill>
              </a:rPr>
              <a:t>2</a:t>
            </a:r>
            <a:endParaRPr lang="en-US" sz="1400" b="1" dirty="0">
              <a:solidFill>
                <a:schemeClr val="bg1"/>
              </a:solidFill>
            </a:endParaRPr>
          </a:p>
        </p:txBody>
      </p:sp>
      <p:sp>
        <p:nvSpPr>
          <p:cNvPr id="77" name="Chevron 76"/>
          <p:cNvSpPr>
            <a:spLocks/>
          </p:cNvSpPr>
          <p:nvPr/>
        </p:nvSpPr>
        <p:spPr bwMode="gray">
          <a:xfrm>
            <a:off x="7899375" y="2204057"/>
            <a:ext cx="1613148" cy="669747"/>
          </a:xfrm>
          <a:prstGeom prst="chevron">
            <a:avLst>
              <a:gd name="adj" fmla="val 48738"/>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8" name="Chevron 77"/>
          <p:cNvSpPr>
            <a:spLocks/>
          </p:cNvSpPr>
          <p:nvPr/>
        </p:nvSpPr>
        <p:spPr bwMode="gray">
          <a:xfrm>
            <a:off x="9171213" y="2204057"/>
            <a:ext cx="1613148" cy="669747"/>
          </a:xfrm>
          <a:prstGeom prst="chevron">
            <a:avLst>
              <a:gd name="adj" fmla="val 48738"/>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 name="TextBox 23"/>
          <p:cNvSpPr txBox="1"/>
          <p:nvPr/>
        </p:nvSpPr>
        <p:spPr bwMode="gray">
          <a:xfrm>
            <a:off x="8452266" y="2333669"/>
            <a:ext cx="584200" cy="430887"/>
          </a:xfrm>
          <a:prstGeom prst="rect">
            <a:avLst/>
          </a:prstGeom>
          <a:noFill/>
        </p:spPr>
        <p:txBody>
          <a:bodyPr wrap="square" lIns="0" tIns="0" rIns="0" bIns="0" rtlCol="0">
            <a:spAutoFit/>
          </a:bodyPr>
          <a:lstStyle/>
          <a:p>
            <a:pPr algn="ctr">
              <a:spcBef>
                <a:spcPts val="800"/>
              </a:spcBef>
            </a:pPr>
            <a:r>
              <a:rPr lang="en-US" sz="1400" b="1" dirty="0">
                <a:solidFill>
                  <a:schemeClr val="bg1"/>
                </a:solidFill>
              </a:rPr>
              <a:t>Partial cap</a:t>
            </a:r>
            <a:r>
              <a:rPr lang="en-US" sz="1400" b="1" baseline="30000" dirty="0">
                <a:solidFill>
                  <a:schemeClr val="bg1"/>
                </a:solidFill>
              </a:rPr>
              <a:t>3</a:t>
            </a:r>
            <a:endParaRPr lang="en-US" sz="1400" b="1" dirty="0">
              <a:solidFill>
                <a:schemeClr val="bg1"/>
              </a:solidFill>
            </a:endParaRPr>
          </a:p>
        </p:txBody>
      </p:sp>
      <p:sp>
        <p:nvSpPr>
          <p:cNvPr id="25" name="TextBox 24"/>
          <p:cNvSpPr txBox="1"/>
          <p:nvPr/>
        </p:nvSpPr>
        <p:spPr bwMode="gray">
          <a:xfrm>
            <a:off x="9685687" y="2333669"/>
            <a:ext cx="584200" cy="430887"/>
          </a:xfrm>
          <a:prstGeom prst="rect">
            <a:avLst/>
          </a:prstGeom>
          <a:noFill/>
        </p:spPr>
        <p:txBody>
          <a:bodyPr wrap="square" lIns="0" tIns="0" rIns="0" bIns="0" rtlCol="0">
            <a:spAutoFit/>
          </a:bodyPr>
          <a:lstStyle/>
          <a:p>
            <a:pPr algn="ctr">
              <a:spcBef>
                <a:spcPts val="800"/>
              </a:spcBef>
            </a:pPr>
            <a:r>
              <a:rPr lang="en-US" sz="1400" b="1" dirty="0">
                <a:solidFill>
                  <a:schemeClr val="bg1"/>
                </a:solidFill>
              </a:rPr>
              <a:t>Full cap</a:t>
            </a:r>
            <a:r>
              <a:rPr lang="en-US" sz="1400" b="1" baseline="30000" dirty="0">
                <a:solidFill>
                  <a:schemeClr val="bg1"/>
                </a:solidFill>
              </a:rPr>
              <a:t>4</a:t>
            </a:r>
            <a:endParaRPr lang="en-US" sz="1400" b="1" dirty="0">
              <a:solidFill>
                <a:schemeClr val="bg1"/>
              </a:solidFill>
            </a:endParaRPr>
          </a:p>
        </p:txBody>
      </p:sp>
      <p:sp>
        <p:nvSpPr>
          <p:cNvPr id="79" name="Isosceles Triangle 78"/>
          <p:cNvSpPr/>
          <p:nvPr/>
        </p:nvSpPr>
        <p:spPr bwMode="gray">
          <a:xfrm rot="5400000">
            <a:off x="5647190" y="4112037"/>
            <a:ext cx="156211" cy="132688"/>
          </a:xfrm>
          <a:prstGeom prst="triangl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Isosceles Triangle 79"/>
          <p:cNvSpPr/>
          <p:nvPr/>
        </p:nvSpPr>
        <p:spPr bwMode="gray">
          <a:xfrm rot="5400000">
            <a:off x="6205358" y="4762276"/>
            <a:ext cx="156211" cy="132688"/>
          </a:xfrm>
          <a:prstGeom prst="triangl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Isosceles Triangle 80"/>
          <p:cNvSpPr/>
          <p:nvPr/>
        </p:nvSpPr>
        <p:spPr bwMode="gray">
          <a:xfrm rot="5400000">
            <a:off x="7520069" y="5311204"/>
            <a:ext cx="156211" cy="132688"/>
          </a:xfrm>
          <a:prstGeom prst="triangl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Isosceles Triangle 81"/>
          <p:cNvSpPr/>
          <p:nvPr/>
        </p:nvSpPr>
        <p:spPr bwMode="gray">
          <a:xfrm rot="5400000">
            <a:off x="8384227" y="4437240"/>
            <a:ext cx="156211" cy="132688"/>
          </a:xfrm>
          <a:prstGeom prst="triangl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Isosceles Triangle 82"/>
          <p:cNvSpPr/>
          <p:nvPr/>
        </p:nvSpPr>
        <p:spPr bwMode="gray">
          <a:xfrm rot="5400000">
            <a:off x="9976552" y="5025128"/>
            <a:ext cx="156211" cy="132688"/>
          </a:xfrm>
          <a:prstGeom prst="triangl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171965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F6681473-9C7C-F146-90AC-1575CC10B923}"/>
              </a:ext>
            </a:extLst>
          </p:cNvPr>
          <p:cNvPicPr>
            <a:picLocks noChangeAspect="1"/>
          </p:cNvPicPr>
          <p:nvPr/>
        </p:nvPicPr>
        <p:blipFill>
          <a:blip r:embed="rId2"/>
          <a:stretch>
            <a:fillRect/>
          </a:stretch>
        </p:blipFill>
        <p:spPr>
          <a:xfrm>
            <a:off x="10615039" y="4467011"/>
            <a:ext cx="1296733" cy="583530"/>
          </a:xfrm>
          <a:prstGeom prst="rect">
            <a:avLst/>
          </a:prstGeom>
        </p:spPr>
      </p:pic>
      <p:pic>
        <p:nvPicPr>
          <p:cNvPr id="37" name="Picture 36"/>
          <p:cNvPicPr>
            <a:picLocks noChangeAspect="1"/>
          </p:cNvPicPr>
          <p:nvPr/>
        </p:nvPicPr>
        <p:blipFill>
          <a:blip r:embed="rId3"/>
          <a:stretch>
            <a:fillRect/>
          </a:stretch>
        </p:blipFill>
        <p:spPr>
          <a:xfrm>
            <a:off x="10493942" y="3923035"/>
            <a:ext cx="1247660" cy="702682"/>
          </a:xfrm>
          <a:prstGeom prst="rect">
            <a:avLst/>
          </a:prstGeom>
        </p:spPr>
      </p:pic>
      <p:sp>
        <p:nvSpPr>
          <p:cNvPr id="2" name="Title 1"/>
          <p:cNvSpPr>
            <a:spLocks noGrp="1"/>
          </p:cNvSpPr>
          <p:nvPr>
            <p:ph type="title"/>
          </p:nvPr>
        </p:nvSpPr>
        <p:spPr>
          <a:xfrm>
            <a:off x="569510" y="886765"/>
            <a:ext cx="2286000" cy="2492990"/>
          </a:xfrm>
        </p:spPr>
        <p:txBody>
          <a:bodyPr/>
          <a:lstStyle/>
          <a:p>
            <a:r>
              <a:rPr lang="en-US" sz="3000" dirty="0"/>
              <a:t>Seeking Shelter in Scale Amid a Wave of Merger Activity</a:t>
            </a:r>
          </a:p>
        </p:txBody>
      </p:sp>
      <p:sp>
        <p:nvSpPr>
          <p:cNvPr id="3" name="Text Placeholder 2"/>
          <p:cNvSpPr>
            <a:spLocks noGrp="1"/>
          </p:cNvSpPr>
          <p:nvPr>
            <p:ph type="body" sz="quarter" idx="10"/>
          </p:nvPr>
        </p:nvSpPr>
        <p:spPr>
          <a:xfrm>
            <a:off x="569510" y="4004162"/>
            <a:ext cx="2286000" cy="1508105"/>
          </a:xfrm>
        </p:spPr>
        <p:txBody>
          <a:bodyPr/>
          <a:lstStyle/>
          <a:p>
            <a:r>
              <a:rPr lang="en-US" dirty="0"/>
              <a:t>This past quarter has seen more healthcare merger activity than any in recent history—success will be defined by whether they create value or merely sustain the organization</a:t>
            </a:r>
          </a:p>
        </p:txBody>
      </p:sp>
      <p:sp>
        <p:nvSpPr>
          <p:cNvPr id="20" name="Text Placeholder 19"/>
          <p:cNvSpPr>
            <a:spLocks noGrp="1"/>
          </p:cNvSpPr>
          <p:nvPr>
            <p:ph type="body" sz="quarter" idx="13"/>
          </p:nvPr>
        </p:nvSpPr>
        <p:spPr/>
        <p:txBody>
          <a:bodyPr>
            <a:normAutofit lnSpcReduction="10000"/>
          </a:bodyPr>
          <a:lstStyle/>
          <a:p>
            <a:endParaRPr lang="en-US" dirty="0"/>
          </a:p>
        </p:txBody>
      </p:sp>
      <p:sp>
        <p:nvSpPr>
          <p:cNvPr id="5" name="Text Placeholder 4"/>
          <p:cNvSpPr>
            <a:spLocks noGrp="1"/>
          </p:cNvSpPr>
          <p:nvPr>
            <p:ph type="body" sz="quarter" idx="11"/>
          </p:nvPr>
        </p:nvSpPr>
        <p:spPr>
          <a:xfrm>
            <a:off x="5883965" y="6254758"/>
            <a:ext cx="6308035" cy="603242"/>
          </a:xfrm>
        </p:spPr>
        <p:txBody>
          <a:bodyPr/>
          <a:lstStyle/>
          <a:p>
            <a:r>
              <a:rPr lang="en-US" dirty="0"/>
              <a:t>Source: Brubaker, Harold. "In Its Latest Merger, Thomas Jefferson Aims to Add Einstein Healthcare." </a:t>
            </a:r>
            <a:r>
              <a:rPr lang="en-US" i="1" dirty="0" err="1"/>
              <a:t>Philly.com</a:t>
            </a:r>
            <a:r>
              <a:rPr lang="en-US" dirty="0"/>
              <a:t>. </a:t>
            </a:r>
            <a:r>
              <a:rPr lang="en-US" dirty="0" err="1"/>
              <a:t>Philadephia</a:t>
            </a:r>
            <a:r>
              <a:rPr lang="en-US" dirty="0"/>
              <a:t> Inquirer, 27 Mar. 2018. Web. 13 Apr. 2018; Evans, Melanie. "Hospital Giants Halt Merger Talks." </a:t>
            </a:r>
            <a:r>
              <a:rPr lang="en-US" i="1" dirty="0"/>
              <a:t>Wall Street Journal</a:t>
            </a:r>
            <a:r>
              <a:rPr lang="en-US" dirty="0"/>
              <a:t>. Dow Jones &amp; Company, 28 Mar. 2018. Web. 15 Apr. 2018;  </a:t>
            </a:r>
            <a:r>
              <a:rPr lang="en-US" dirty="0" err="1"/>
              <a:t>Kacik</a:t>
            </a:r>
            <a:r>
              <a:rPr lang="en-US" dirty="0"/>
              <a:t>, Alex. "Struggling CHI Stands to Benefit from Merger with Dignity." </a:t>
            </a:r>
            <a:r>
              <a:rPr lang="en-US" i="1" dirty="0"/>
              <a:t>Modern Healthcare</a:t>
            </a:r>
            <a:r>
              <a:rPr lang="en-US" dirty="0"/>
              <a:t>. 7 Dec. 2017. Web. 31 Dec. 2017; </a:t>
            </a:r>
            <a:r>
              <a:rPr lang="en-US" dirty="0" err="1"/>
              <a:t>Tosczak</a:t>
            </a:r>
            <a:r>
              <a:rPr lang="en-US" dirty="0"/>
              <a:t>, Mark. "Mission Health Pursues Sale To For-profit Hospital Company." </a:t>
            </a:r>
            <a:r>
              <a:rPr lang="en-US" i="1" dirty="0" err="1"/>
              <a:t>Northcarolinahealthnews.org</a:t>
            </a:r>
            <a:r>
              <a:rPr lang="en-US" dirty="0"/>
              <a:t>. North Carolina Health News, 22 Mar. 2018. Web. 15 Apr. 2018; Gist Healthcare analysis.</a:t>
            </a:r>
          </a:p>
        </p:txBody>
      </p:sp>
      <p:sp>
        <p:nvSpPr>
          <p:cNvPr id="9" name="TextBox 8"/>
          <p:cNvSpPr txBox="1"/>
          <p:nvPr/>
        </p:nvSpPr>
        <p:spPr bwMode="gray">
          <a:xfrm>
            <a:off x="6495765" y="918738"/>
            <a:ext cx="2538335" cy="261610"/>
          </a:xfrm>
          <a:prstGeom prst="rect">
            <a:avLst/>
          </a:prstGeom>
          <a:noFill/>
        </p:spPr>
        <p:txBody>
          <a:bodyPr wrap="square" lIns="0" tIns="0" rIns="0" bIns="0" rtlCol="0">
            <a:spAutoFit/>
          </a:bodyPr>
          <a:lstStyle/>
          <a:p>
            <a:pPr>
              <a:spcBef>
                <a:spcPts val="1200"/>
              </a:spcBef>
            </a:pPr>
            <a:r>
              <a:rPr lang="en-US" sz="1700" b="1" dirty="0"/>
              <a:t>Shift in HCA strategy</a:t>
            </a:r>
          </a:p>
        </p:txBody>
      </p:sp>
      <p:sp>
        <p:nvSpPr>
          <p:cNvPr id="10" name="TextBox 9"/>
          <p:cNvSpPr txBox="1"/>
          <p:nvPr/>
        </p:nvSpPr>
        <p:spPr bwMode="gray">
          <a:xfrm>
            <a:off x="9419417" y="918738"/>
            <a:ext cx="2406358" cy="261610"/>
          </a:xfrm>
          <a:prstGeom prst="rect">
            <a:avLst/>
          </a:prstGeom>
          <a:noFill/>
        </p:spPr>
        <p:txBody>
          <a:bodyPr wrap="square" lIns="0" tIns="0" rIns="0" bIns="0" rtlCol="0">
            <a:spAutoFit/>
          </a:bodyPr>
          <a:lstStyle/>
          <a:p>
            <a:pPr>
              <a:spcBef>
                <a:spcPts val="1200"/>
              </a:spcBef>
            </a:pPr>
            <a:r>
              <a:rPr lang="en-US" sz="1700" b="1" dirty="0"/>
              <a:t>Race to national scale</a:t>
            </a:r>
          </a:p>
        </p:txBody>
      </p:sp>
      <p:sp>
        <p:nvSpPr>
          <p:cNvPr id="11" name="Oval 10"/>
          <p:cNvSpPr/>
          <p:nvPr/>
        </p:nvSpPr>
        <p:spPr bwMode="gray">
          <a:xfrm>
            <a:off x="3352973" y="558204"/>
            <a:ext cx="258233" cy="258233"/>
          </a:xfrm>
          <a:prstGeom prst="ellipse">
            <a:avLst/>
          </a:prstGeom>
          <a:solidFill>
            <a:schemeClr val="accent3"/>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1</a:t>
            </a:r>
          </a:p>
        </p:txBody>
      </p:sp>
      <p:sp>
        <p:nvSpPr>
          <p:cNvPr id="12" name="Oval 11"/>
          <p:cNvSpPr/>
          <p:nvPr/>
        </p:nvSpPr>
        <p:spPr bwMode="gray">
          <a:xfrm>
            <a:off x="6495765" y="558204"/>
            <a:ext cx="258233" cy="258233"/>
          </a:xfrm>
          <a:prstGeom prst="ellipse">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2</a:t>
            </a:r>
          </a:p>
        </p:txBody>
      </p:sp>
      <p:sp>
        <p:nvSpPr>
          <p:cNvPr id="13" name="Oval 12"/>
          <p:cNvSpPr/>
          <p:nvPr/>
        </p:nvSpPr>
        <p:spPr bwMode="gray">
          <a:xfrm>
            <a:off x="9419417" y="558204"/>
            <a:ext cx="258233" cy="258233"/>
          </a:xfrm>
          <a:prstGeom prst="ellipse">
            <a:avLst/>
          </a:prstGeom>
          <a:solidFill>
            <a:schemeClr val="accent4"/>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3</a:t>
            </a:r>
          </a:p>
        </p:txBody>
      </p:sp>
      <p:sp>
        <p:nvSpPr>
          <p:cNvPr id="15" name="Text Placeholder 2"/>
          <p:cNvSpPr txBox="1">
            <a:spLocks/>
          </p:cNvSpPr>
          <p:nvPr/>
        </p:nvSpPr>
        <p:spPr bwMode="gray">
          <a:xfrm>
            <a:off x="3359557" y="1386706"/>
            <a:ext cx="2673480" cy="257506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Einstein latest of five acquisitions by Jefferson Health in three years to create a $6B, 14-hospital system</a:t>
            </a:r>
          </a:p>
          <a:p>
            <a:r>
              <a:rPr lang="en-US" dirty="0"/>
              <a:t>Geisinger, UPMC expanding into Philadelphia market</a:t>
            </a:r>
          </a:p>
          <a:p>
            <a:r>
              <a:rPr lang="en-US" dirty="0"/>
              <a:t>Can </a:t>
            </a:r>
            <a:r>
              <a:rPr lang="en-US" b="1" dirty="0"/>
              <a:t>multiple systems rapidly integrate to deliver a competitive product</a:t>
            </a:r>
            <a:r>
              <a:rPr lang="en-US" dirty="0"/>
              <a:t> amid rapid market consolidation?</a:t>
            </a:r>
          </a:p>
        </p:txBody>
      </p:sp>
      <p:sp>
        <p:nvSpPr>
          <p:cNvPr id="16" name="Text Placeholder 2"/>
          <p:cNvSpPr txBox="1">
            <a:spLocks/>
          </p:cNvSpPr>
          <p:nvPr/>
        </p:nvSpPr>
        <p:spPr bwMode="gray">
          <a:xfrm>
            <a:off x="6493675" y="1386706"/>
            <a:ext cx="2540425" cy="257506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HCA announced intent to acquire $1.8B Mission Health, its largest hospital acquisition since 2003</a:t>
            </a:r>
          </a:p>
          <a:p>
            <a:r>
              <a:rPr lang="en-US" dirty="0"/>
              <a:t>Mission brings 6 hospitals, a full continuum of assets, and 75% core market share </a:t>
            </a:r>
          </a:p>
          <a:p>
            <a:r>
              <a:rPr lang="en-US" dirty="0"/>
              <a:t>Can </a:t>
            </a:r>
            <a:r>
              <a:rPr lang="en-US" b="1" dirty="0"/>
              <a:t>HCA extend success in hospital efficiency</a:t>
            </a:r>
            <a:r>
              <a:rPr lang="en-US" dirty="0"/>
              <a:t> to regional networks and continuum management?</a:t>
            </a:r>
          </a:p>
        </p:txBody>
      </p:sp>
      <p:sp>
        <p:nvSpPr>
          <p:cNvPr id="17" name="Text Placeholder 2"/>
          <p:cNvSpPr txBox="1">
            <a:spLocks/>
          </p:cNvSpPr>
          <p:nvPr/>
        </p:nvSpPr>
        <p:spPr bwMode="gray">
          <a:xfrm>
            <a:off x="9417327" y="1386706"/>
            <a:ext cx="2408447" cy="257506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Dignity-CHI creates largest NFP</a:t>
            </a:r>
            <a:r>
              <a:rPr lang="en-US" baseline="30000" dirty="0"/>
              <a:t>2</a:t>
            </a:r>
            <a:r>
              <a:rPr lang="en-US" dirty="0"/>
              <a:t> system, with $28B revenue, 139 hospitals in 28 states</a:t>
            </a:r>
          </a:p>
          <a:p>
            <a:r>
              <a:rPr lang="en-US" dirty="0"/>
              <a:t>At $44B, Ascension-Providence combination would have created largest NFP health system</a:t>
            </a:r>
          </a:p>
          <a:p>
            <a:r>
              <a:rPr lang="en-US" dirty="0"/>
              <a:t>Can combined entity </a:t>
            </a:r>
            <a:r>
              <a:rPr lang="en-US" b="1" dirty="0"/>
              <a:t>leverage scope to transform care model</a:t>
            </a:r>
            <a:r>
              <a:rPr lang="en-US" dirty="0"/>
              <a:t>?</a:t>
            </a:r>
          </a:p>
        </p:txBody>
      </p:sp>
      <p:pic>
        <p:nvPicPr>
          <p:cNvPr id="47" name="Picture 46"/>
          <p:cNvPicPr>
            <a:picLocks noChangeAspect="1"/>
          </p:cNvPicPr>
          <p:nvPr/>
        </p:nvPicPr>
        <p:blipFill>
          <a:blip r:embed="rId4"/>
          <a:stretch>
            <a:fillRect/>
          </a:stretch>
        </p:blipFill>
        <p:spPr>
          <a:xfrm>
            <a:off x="9715036" y="4029856"/>
            <a:ext cx="860504" cy="495535"/>
          </a:xfrm>
          <a:prstGeom prst="rect">
            <a:avLst/>
          </a:prstGeom>
        </p:spPr>
      </p:pic>
      <p:grpSp>
        <p:nvGrpSpPr>
          <p:cNvPr id="43" name="Group 4"/>
          <p:cNvGrpSpPr>
            <a:grpSpLocks noChangeAspect="1"/>
          </p:cNvGrpSpPr>
          <p:nvPr/>
        </p:nvGrpSpPr>
        <p:grpSpPr bwMode="gray">
          <a:xfrm>
            <a:off x="10725437" y="5147029"/>
            <a:ext cx="865113" cy="729895"/>
            <a:chOff x="4846" y="1764"/>
            <a:chExt cx="1190" cy="1004"/>
          </a:xfrm>
          <a:solidFill>
            <a:schemeClr val="accent4"/>
          </a:solidFill>
        </p:grpSpPr>
        <p:sp>
          <p:nvSpPr>
            <p:cNvPr id="45" name="Freeform 5"/>
            <p:cNvSpPr>
              <a:spLocks/>
            </p:cNvSpPr>
            <p:nvPr/>
          </p:nvSpPr>
          <p:spPr bwMode="gray">
            <a:xfrm>
              <a:off x="5295" y="1764"/>
              <a:ext cx="240" cy="241"/>
            </a:xfrm>
            <a:custGeom>
              <a:avLst/>
              <a:gdLst>
                <a:gd name="T0" fmla="*/ 213 w 527"/>
                <a:gd name="T1" fmla="*/ 28 h 527"/>
                <a:gd name="T2" fmla="*/ 213 w 527"/>
                <a:gd name="T3" fmla="*/ 28 h 527"/>
                <a:gd name="T4" fmla="*/ 28 w 527"/>
                <a:gd name="T5" fmla="*/ 314 h 527"/>
                <a:gd name="T6" fmla="*/ 314 w 527"/>
                <a:gd name="T7" fmla="*/ 499 h 527"/>
                <a:gd name="T8" fmla="*/ 499 w 527"/>
                <a:gd name="T9" fmla="*/ 213 h 527"/>
                <a:gd name="T10" fmla="*/ 213 w 527"/>
                <a:gd name="T11" fmla="*/ 28 h 527"/>
              </a:gdLst>
              <a:ahLst/>
              <a:cxnLst>
                <a:cxn ang="0">
                  <a:pos x="T0" y="T1"/>
                </a:cxn>
                <a:cxn ang="0">
                  <a:pos x="T2" y="T3"/>
                </a:cxn>
                <a:cxn ang="0">
                  <a:pos x="T4" y="T5"/>
                </a:cxn>
                <a:cxn ang="0">
                  <a:pos x="T6" y="T7"/>
                </a:cxn>
                <a:cxn ang="0">
                  <a:pos x="T8" y="T9"/>
                </a:cxn>
                <a:cxn ang="0">
                  <a:pos x="T10" y="T11"/>
                </a:cxn>
              </a:cxnLst>
              <a:rect l="0" t="0" r="r" b="b"/>
              <a:pathLst>
                <a:path w="527" h="527">
                  <a:moveTo>
                    <a:pt x="213" y="28"/>
                  </a:moveTo>
                  <a:lnTo>
                    <a:pt x="213" y="28"/>
                  </a:lnTo>
                  <a:cubicBezTo>
                    <a:pt x="83" y="56"/>
                    <a:pt x="0" y="184"/>
                    <a:pt x="28" y="314"/>
                  </a:cubicBezTo>
                  <a:cubicBezTo>
                    <a:pt x="56" y="444"/>
                    <a:pt x="184" y="527"/>
                    <a:pt x="314" y="499"/>
                  </a:cubicBezTo>
                  <a:cubicBezTo>
                    <a:pt x="444" y="471"/>
                    <a:pt x="527" y="343"/>
                    <a:pt x="499" y="213"/>
                  </a:cubicBezTo>
                  <a:cubicBezTo>
                    <a:pt x="472" y="83"/>
                    <a:pt x="343" y="0"/>
                    <a:pt x="213"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6"/>
            <p:cNvSpPr>
              <a:spLocks/>
            </p:cNvSpPr>
            <p:nvPr/>
          </p:nvSpPr>
          <p:spPr bwMode="gray">
            <a:xfrm>
              <a:off x="4846" y="1779"/>
              <a:ext cx="468" cy="468"/>
            </a:xfrm>
            <a:custGeom>
              <a:avLst/>
              <a:gdLst>
                <a:gd name="T0" fmla="*/ 1026 w 1026"/>
                <a:gd name="T1" fmla="*/ 513 h 1026"/>
                <a:gd name="T2" fmla="*/ 1026 w 1026"/>
                <a:gd name="T3" fmla="*/ 513 h 1026"/>
                <a:gd name="T4" fmla="*/ 513 w 1026"/>
                <a:gd name="T5" fmla="*/ 1026 h 1026"/>
                <a:gd name="T6" fmla="*/ 0 w 1026"/>
                <a:gd name="T7" fmla="*/ 513 h 1026"/>
                <a:gd name="T8" fmla="*/ 513 w 1026"/>
                <a:gd name="T9" fmla="*/ 0 h 1026"/>
                <a:gd name="T10" fmla="*/ 1026 w 1026"/>
                <a:gd name="T11" fmla="*/ 513 h 1026"/>
              </a:gdLst>
              <a:ahLst/>
              <a:cxnLst>
                <a:cxn ang="0">
                  <a:pos x="T0" y="T1"/>
                </a:cxn>
                <a:cxn ang="0">
                  <a:pos x="T2" y="T3"/>
                </a:cxn>
                <a:cxn ang="0">
                  <a:pos x="T4" y="T5"/>
                </a:cxn>
                <a:cxn ang="0">
                  <a:pos x="T6" y="T7"/>
                </a:cxn>
                <a:cxn ang="0">
                  <a:pos x="T8" y="T9"/>
                </a:cxn>
                <a:cxn ang="0">
                  <a:pos x="T10" y="T11"/>
                </a:cxn>
              </a:cxnLst>
              <a:rect l="0" t="0" r="r" b="b"/>
              <a:pathLst>
                <a:path w="1026" h="1026">
                  <a:moveTo>
                    <a:pt x="1026" y="513"/>
                  </a:moveTo>
                  <a:lnTo>
                    <a:pt x="1026" y="513"/>
                  </a:lnTo>
                  <a:cubicBezTo>
                    <a:pt x="1026" y="796"/>
                    <a:pt x="796" y="1026"/>
                    <a:pt x="513" y="1026"/>
                  </a:cubicBezTo>
                  <a:cubicBezTo>
                    <a:pt x="230" y="1026"/>
                    <a:pt x="0" y="796"/>
                    <a:pt x="0" y="513"/>
                  </a:cubicBezTo>
                  <a:cubicBezTo>
                    <a:pt x="0" y="230"/>
                    <a:pt x="230" y="0"/>
                    <a:pt x="513" y="0"/>
                  </a:cubicBezTo>
                  <a:cubicBezTo>
                    <a:pt x="796" y="0"/>
                    <a:pt x="1026" y="230"/>
                    <a:pt x="1026" y="5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8"/>
            <p:cNvSpPr>
              <a:spLocks/>
            </p:cNvSpPr>
            <p:nvPr/>
          </p:nvSpPr>
          <p:spPr bwMode="gray">
            <a:xfrm>
              <a:off x="5586" y="2313"/>
              <a:ext cx="450" cy="382"/>
            </a:xfrm>
            <a:custGeom>
              <a:avLst/>
              <a:gdLst>
                <a:gd name="T0" fmla="*/ 949 w 985"/>
                <a:gd name="T1" fmla="*/ 379 h 837"/>
                <a:gd name="T2" fmla="*/ 949 w 985"/>
                <a:gd name="T3" fmla="*/ 379 h 837"/>
                <a:gd name="T4" fmla="*/ 985 w 985"/>
                <a:gd name="T5" fmla="*/ 184 h 837"/>
                <a:gd name="T6" fmla="*/ 699 w 985"/>
                <a:gd name="T7" fmla="*/ 184 h 837"/>
                <a:gd name="T8" fmla="*/ 387 w 985"/>
                <a:gd name="T9" fmla="*/ 0 h 837"/>
                <a:gd name="T10" fmla="*/ 0 w 985"/>
                <a:gd name="T11" fmla="*/ 412 h 837"/>
                <a:gd name="T12" fmla="*/ 389 w 985"/>
                <a:gd name="T13" fmla="*/ 837 h 837"/>
                <a:gd name="T14" fmla="*/ 728 w 985"/>
                <a:gd name="T15" fmla="*/ 609 h 837"/>
                <a:gd name="T16" fmla="*/ 405 w 985"/>
                <a:gd name="T17" fmla="*/ 609 h 837"/>
                <a:gd name="T18" fmla="*/ 405 w 985"/>
                <a:gd name="T19" fmla="*/ 379 h 837"/>
                <a:gd name="T20" fmla="*/ 949 w 985"/>
                <a:gd name="T21" fmla="*/ 3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5" h="837">
                  <a:moveTo>
                    <a:pt x="949" y="379"/>
                  </a:moveTo>
                  <a:lnTo>
                    <a:pt x="949" y="379"/>
                  </a:lnTo>
                  <a:cubicBezTo>
                    <a:pt x="968" y="316"/>
                    <a:pt x="980" y="251"/>
                    <a:pt x="985" y="184"/>
                  </a:cubicBezTo>
                  <a:lnTo>
                    <a:pt x="699" y="184"/>
                  </a:lnTo>
                  <a:cubicBezTo>
                    <a:pt x="644" y="84"/>
                    <a:pt x="540" y="0"/>
                    <a:pt x="387" y="0"/>
                  </a:cubicBezTo>
                  <a:cubicBezTo>
                    <a:pt x="209" y="0"/>
                    <a:pt x="0" y="132"/>
                    <a:pt x="0" y="412"/>
                  </a:cubicBezTo>
                  <a:cubicBezTo>
                    <a:pt x="0" y="708"/>
                    <a:pt x="211" y="837"/>
                    <a:pt x="389" y="837"/>
                  </a:cubicBezTo>
                  <a:cubicBezTo>
                    <a:pt x="569" y="837"/>
                    <a:pt x="690" y="747"/>
                    <a:pt x="728" y="609"/>
                  </a:cubicBezTo>
                  <a:lnTo>
                    <a:pt x="405" y="609"/>
                  </a:lnTo>
                  <a:lnTo>
                    <a:pt x="405" y="379"/>
                  </a:lnTo>
                  <a:lnTo>
                    <a:pt x="949" y="3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9"/>
            <p:cNvSpPr>
              <a:spLocks/>
            </p:cNvSpPr>
            <p:nvPr/>
          </p:nvSpPr>
          <p:spPr bwMode="gray">
            <a:xfrm>
              <a:off x="5265" y="2552"/>
              <a:ext cx="287" cy="216"/>
            </a:xfrm>
            <a:custGeom>
              <a:avLst/>
              <a:gdLst>
                <a:gd name="T0" fmla="*/ 352 w 630"/>
                <a:gd name="T1" fmla="*/ 0 h 473"/>
                <a:gd name="T2" fmla="*/ 352 w 630"/>
                <a:gd name="T3" fmla="*/ 0 h 473"/>
                <a:gd name="T4" fmla="*/ 0 w 630"/>
                <a:gd name="T5" fmla="*/ 0 h 473"/>
                <a:gd name="T6" fmla="*/ 630 w 630"/>
                <a:gd name="T7" fmla="*/ 473 h 473"/>
                <a:gd name="T8" fmla="*/ 352 w 630"/>
                <a:gd name="T9" fmla="*/ 0 h 473"/>
              </a:gdLst>
              <a:ahLst/>
              <a:cxnLst>
                <a:cxn ang="0">
                  <a:pos x="T0" y="T1"/>
                </a:cxn>
                <a:cxn ang="0">
                  <a:pos x="T2" y="T3"/>
                </a:cxn>
                <a:cxn ang="0">
                  <a:pos x="T4" y="T5"/>
                </a:cxn>
                <a:cxn ang="0">
                  <a:pos x="T6" y="T7"/>
                </a:cxn>
                <a:cxn ang="0">
                  <a:pos x="T8" y="T9"/>
                </a:cxn>
              </a:cxnLst>
              <a:rect l="0" t="0" r="r" b="b"/>
              <a:pathLst>
                <a:path w="630" h="473">
                  <a:moveTo>
                    <a:pt x="352" y="0"/>
                  </a:moveTo>
                  <a:lnTo>
                    <a:pt x="352" y="0"/>
                  </a:lnTo>
                  <a:lnTo>
                    <a:pt x="0" y="0"/>
                  </a:lnTo>
                  <a:cubicBezTo>
                    <a:pt x="124" y="242"/>
                    <a:pt x="354" y="420"/>
                    <a:pt x="630" y="473"/>
                  </a:cubicBezTo>
                  <a:cubicBezTo>
                    <a:pt x="482" y="359"/>
                    <a:pt x="381" y="191"/>
                    <a:pt x="3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10"/>
            <p:cNvSpPr>
              <a:spLocks/>
            </p:cNvSpPr>
            <p:nvPr/>
          </p:nvSpPr>
          <p:spPr bwMode="gray">
            <a:xfrm>
              <a:off x="5220" y="1959"/>
              <a:ext cx="809" cy="567"/>
            </a:xfrm>
            <a:custGeom>
              <a:avLst/>
              <a:gdLst>
                <a:gd name="T0" fmla="*/ 441 w 1773"/>
                <a:gd name="T1" fmla="*/ 1188 h 1242"/>
                <a:gd name="T2" fmla="*/ 441 w 1773"/>
                <a:gd name="T3" fmla="*/ 1188 h 1242"/>
                <a:gd name="T4" fmla="*/ 1199 w 1773"/>
                <a:gd name="T5" fmla="*/ 458 h 1242"/>
                <a:gd name="T6" fmla="*/ 1773 w 1773"/>
                <a:gd name="T7" fmla="*/ 717 h 1242"/>
                <a:gd name="T8" fmla="*/ 895 w 1773"/>
                <a:gd name="T9" fmla="*/ 0 h 1242"/>
                <a:gd name="T10" fmla="*/ 0 w 1773"/>
                <a:gd name="T11" fmla="*/ 895 h 1242"/>
                <a:gd name="T12" fmla="*/ 70 w 1773"/>
                <a:gd name="T13" fmla="*/ 1242 h 1242"/>
                <a:gd name="T14" fmla="*/ 444 w 1773"/>
                <a:gd name="T15" fmla="*/ 1242 h 1242"/>
                <a:gd name="T16" fmla="*/ 441 w 1773"/>
                <a:gd name="T17" fmla="*/ 118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3" h="1242">
                  <a:moveTo>
                    <a:pt x="441" y="1188"/>
                  </a:moveTo>
                  <a:lnTo>
                    <a:pt x="441" y="1188"/>
                  </a:lnTo>
                  <a:cubicBezTo>
                    <a:pt x="441" y="764"/>
                    <a:pt x="782" y="458"/>
                    <a:pt x="1199" y="458"/>
                  </a:cubicBezTo>
                  <a:cubicBezTo>
                    <a:pt x="1430" y="458"/>
                    <a:pt x="1639" y="564"/>
                    <a:pt x="1773" y="717"/>
                  </a:cubicBezTo>
                  <a:cubicBezTo>
                    <a:pt x="1691" y="308"/>
                    <a:pt x="1329" y="0"/>
                    <a:pt x="895" y="0"/>
                  </a:cubicBezTo>
                  <a:cubicBezTo>
                    <a:pt x="401" y="0"/>
                    <a:pt x="0" y="400"/>
                    <a:pt x="0" y="895"/>
                  </a:cubicBezTo>
                  <a:cubicBezTo>
                    <a:pt x="0" y="1018"/>
                    <a:pt x="25" y="1135"/>
                    <a:pt x="70" y="1242"/>
                  </a:cubicBezTo>
                  <a:lnTo>
                    <a:pt x="444" y="1242"/>
                  </a:lnTo>
                  <a:cubicBezTo>
                    <a:pt x="442" y="1224"/>
                    <a:pt x="441" y="1206"/>
                    <a:pt x="441" y="11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6" name="TextBox 55"/>
          <p:cNvSpPr txBox="1"/>
          <p:nvPr/>
        </p:nvSpPr>
        <p:spPr bwMode="gray">
          <a:xfrm>
            <a:off x="7359054" y="5454376"/>
            <a:ext cx="3371116" cy="215444"/>
          </a:xfrm>
          <a:prstGeom prst="rect">
            <a:avLst/>
          </a:prstGeom>
          <a:noFill/>
        </p:spPr>
        <p:txBody>
          <a:bodyPr wrap="none" lIns="0" tIns="0" rIns="0" bIns="0" rtlCol="0">
            <a:spAutoFit/>
          </a:bodyPr>
          <a:lstStyle/>
          <a:p>
            <a:pPr>
              <a:spcBef>
                <a:spcPts val="800"/>
              </a:spcBef>
            </a:pPr>
            <a:r>
              <a:rPr lang="en-US" sz="1400" b="1" dirty="0">
                <a:solidFill>
                  <a:schemeClr val="bg1"/>
                </a:solidFill>
              </a:rPr>
              <a:t>Case in point: 2018 Health system M&amp;A</a:t>
            </a:r>
          </a:p>
        </p:txBody>
      </p:sp>
      <p:cxnSp>
        <p:nvCxnSpPr>
          <p:cNvPr id="57" name="Straight Connector 56"/>
          <p:cNvCxnSpPr>
            <a:cxnSpLocks/>
          </p:cNvCxnSpPr>
          <p:nvPr/>
        </p:nvCxnSpPr>
        <p:spPr bwMode="gray">
          <a:xfrm flipV="1">
            <a:off x="7526319" y="5710444"/>
            <a:ext cx="3395005" cy="9451"/>
          </a:xfrm>
          <a:prstGeom prst="line">
            <a:avLst/>
          </a:prstGeom>
          <a:ln w="1905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bwMode="gray">
          <a:xfrm>
            <a:off x="6862713" y="661995"/>
            <a:ext cx="703719" cy="169277"/>
          </a:xfrm>
          <a:prstGeom prst="rect">
            <a:avLst/>
          </a:prstGeom>
          <a:solidFill>
            <a:schemeClr val="bg1"/>
          </a:solidFill>
        </p:spPr>
        <p:txBody>
          <a:bodyPr wrap="none" lIns="0" tIns="0" rIns="0" bIns="0" rtlCol="0">
            <a:spAutoFit/>
          </a:bodyPr>
          <a:lstStyle/>
          <a:p>
            <a:pPr>
              <a:spcBef>
                <a:spcPts val="800"/>
              </a:spcBef>
            </a:pPr>
            <a:r>
              <a:rPr lang="en-US" sz="1100" b="1" dirty="0">
                <a:solidFill>
                  <a:schemeClr val="tx2"/>
                </a:solidFill>
              </a:rPr>
              <a:t>REGIONAL</a:t>
            </a:r>
          </a:p>
        </p:txBody>
      </p:sp>
      <p:sp>
        <p:nvSpPr>
          <p:cNvPr id="61" name="TextBox 60"/>
          <p:cNvSpPr txBox="1"/>
          <p:nvPr/>
        </p:nvSpPr>
        <p:spPr bwMode="gray">
          <a:xfrm>
            <a:off x="9796635" y="661995"/>
            <a:ext cx="697307" cy="169277"/>
          </a:xfrm>
          <a:prstGeom prst="rect">
            <a:avLst/>
          </a:prstGeom>
          <a:solidFill>
            <a:schemeClr val="bg1"/>
          </a:solidFill>
        </p:spPr>
        <p:txBody>
          <a:bodyPr wrap="none" lIns="0" tIns="0" rIns="0" bIns="0" rtlCol="0">
            <a:spAutoFit/>
          </a:bodyPr>
          <a:lstStyle/>
          <a:p>
            <a:pPr>
              <a:spcBef>
                <a:spcPts val="800"/>
              </a:spcBef>
            </a:pPr>
            <a:r>
              <a:rPr lang="en-US" sz="1100" b="1" dirty="0">
                <a:solidFill>
                  <a:schemeClr val="accent4"/>
                </a:solidFill>
              </a:rPr>
              <a:t>NATIONAL</a:t>
            </a:r>
          </a:p>
        </p:txBody>
      </p:sp>
      <p:cxnSp>
        <p:nvCxnSpPr>
          <p:cNvPr id="63" name="Straight Connector 62"/>
          <p:cNvCxnSpPr/>
          <p:nvPr/>
        </p:nvCxnSpPr>
        <p:spPr bwMode="gray">
          <a:xfrm>
            <a:off x="6332088" y="552735"/>
            <a:ext cx="0" cy="4313201"/>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gray">
          <a:xfrm>
            <a:off x="9254397" y="552735"/>
            <a:ext cx="0" cy="4313201"/>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5743AA4-064D-A848-B8E8-276258E60B29}"/>
              </a:ext>
            </a:extLst>
          </p:cNvPr>
          <p:cNvSpPr txBox="1"/>
          <p:nvPr/>
        </p:nvSpPr>
        <p:spPr bwMode="gray">
          <a:xfrm>
            <a:off x="3690799" y="670474"/>
            <a:ext cx="418384" cy="169277"/>
          </a:xfrm>
          <a:prstGeom prst="rect">
            <a:avLst/>
          </a:prstGeom>
          <a:solidFill>
            <a:schemeClr val="bg1"/>
          </a:solidFill>
        </p:spPr>
        <p:txBody>
          <a:bodyPr wrap="none" lIns="0" tIns="0" rIns="0" bIns="0" rtlCol="0">
            <a:spAutoFit/>
          </a:bodyPr>
          <a:lstStyle/>
          <a:p>
            <a:pPr>
              <a:spcBef>
                <a:spcPts val="800"/>
              </a:spcBef>
            </a:pPr>
            <a:r>
              <a:rPr lang="en-US" sz="1100" b="1" cap="small" dirty="0">
                <a:solidFill>
                  <a:schemeClr val="accent3"/>
                </a:solidFill>
              </a:rPr>
              <a:t>Local</a:t>
            </a:r>
            <a:r>
              <a:rPr lang="en-US" sz="1100" b="1" dirty="0">
                <a:solidFill>
                  <a:schemeClr val="tx2"/>
                </a:solidFill>
              </a:rPr>
              <a:t> </a:t>
            </a:r>
          </a:p>
        </p:txBody>
      </p:sp>
      <p:sp>
        <p:nvSpPr>
          <p:cNvPr id="38" name="TextBox 37">
            <a:extLst>
              <a:ext uri="{FF2B5EF4-FFF2-40B4-BE49-F238E27FC236}">
                <a16:creationId xmlns:a16="http://schemas.microsoft.com/office/drawing/2014/main" id="{CBD82B87-43D2-7D4B-B9DC-BE5032B4FB4B}"/>
              </a:ext>
            </a:extLst>
          </p:cNvPr>
          <p:cNvSpPr txBox="1"/>
          <p:nvPr/>
        </p:nvSpPr>
        <p:spPr bwMode="gray">
          <a:xfrm>
            <a:off x="3384198" y="946566"/>
            <a:ext cx="2772835" cy="261610"/>
          </a:xfrm>
          <a:prstGeom prst="rect">
            <a:avLst/>
          </a:prstGeom>
          <a:noFill/>
        </p:spPr>
        <p:txBody>
          <a:bodyPr wrap="square" lIns="0" tIns="0" rIns="0" bIns="0" rtlCol="0">
            <a:spAutoFit/>
          </a:bodyPr>
          <a:lstStyle/>
          <a:p>
            <a:pPr>
              <a:spcBef>
                <a:spcPts val="1200"/>
              </a:spcBef>
            </a:pPr>
            <a:r>
              <a:rPr lang="en-US" sz="1700" b="1" dirty="0"/>
              <a:t>Fight for market relevance</a:t>
            </a:r>
          </a:p>
        </p:txBody>
      </p:sp>
      <p:pic>
        <p:nvPicPr>
          <p:cNvPr id="4" name="Picture 3">
            <a:extLst>
              <a:ext uri="{FF2B5EF4-FFF2-40B4-BE49-F238E27FC236}">
                <a16:creationId xmlns:a16="http://schemas.microsoft.com/office/drawing/2014/main" id="{4923E619-65E3-1A4B-8C3A-E49B93F430D9}"/>
              </a:ext>
            </a:extLst>
          </p:cNvPr>
          <p:cNvPicPr>
            <a:picLocks noChangeAspect="1"/>
          </p:cNvPicPr>
          <p:nvPr/>
        </p:nvPicPr>
        <p:blipFill>
          <a:blip r:embed="rId5"/>
          <a:stretch>
            <a:fillRect/>
          </a:stretch>
        </p:blipFill>
        <p:spPr>
          <a:xfrm>
            <a:off x="7904696" y="4371967"/>
            <a:ext cx="818352" cy="396469"/>
          </a:xfrm>
          <a:prstGeom prst="rect">
            <a:avLst/>
          </a:prstGeom>
        </p:spPr>
      </p:pic>
      <p:pic>
        <p:nvPicPr>
          <p:cNvPr id="39" name="Picture 38" descr="Image result for ascension health logo">
            <a:extLst>
              <a:ext uri="{FF2B5EF4-FFF2-40B4-BE49-F238E27FC236}">
                <a16:creationId xmlns:a16="http://schemas.microsoft.com/office/drawing/2014/main" id="{5AF6F714-8E81-6A45-A6C9-A4F32D07D4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7327" y="4599153"/>
            <a:ext cx="1168957" cy="3274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hca health logo">
            <a:extLst>
              <a:ext uri="{FF2B5EF4-FFF2-40B4-BE49-F238E27FC236}">
                <a16:creationId xmlns:a16="http://schemas.microsoft.com/office/drawing/2014/main" id="{00A6C272-640A-AB45-BD38-762048CE04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4141" y="4221483"/>
            <a:ext cx="1216238" cy="869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28F6335-B6D3-E744-A4EA-E1C6BCDB6724}"/>
              </a:ext>
            </a:extLst>
          </p:cNvPr>
          <p:cNvPicPr>
            <a:picLocks noChangeAspect="1"/>
          </p:cNvPicPr>
          <p:nvPr/>
        </p:nvPicPr>
        <p:blipFill rotWithShape="1">
          <a:blip r:embed="rId8"/>
          <a:srcRect b="55622"/>
          <a:stretch/>
        </p:blipFill>
        <p:spPr>
          <a:xfrm>
            <a:off x="3650952" y="4423717"/>
            <a:ext cx="1554078" cy="389168"/>
          </a:xfrm>
          <a:prstGeom prst="rect">
            <a:avLst/>
          </a:prstGeom>
        </p:spPr>
      </p:pic>
      <p:pic>
        <p:nvPicPr>
          <p:cNvPr id="14" name="Picture 13">
            <a:extLst>
              <a:ext uri="{FF2B5EF4-FFF2-40B4-BE49-F238E27FC236}">
                <a16:creationId xmlns:a16="http://schemas.microsoft.com/office/drawing/2014/main" id="{9CCEDB4B-66EC-6A40-BF1D-BDEEACDB7990}"/>
              </a:ext>
            </a:extLst>
          </p:cNvPr>
          <p:cNvPicPr>
            <a:picLocks noChangeAspect="1"/>
          </p:cNvPicPr>
          <p:nvPr/>
        </p:nvPicPr>
        <p:blipFill>
          <a:blip r:embed="rId9"/>
          <a:stretch>
            <a:fillRect/>
          </a:stretch>
        </p:blipFill>
        <p:spPr>
          <a:xfrm>
            <a:off x="5176493" y="4277486"/>
            <a:ext cx="800100" cy="800100"/>
          </a:xfrm>
          <a:prstGeom prst="rect">
            <a:avLst/>
          </a:prstGeom>
        </p:spPr>
      </p:pic>
    </p:spTree>
    <p:extLst>
      <p:ext uri="{BB962C8B-B14F-4D97-AF65-F5344CB8AC3E}">
        <p14:creationId xmlns:p14="http://schemas.microsoft.com/office/powerpoint/2010/main" val="1735770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9012-2CEB-294E-9037-CE5A150E8C87}"/>
              </a:ext>
            </a:extLst>
          </p:cNvPr>
          <p:cNvSpPr>
            <a:spLocks noGrp="1"/>
          </p:cNvSpPr>
          <p:nvPr>
            <p:ph type="title"/>
          </p:nvPr>
        </p:nvSpPr>
        <p:spPr>
          <a:xfrm>
            <a:off x="569510" y="886765"/>
            <a:ext cx="2421884" cy="2659190"/>
          </a:xfrm>
        </p:spPr>
        <p:txBody>
          <a:bodyPr/>
          <a:lstStyle/>
          <a:p>
            <a:r>
              <a:rPr lang="en-US" dirty="0"/>
              <a:t>Health Systems Dwarfed by Other Industry Giants </a:t>
            </a:r>
          </a:p>
        </p:txBody>
      </p:sp>
      <p:sp>
        <p:nvSpPr>
          <p:cNvPr id="3" name="Text Placeholder 2">
            <a:extLst>
              <a:ext uri="{FF2B5EF4-FFF2-40B4-BE49-F238E27FC236}">
                <a16:creationId xmlns:a16="http://schemas.microsoft.com/office/drawing/2014/main" id="{B82FFAE0-0EA0-7A44-A86F-9BC10AC7F0D2}"/>
              </a:ext>
            </a:extLst>
          </p:cNvPr>
          <p:cNvSpPr>
            <a:spLocks noGrp="1"/>
          </p:cNvSpPr>
          <p:nvPr>
            <p:ph type="body" sz="quarter" idx="10"/>
          </p:nvPr>
        </p:nvSpPr>
        <p:spPr>
          <a:xfrm>
            <a:off x="569510" y="3978360"/>
            <a:ext cx="2274570" cy="1292662"/>
          </a:xfrm>
        </p:spPr>
        <p:txBody>
          <a:bodyPr/>
          <a:lstStyle/>
          <a:p>
            <a:r>
              <a:rPr lang="en-US" dirty="0"/>
              <a:t>Payers, retailers and other healthcare players far exceed health system scale, and are becoming even larger with vertical mergers </a:t>
            </a:r>
          </a:p>
        </p:txBody>
      </p:sp>
      <p:sp>
        <p:nvSpPr>
          <p:cNvPr id="4" name="Text Placeholder 3">
            <a:extLst>
              <a:ext uri="{FF2B5EF4-FFF2-40B4-BE49-F238E27FC236}">
                <a16:creationId xmlns:a16="http://schemas.microsoft.com/office/drawing/2014/main" id="{4B073F43-6118-5F49-8FCE-36D295C7B8F1}"/>
              </a:ext>
            </a:extLst>
          </p:cNvPr>
          <p:cNvSpPr>
            <a:spLocks noGrp="1"/>
          </p:cNvSpPr>
          <p:nvPr>
            <p:ph type="body" sz="quarter" idx="13"/>
          </p:nvPr>
        </p:nvSpPr>
        <p:spPr/>
        <p:txBody>
          <a:bodyPr>
            <a:normAutofit lnSpcReduction="10000"/>
          </a:bodyPr>
          <a:lstStyle/>
          <a:p>
            <a:endParaRPr lang="en-US"/>
          </a:p>
        </p:txBody>
      </p:sp>
      <p:sp>
        <p:nvSpPr>
          <p:cNvPr id="5" name="Text Placeholder 4">
            <a:extLst>
              <a:ext uri="{FF2B5EF4-FFF2-40B4-BE49-F238E27FC236}">
                <a16:creationId xmlns:a16="http://schemas.microsoft.com/office/drawing/2014/main" id="{20436271-9315-D84C-9C22-9E9DB7E55ADF}"/>
              </a:ext>
            </a:extLst>
          </p:cNvPr>
          <p:cNvSpPr>
            <a:spLocks noGrp="1"/>
          </p:cNvSpPr>
          <p:nvPr>
            <p:ph type="body" sz="quarter" idx="11"/>
          </p:nvPr>
        </p:nvSpPr>
        <p:spPr>
          <a:xfrm>
            <a:off x="6412230" y="6362480"/>
            <a:ext cx="5545971" cy="495520"/>
          </a:xfrm>
        </p:spPr>
        <p:txBody>
          <a:bodyPr/>
          <a:lstStyle/>
          <a:p>
            <a:r>
              <a:rPr lang="en-US" dirty="0"/>
              <a:t>Source: "Fortune 500 Companies 2017: Who Made the List." </a:t>
            </a:r>
            <a:r>
              <a:rPr lang="en-US" i="1" dirty="0"/>
              <a:t>Fortune</a:t>
            </a:r>
            <a:r>
              <a:rPr lang="en-US" dirty="0"/>
              <a:t>. Time, Inc, 2017. Web. 15 Apr. 2018; Mattioli, Dana, Sarah </a:t>
            </a:r>
            <a:r>
              <a:rPr lang="en-US" dirty="0" err="1"/>
              <a:t>Nassauer</a:t>
            </a:r>
            <a:r>
              <a:rPr lang="en-US" dirty="0"/>
              <a:t>, and Anna Wilde Mathews. "Walmart in Early-Stage Acquisition Talks With Humana." </a:t>
            </a:r>
            <a:r>
              <a:rPr lang="en-US" i="1" dirty="0"/>
              <a:t>The Wall Street Journal</a:t>
            </a:r>
            <a:r>
              <a:rPr lang="en-US" dirty="0"/>
              <a:t>. Dow Jones &amp; Company, 30 Mar. 2018. Web. 10 Apr. 2018 Publicly-available financial statements; Gist Healthcare analysis.</a:t>
            </a:r>
          </a:p>
        </p:txBody>
      </p:sp>
      <p:sp>
        <p:nvSpPr>
          <p:cNvPr id="6" name="Text Placeholder 5">
            <a:extLst>
              <a:ext uri="{FF2B5EF4-FFF2-40B4-BE49-F238E27FC236}">
                <a16:creationId xmlns:a16="http://schemas.microsoft.com/office/drawing/2014/main" id="{673A9DD7-8D25-044A-93C9-706D8C22DD57}"/>
              </a:ext>
            </a:extLst>
          </p:cNvPr>
          <p:cNvSpPr>
            <a:spLocks noGrp="1"/>
          </p:cNvSpPr>
          <p:nvPr>
            <p:ph type="body" sz="quarter" idx="12"/>
          </p:nvPr>
        </p:nvSpPr>
        <p:spPr>
          <a:xfrm>
            <a:off x="3166110" y="6447064"/>
            <a:ext cx="2156604" cy="387798"/>
          </a:xfrm>
        </p:spPr>
        <p:txBody>
          <a:bodyPr/>
          <a:lstStyle/>
          <a:p>
            <a:endParaRPr lang="en-US" dirty="0"/>
          </a:p>
        </p:txBody>
      </p:sp>
      <p:graphicFrame>
        <p:nvGraphicFramePr>
          <p:cNvPr id="14" name="Chart 13">
            <a:extLst>
              <a:ext uri="{FF2B5EF4-FFF2-40B4-BE49-F238E27FC236}">
                <a16:creationId xmlns:a16="http://schemas.microsoft.com/office/drawing/2014/main" id="{BAB498AB-B2C6-F44B-9C12-063FB0F9349A}"/>
              </a:ext>
            </a:extLst>
          </p:cNvPr>
          <p:cNvGraphicFramePr/>
          <p:nvPr>
            <p:extLst>
              <p:ext uri="{D42A27DB-BD31-4B8C-83A1-F6EECF244321}">
                <p14:modId xmlns:p14="http://schemas.microsoft.com/office/powerpoint/2010/main" val="3013485908"/>
              </p:ext>
            </p:extLst>
          </p:nvPr>
        </p:nvGraphicFramePr>
        <p:xfrm>
          <a:off x="3314043" y="1197669"/>
          <a:ext cx="8224701" cy="532125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2">
            <a:extLst>
              <a:ext uri="{FF2B5EF4-FFF2-40B4-BE49-F238E27FC236}">
                <a16:creationId xmlns:a16="http://schemas.microsoft.com/office/drawing/2014/main" id="{74C653B6-9BEE-2743-8B32-B0284315A04C}"/>
              </a:ext>
            </a:extLst>
          </p:cNvPr>
          <p:cNvSpPr txBox="1">
            <a:spLocks/>
          </p:cNvSpPr>
          <p:nvPr/>
        </p:nvSpPr>
        <p:spPr bwMode="gray">
          <a:xfrm>
            <a:off x="3401919" y="886764"/>
            <a:ext cx="7096037"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The New Competitive Landscape for Healthcare</a:t>
            </a:r>
          </a:p>
        </p:txBody>
      </p:sp>
      <p:sp>
        <p:nvSpPr>
          <p:cNvPr id="7" name="TextBox 6">
            <a:extLst>
              <a:ext uri="{FF2B5EF4-FFF2-40B4-BE49-F238E27FC236}">
                <a16:creationId xmlns:a16="http://schemas.microsoft.com/office/drawing/2014/main" id="{8E163719-0D89-B942-A644-FE9ED2550485}"/>
              </a:ext>
            </a:extLst>
          </p:cNvPr>
          <p:cNvSpPr txBox="1"/>
          <p:nvPr/>
        </p:nvSpPr>
        <p:spPr bwMode="gray">
          <a:xfrm>
            <a:off x="3401919" y="1294407"/>
            <a:ext cx="4432304" cy="215444"/>
          </a:xfrm>
          <a:prstGeom prst="rect">
            <a:avLst/>
          </a:prstGeom>
          <a:noFill/>
        </p:spPr>
        <p:txBody>
          <a:bodyPr wrap="none" lIns="0" tIns="0" rIns="0" bIns="0" rtlCol="0">
            <a:spAutoFit/>
          </a:bodyPr>
          <a:lstStyle/>
          <a:p>
            <a:pPr>
              <a:spcBef>
                <a:spcPts val="800"/>
              </a:spcBef>
            </a:pPr>
            <a:r>
              <a:rPr lang="en-US" sz="1400" b="1" dirty="0"/>
              <a:t>Annual Revenue of Largest Healthcare Companies</a:t>
            </a:r>
          </a:p>
        </p:txBody>
      </p:sp>
      <p:sp>
        <p:nvSpPr>
          <p:cNvPr id="8" name="TextBox 7">
            <a:extLst>
              <a:ext uri="{FF2B5EF4-FFF2-40B4-BE49-F238E27FC236}">
                <a16:creationId xmlns:a16="http://schemas.microsoft.com/office/drawing/2014/main" id="{D413D4B3-30C5-DA43-861B-DF895BDB4DF3}"/>
              </a:ext>
            </a:extLst>
          </p:cNvPr>
          <p:cNvSpPr txBox="1"/>
          <p:nvPr/>
        </p:nvSpPr>
        <p:spPr bwMode="gray">
          <a:xfrm>
            <a:off x="3401919" y="1538121"/>
            <a:ext cx="1013098" cy="153888"/>
          </a:xfrm>
          <a:prstGeom prst="rect">
            <a:avLst/>
          </a:prstGeom>
          <a:noFill/>
        </p:spPr>
        <p:txBody>
          <a:bodyPr wrap="none" lIns="0" tIns="0" rIns="0" bIns="0" rtlCol="0">
            <a:spAutoFit/>
          </a:bodyPr>
          <a:lstStyle/>
          <a:p>
            <a:pPr>
              <a:spcBef>
                <a:spcPts val="800"/>
              </a:spcBef>
            </a:pPr>
            <a:r>
              <a:rPr lang="en-US" sz="1000" b="1" dirty="0"/>
              <a:t>Billions of Dollars</a:t>
            </a:r>
          </a:p>
        </p:txBody>
      </p:sp>
    </p:spTree>
    <p:extLst>
      <p:ext uri="{BB962C8B-B14F-4D97-AF65-F5344CB8AC3E}">
        <p14:creationId xmlns:p14="http://schemas.microsoft.com/office/powerpoint/2010/main" val="3344226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rapezoid 87"/>
          <p:cNvSpPr/>
          <p:nvPr/>
        </p:nvSpPr>
        <p:spPr bwMode="gray">
          <a:xfrm rot="5400000">
            <a:off x="5175445" y="59340"/>
            <a:ext cx="4783376" cy="7691886"/>
          </a:xfrm>
          <a:prstGeom prst="trapezoid">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p:txBody>
          <a:bodyPr/>
          <a:lstStyle/>
          <a:p>
            <a:r>
              <a:rPr lang="en-US" dirty="0"/>
              <a:t>It’s Not a Journey if You Don’t Know the Destination</a:t>
            </a:r>
          </a:p>
        </p:txBody>
      </p:sp>
      <p:sp>
        <p:nvSpPr>
          <p:cNvPr id="3" name="Text Placeholder 2"/>
          <p:cNvSpPr>
            <a:spLocks noGrp="1"/>
          </p:cNvSpPr>
          <p:nvPr>
            <p:ph type="body" sz="quarter" idx="10"/>
          </p:nvPr>
        </p:nvSpPr>
        <p:spPr>
          <a:xfrm>
            <a:off x="569509" y="4004162"/>
            <a:ext cx="2362059" cy="861774"/>
          </a:xfrm>
        </p:spPr>
        <p:txBody>
          <a:bodyPr/>
          <a:lstStyle/>
          <a:p>
            <a:r>
              <a:rPr lang="en-US" dirty="0"/>
              <a:t>Successful health systems will begin with the end in mind, asking how value will be created, and working backwards to service and facility choices</a:t>
            </a:r>
          </a:p>
        </p:txBody>
      </p:sp>
      <p:sp>
        <p:nvSpPr>
          <p:cNvPr id="19" name="Text Placeholder 18"/>
          <p:cNvSpPr>
            <a:spLocks noGrp="1"/>
          </p:cNvSpPr>
          <p:nvPr>
            <p:ph type="body" sz="quarter" idx="13"/>
          </p:nvPr>
        </p:nvSpPr>
        <p:spPr/>
        <p:txBody>
          <a:bodyPr>
            <a:normAutofit lnSpcReduction="10000"/>
          </a:bodyPr>
          <a:lstStyle/>
          <a:p>
            <a:endParaRPr lang="en-US" dirty="0"/>
          </a:p>
        </p:txBody>
      </p:sp>
      <p:cxnSp>
        <p:nvCxnSpPr>
          <p:cNvPr id="13" name="Straight Connector 12"/>
          <p:cNvCxnSpPr/>
          <p:nvPr/>
        </p:nvCxnSpPr>
        <p:spPr bwMode="gray">
          <a:xfrm flipH="1">
            <a:off x="5640099" y="1768776"/>
            <a:ext cx="1" cy="4323227"/>
          </a:xfrm>
          <a:prstGeom prst="line">
            <a:avLst/>
          </a:prstGeom>
          <a:ln w="28575">
            <a:solidFill>
              <a:schemeClr val="bg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gray">
          <a:xfrm>
            <a:off x="7563769" y="2002693"/>
            <a:ext cx="0" cy="3849086"/>
          </a:xfrm>
          <a:prstGeom prst="line">
            <a:avLst/>
          </a:prstGeom>
          <a:ln w="28575">
            <a:solidFill>
              <a:schemeClr val="bg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9487440" y="2273354"/>
            <a:ext cx="0" cy="3161041"/>
          </a:xfrm>
          <a:prstGeom prst="line">
            <a:avLst/>
          </a:prstGeom>
          <a:ln w="28575">
            <a:solidFill>
              <a:schemeClr val="bg1"/>
            </a:solidFill>
            <a:prstDash val="dash"/>
            <a:miter lim="800000"/>
            <a:tailEnd type="non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3562513" y="3593786"/>
            <a:ext cx="8001447" cy="622995"/>
            <a:chOff x="3562513" y="3275398"/>
            <a:chExt cx="8001447" cy="622995"/>
          </a:xfrm>
        </p:grpSpPr>
        <p:sp>
          <p:nvSpPr>
            <p:cNvPr id="28" name="Pentagon 27"/>
            <p:cNvSpPr/>
            <p:nvPr/>
          </p:nvSpPr>
          <p:spPr bwMode="gray">
            <a:xfrm>
              <a:off x="3721189" y="3275398"/>
              <a:ext cx="7842771" cy="310212"/>
            </a:xfrm>
            <a:prstGeom prst="homePlate">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300" b="1" dirty="0"/>
                <a:t>Asset-Driven Approach</a:t>
              </a:r>
            </a:p>
          </p:txBody>
        </p:sp>
        <p:sp>
          <p:nvSpPr>
            <p:cNvPr id="31" name="Pentagon 30"/>
            <p:cNvSpPr/>
            <p:nvPr/>
          </p:nvSpPr>
          <p:spPr bwMode="gray">
            <a:xfrm rot="10800000">
              <a:off x="3562513" y="3588181"/>
              <a:ext cx="7850563" cy="310212"/>
            </a:xfrm>
            <a:prstGeom prst="homePlate">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42" name="Straight Arrow Connector 41"/>
          <p:cNvCxnSpPr/>
          <p:nvPr/>
        </p:nvCxnSpPr>
        <p:spPr bwMode="gray">
          <a:xfrm>
            <a:off x="9568416" y="6471487"/>
            <a:ext cx="1806093" cy="0"/>
          </a:xfrm>
          <a:prstGeom prst="straightConnector1">
            <a:avLst/>
          </a:prstGeom>
          <a:ln w="19050">
            <a:solidFill>
              <a:schemeClr val="accent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974751" y="6249212"/>
            <a:ext cx="1384195" cy="200055"/>
          </a:xfrm>
          <a:prstGeom prst="rect">
            <a:avLst/>
          </a:prstGeom>
          <a:noFill/>
        </p:spPr>
        <p:txBody>
          <a:bodyPr wrap="square" lIns="0" tIns="0" rIns="0" bIns="0">
            <a:spAutoFit/>
          </a:bodyPr>
          <a:lstStyle/>
          <a:p>
            <a:pPr algn="ctr">
              <a:spcBef>
                <a:spcPts val="800"/>
              </a:spcBef>
            </a:pPr>
            <a:r>
              <a:rPr lang="en-US" sz="1300" i="1" dirty="0"/>
              <a:t>Asset model</a:t>
            </a:r>
          </a:p>
        </p:txBody>
      </p:sp>
      <p:sp>
        <p:nvSpPr>
          <p:cNvPr id="53" name="Rectangle 52"/>
          <p:cNvSpPr/>
          <p:nvPr/>
        </p:nvSpPr>
        <p:spPr>
          <a:xfrm>
            <a:off x="5810316" y="6249212"/>
            <a:ext cx="1583237" cy="200055"/>
          </a:xfrm>
          <a:prstGeom prst="rect">
            <a:avLst/>
          </a:prstGeom>
          <a:noFill/>
        </p:spPr>
        <p:txBody>
          <a:bodyPr wrap="square" lIns="0" tIns="0" rIns="0" bIns="0">
            <a:spAutoFit/>
          </a:bodyPr>
          <a:lstStyle/>
          <a:p>
            <a:pPr algn="ctr">
              <a:spcBef>
                <a:spcPts val="800"/>
              </a:spcBef>
            </a:pPr>
            <a:r>
              <a:rPr lang="en-US" sz="1300" i="1" dirty="0"/>
              <a:t>Service model</a:t>
            </a:r>
          </a:p>
        </p:txBody>
      </p:sp>
      <p:sp>
        <p:nvSpPr>
          <p:cNvPr id="54" name="Rectangle 53"/>
          <p:cNvSpPr/>
          <p:nvPr/>
        </p:nvSpPr>
        <p:spPr>
          <a:xfrm>
            <a:off x="7705551" y="6249212"/>
            <a:ext cx="1640106" cy="200055"/>
          </a:xfrm>
          <a:prstGeom prst="rect">
            <a:avLst/>
          </a:prstGeom>
          <a:noFill/>
        </p:spPr>
        <p:txBody>
          <a:bodyPr wrap="square" lIns="0" tIns="0" rIns="0" bIns="0">
            <a:spAutoFit/>
          </a:bodyPr>
          <a:lstStyle/>
          <a:p>
            <a:pPr algn="ctr">
              <a:spcBef>
                <a:spcPts val="800"/>
              </a:spcBef>
            </a:pPr>
            <a:r>
              <a:rPr lang="en-US" sz="1300" i="1" dirty="0"/>
              <a:t>Business model</a:t>
            </a:r>
          </a:p>
        </p:txBody>
      </p:sp>
      <p:sp>
        <p:nvSpPr>
          <p:cNvPr id="55" name="Rectangle 54"/>
          <p:cNvSpPr/>
          <p:nvPr/>
        </p:nvSpPr>
        <p:spPr>
          <a:xfrm>
            <a:off x="9745243" y="6249212"/>
            <a:ext cx="1452438" cy="200055"/>
          </a:xfrm>
          <a:prstGeom prst="rect">
            <a:avLst/>
          </a:prstGeom>
          <a:noFill/>
        </p:spPr>
        <p:txBody>
          <a:bodyPr wrap="square" lIns="0" tIns="0" rIns="0" bIns="0">
            <a:spAutoFit/>
          </a:bodyPr>
          <a:lstStyle/>
          <a:p>
            <a:pPr algn="ctr">
              <a:spcBef>
                <a:spcPts val="800"/>
              </a:spcBef>
            </a:pPr>
            <a:r>
              <a:rPr lang="en-US" sz="1300" i="1" dirty="0"/>
              <a:t>Value model</a:t>
            </a:r>
          </a:p>
        </p:txBody>
      </p:sp>
      <p:sp>
        <p:nvSpPr>
          <p:cNvPr id="56" name="TextBox 55"/>
          <p:cNvSpPr txBox="1"/>
          <p:nvPr/>
        </p:nvSpPr>
        <p:spPr bwMode="gray">
          <a:xfrm>
            <a:off x="9043470" y="3953816"/>
            <a:ext cx="2274767" cy="200055"/>
          </a:xfrm>
          <a:prstGeom prst="rect">
            <a:avLst/>
          </a:prstGeom>
          <a:noFill/>
        </p:spPr>
        <p:txBody>
          <a:bodyPr wrap="square" lIns="0" tIns="0" rIns="0" bIns="0" rtlCol="0">
            <a:spAutoFit/>
          </a:bodyPr>
          <a:lstStyle/>
          <a:p>
            <a:pPr algn="r">
              <a:spcBef>
                <a:spcPts val="800"/>
              </a:spcBef>
            </a:pPr>
            <a:r>
              <a:rPr lang="en-US" sz="1300" b="1" dirty="0">
                <a:solidFill>
                  <a:schemeClr val="bg1"/>
                </a:solidFill>
              </a:rPr>
              <a:t>Value-Driven Approach</a:t>
            </a:r>
          </a:p>
        </p:txBody>
      </p:sp>
      <p:sp>
        <p:nvSpPr>
          <p:cNvPr id="60" name="TextBox 59"/>
          <p:cNvSpPr txBox="1"/>
          <p:nvPr/>
        </p:nvSpPr>
        <p:spPr bwMode="gray">
          <a:xfrm>
            <a:off x="10016018" y="1969832"/>
            <a:ext cx="1201196" cy="400110"/>
          </a:xfrm>
          <a:prstGeom prst="rect">
            <a:avLst/>
          </a:prstGeom>
          <a:noFill/>
        </p:spPr>
        <p:txBody>
          <a:bodyPr wrap="square" lIns="0" tIns="0" rIns="0" bIns="0" rtlCol="0">
            <a:spAutoFit/>
          </a:bodyPr>
          <a:lstStyle/>
          <a:p>
            <a:pPr>
              <a:spcBef>
                <a:spcPts val="800"/>
              </a:spcBef>
            </a:pPr>
            <a:r>
              <a:rPr lang="en-US" sz="1300" b="1" dirty="0"/>
              <a:t>How do we create value?</a:t>
            </a:r>
          </a:p>
        </p:txBody>
      </p:sp>
      <p:sp>
        <p:nvSpPr>
          <p:cNvPr id="89" name="TextBox 88"/>
          <p:cNvSpPr txBox="1"/>
          <p:nvPr/>
        </p:nvSpPr>
        <p:spPr bwMode="gray">
          <a:xfrm>
            <a:off x="7692704" y="2484107"/>
            <a:ext cx="1607812" cy="777136"/>
          </a:xfrm>
          <a:prstGeom prst="rect">
            <a:avLst/>
          </a:prstGeom>
          <a:noFill/>
        </p:spPr>
        <p:txBody>
          <a:bodyPr wrap="none" lIns="0" tIns="0" rIns="0" bIns="0" rtlCol="0">
            <a:spAutoFit/>
          </a:bodyPr>
          <a:lstStyle/>
          <a:p>
            <a:pPr marL="114300" indent="-114300">
              <a:spcBef>
                <a:spcPts val="100"/>
              </a:spcBef>
              <a:buFont typeface="Arial" panose="020B0604020202020204" pitchFamily="34" charset="0"/>
              <a:buChar char="•"/>
            </a:pPr>
            <a:r>
              <a:rPr lang="en-US" sz="1200" dirty="0"/>
              <a:t>Government payers</a:t>
            </a:r>
          </a:p>
          <a:p>
            <a:pPr marL="114300" indent="-114300">
              <a:spcBef>
                <a:spcPts val="100"/>
              </a:spcBef>
              <a:buFont typeface="Arial" panose="020B0604020202020204" pitchFamily="34" charset="0"/>
              <a:buChar char="•"/>
            </a:pPr>
            <a:r>
              <a:rPr lang="en-US" sz="1200" b="1" dirty="0">
                <a:solidFill>
                  <a:schemeClr val="tx2"/>
                </a:solidFill>
              </a:rPr>
              <a:t>Private payers</a:t>
            </a:r>
          </a:p>
          <a:p>
            <a:pPr marL="114300" indent="-114300">
              <a:spcBef>
                <a:spcPts val="100"/>
              </a:spcBef>
              <a:buFont typeface="Arial" panose="020B0604020202020204" pitchFamily="34" charset="0"/>
              <a:buChar char="•"/>
            </a:pPr>
            <a:r>
              <a:rPr lang="en-US" sz="1200" dirty="0"/>
              <a:t>Self-pay patients</a:t>
            </a:r>
          </a:p>
          <a:p>
            <a:pPr marL="114300" indent="-114300">
              <a:spcBef>
                <a:spcPts val="100"/>
              </a:spcBef>
              <a:buFont typeface="Arial" panose="020B0604020202020204" pitchFamily="34" charset="0"/>
              <a:buChar char="•"/>
            </a:pPr>
            <a:r>
              <a:rPr lang="en-US" sz="1200" dirty="0"/>
              <a:t>Referral sources</a:t>
            </a:r>
          </a:p>
        </p:txBody>
      </p:sp>
      <p:sp>
        <p:nvSpPr>
          <p:cNvPr id="94" name="TextBox 93"/>
          <p:cNvSpPr txBox="1"/>
          <p:nvPr/>
        </p:nvSpPr>
        <p:spPr bwMode="gray">
          <a:xfrm>
            <a:off x="9609788" y="2806328"/>
            <a:ext cx="1116133" cy="553998"/>
          </a:xfrm>
          <a:prstGeom prst="rect">
            <a:avLst/>
          </a:prstGeom>
          <a:noFill/>
        </p:spPr>
        <p:txBody>
          <a:bodyPr wrap="square" lIns="0" tIns="0" rIns="0" bIns="0" rtlCol="0">
            <a:spAutoFit/>
          </a:bodyPr>
          <a:lstStyle/>
          <a:p>
            <a:pPr>
              <a:spcBef>
                <a:spcPts val="800"/>
              </a:spcBef>
            </a:pPr>
            <a:r>
              <a:rPr lang="en-US" sz="1200" dirty="0"/>
              <a:t>Successful reimbursement of </a:t>
            </a:r>
            <a:r>
              <a:rPr lang="en-US" sz="1200" b="1" dirty="0">
                <a:solidFill>
                  <a:schemeClr val="tx2"/>
                </a:solidFill>
              </a:rPr>
              <a:t>event</a:t>
            </a:r>
          </a:p>
        </p:txBody>
      </p:sp>
      <p:pic>
        <p:nvPicPr>
          <p:cNvPr id="99" name="Picture 9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157" y="1436129"/>
            <a:ext cx="397347" cy="315703"/>
          </a:xfrm>
          <a:prstGeom prst="rect">
            <a:avLst/>
          </a:prstGeom>
        </p:spPr>
      </p:pic>
      <p:pic>
        <p:nvPicPr>
          <p:cNvPr id="100" name="Picture 9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312" y="1725478"/>
            <a:ext cx="476370" cy="311921"/>
          </a:xfrm>
          <a:prstGeom prst="rect">
            <a:avLst/>
          </a:prstGeom>
        </p:spPr>
      </p:pic>
      <p:pic>
        <p:nvPicPr>
          <p:cNvPr id="101" name="Picture 1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6983" y="1992760"/>
            <a:ext cx="342512" cy="344191"/>
          </a:xfrm>
          <a:prstGeom prst="rect">
            <a:avLst/>
          </a:prstGeom>
        </p:spPr>
      </p:pic>
      <p:sp>
        <p:nvSpPr>
          <p:cNvPr id="102" name="TextBox 101"/>
          <p:cNvSpPr txBox="1"/>
          <p:nvPr/>
        </p:nvSpPr>
        <p:spPr bwMode="gray">
          <a:xfrm>
            <a:off x="9609788" y="4433900"/>
            <a:ext cx="1334549" cy="369332"/>
          </a:xfrm>
          <a:prstGeom prst="rect">
            <a:avLst/>
          </a:prstGeom>
          <a:noFill/>
        </p:spPr>
        <p:txBody>
          <a:bodyPr wrap="square" lIns="0" tIns="0" rIns="0" bIns="0" rtlCol="0">
            <a:spAutoFit/>
          </a:bodyPr>
          <a:lstStyle/>
          <a:p>
            <a:pPr>
              <a:spcBef>
                <a:spcPts val="800"/>
              </a:spcBef>
            </a:pPr>
            <a:r>
              <a:rPr lang="en-US" sz="1200" dirty="0"/>
              <a:t>Successful fulfillment of </a:t>
            </a:r>
            <a:r>
              <a:rPr lang="en-US" sz="1200" b="1" dirty="0">
                <a:solidFill>
                  <a:schemeClr val="tx2"/>
                </a:solidFill>
              </a:rPr>
              <a:t>need</a:t>
            </a:r>
          </a:p>
        </p:txBody>
      </p:sp>
      <p:sp>
        <p:nvSpPr>
          <p:cNvPr id="103" name="TextBox 102"/>
          <p:cNvSpPr txBox="1"/>
          <p:nvPr/>
        </p:nvSpPr>
        <p:spPr bwMode="gray">
          <a:xfrm>
            <a:off x="7665030" y="4433900"/>
            <a:ext cx="902323" cy="184666"/>
          </a:xfrm>
          <a:prstGeom prst="rect">
            <a:avLst/>
          </a:prstGeom>
          <a:noFill/>
        </p:spPr>
        <p:txBody>
          <a:bodyPr wrap="square" lIns="0" tIns="0" rIns="0" bIns="0" rtlCol="0">
            <a:spAutoFit/>
          </a:bodyPr>
          <a:lstStyle/>
          <a:p>
            <a:pPr>
              <a:spcBef>
                <a:spcPts val="800"/>
              </a:spcBef>
            </a:pPr>
            <a:r>
              <a:rPr lang="en-US" sz="1200" b="1" dirty="0">
                <a:solidFill>
                  <a:schemeClr val="tx2"/>
                </a:solidFill>
              </a:rPr>
              <a:t>Consumer</a:t>
            </a:r>
          </a:p>
        </p:txBody>
      </p:sp>
      <p:sp>
        <p:nvSpPr>
          <p:cNvPr id="104" name="TextBox 103"/>
          <p:cNvSpPr txBox="1"/>
          <p:nvPr/>
        </p:nvSpPr>
        <p:spPr bwMode="gray">
          <a:xfrm>
            <a:off x="5758275" y="4433900"/>
            <a:ext cx="1330390" cy="369332"/>
          </a:xfrm>
          <a:prstGeom prst="rect">
            <a:avLst/>
          </a:prstGeom>
          <a:noFill/>
        </p:spPr>
        <p:txBody>
          <a:bodyPr wrap="square" lIns="0" tIns="0" rIns="0" bIns="0" rtlCol="0">
            <a:spAutoFit/>
          </a:bodyPr>
          <a:lstStyle/>
          <a:p>
            <a:pPr>
              <a:spcBef>
                <a:spcPts val="800"/>
              </a:spcBef>
            </a:pPr>
            <a:r>
              <a:rPr lang="en-US" sz="1200" dirty="0"/>
              <a:t>Appropriate </a:t>
            </a:r>
            <a:r>
              <a:rPr lang="en-US" sz="1200" b="1" dirty="0">
                <a:solidFill>
                  <a:schemeClr val="tx2"/>
                </a:solidFill>
              </a:rPr>
              <a:t>bundle</a:t>
            </a:r>
            <a:r>
              <a:rPr lang="en-US" sz="1200" dirty="0"/>
              <a:t> of services</a:t>
            </a:r>
          </a:p>
        </p:txBody>
      </p:sp>
      <p:sp>
        <p:nvSpPr>
          <p:cNvPr id="105" name="TextBox 104"/>
          <p:cNvSpPr txBox="1"/>
          <p:nvPr/>
        </p:nvSpPr>
        <p:spPr bwMode="gray">
          <a:xfrm>
            <a:off x="3872738" y="4433900"/>
            <a:ext cx="1070213" cy="553998"/>
          </a:xfrm>
          <a:prstGeom prst="rect">
            <a:avLst/>
          </a:prstGeom>
          <a:noFill/>
        </p:spPr>
        <p:txBody>
          <a:bodyPr wrap="square" lIns="0" tIns="0" rIns="0" bIns="0" rtlCol="0">
            <a:spAutoFit/>
          </a:bodyPr>
          <a:lstStyle/>
          <a:p>
            <a:pPr>
              <a:spcBef>
                <a:spcPts val="800"/>
              </a:spcBef>
            </a:pPr>
            <a:r>
              <a:rPr lang="en-US" sz="1200" dirty="0"/>
              <a:t>Appropriate </a:t>
            </a:r>
            <a:r>
              <a:rPr lang="en-US" sz="1200" b="1" dirty="0">
                <a:solidFill>
                  <a:schemeClr val="tx2"/>
                </a:solidFill>
              </a:rPr>
              <a:t>combination</a:t>
            </a:r>
            <a:r>
              <a:rPr lang="en-US" sz="1200" dirty="0"/>
              <a:t> of settings</a:t>
            </a:r>
          </a:p>
        </p:txBody>
      </p:sp>
      <p:cxnSp>
        <p:nvCxnSpPr>
          <p:cNvPr id="138" name="Straight Arrow Connector 137"/>
          <p:cNvCxnSpPr/>
          <p:nvPr/>
        </p:nvCxnSpPr>
        <p:spPr bwMode="gray">
          <a:xfrm flipH="1">
            <a:off x="5013799" y="4546826"/>
            <a:ext cx="404256" cy="1"/>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0" name="Text Placeholder 2"/>
          <p:cNvSpPr txBox="1">
            <a:spLocks/>
          </p:cNvSpPr>
          <p:nvPr/>
        </p:nvSpPr>
        <p:spPr bwMode="gray">
          <a:xfrm>
            <a:off x="3352800" y="501308"/>
            <a:ext cx="4941934"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Reversing the Strategy Arrow</a:t>
            </a:r>
          </a:p>
        </p:txBody>
      </p:sp>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790" y="1035852"/>
            <a:ext cx="494056" cy="409439"/>
          </a:xfrm>
          <a:prstGeom prst="rect">
            <a:avLst/>
          </a:prstGeom>
        </p:spPr>
      </p:pic>
      <p:cxnSp>
        <p:nvCxnSpPr>
          <p:cNvPr id="106" name="Straight Arrow Connector 105"/>
          <p:cNvCxnSpPr/>
          <p:nvPr/>
        </p:nvCxnSpPr>
        <p:spPr bwMode="gray">
          <a:xfrm flipH="1">
            <a:off x="6972474" y="4546826"/>
            <a:ext cx="404256" cy="1"/>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bwMode="gray">
          <a:xfrm flipH="1">
            <a:off x="8841342" y="4546826"/>
            <a:ext cx="404256" cy="1"/>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bwMode="gray">
          <a:xfrm>
            <a:off x="8251246" y="1670651"/>
            <a:ext cx="964536" cy="400110"/>
          </a:xfrm>
          <a:prstGeom prst="rect">
            <a:avLst/>
          </a:prstGeom>
          <a:noFill/>
        </p:spPr>
        <p:txBody>
          <a:bodyPr wrap="square" lIns="0" tIns="0" rIns="0" bIns="0" rtlCol="0">
            <a:spAutoFit/>
          </a:bodyPr>
          <a:lstStyle/>
          <a:p>
            <a:pPr>
              <a:spcBef>
                <a:spcPts val="800"/>
              </a:spcBef>
            </a:pPr>
            <a:r>
              <a:rPr lang="en-US" sz="1300" b="1" dirty="0"/>
              <a:t>Whom do we serve?</a:t>
            </a:r>
          </a:p>
        </p:txBody>
      </p:sp>
      <p:sp>
        <p:nvSpPr>
          <p:cNvPr id="110" name="TextBox 109"/>
          <p:cNvSpPr txBox="1"/>
          <p:nvPr/>
        </p:nvSpPr>
        <p:spPr bwMode="gray">
          <a:xfrm>
            <a:off x="6287068" y="1389740"/>
            <a:ext cx="941776" cy="400110"/>
          </a:xfrm>
          <a:prstGeom prst="rect">
            <a:avLst/>
          </a:prstGeom>
          <a:noFill/>
        </p:spPr>
        <p:txBody>
          <a:bodyPr wrap="square" lIns="0" tIns="0" rIns="0" bIns="0" rtlCol="0">
            <a:spAutoFit/>
          </a:bodyPr>
          <a:lstStyle/>
          <a:p>
            <a:pPr>
              <a:spcBef>
                <a:spcPts val="800"/>
              </a:spcBef>
            </a:pPr>
            <a:r>
              <a:rPr lang="en-US" sz="1300" b="1" dirty="0"/>
              <a:t>What do we deliver?</a:t>
            </a:r>
          </a:p>
        </p:txBody>
      </p:sp>
      <p:sp>
        <p:nvSpPr>
          <p:cNvPr id="111" name="TextBox 110"/>
          <p:cNvSpPr txBox="1"/>
          <p:nvPr/>
        </p:nvSpPr>
        <p:spPr bwMode="gray">
          <a:xfrm>
            <a:off x="4449410" y="1083589"/>
            <a:ext cx="941776" cy="400110"/>
          </a:xfrm>
          <a:prstGeom prst="rect">
            <a:avLst/>
          </a:prstGeom>
          <a:noFill/>
        </p:spPr>
        <p:txBody>
          <a:bodyPr wrap="square" lIns="0" tIns="0" rIns="0" bIns="0" rtlCol="0">
            <a:spAutoFit/>
          </a:bodyPr>
          <a:lstStyle/>
          <a:p>
            <a:pPr>
              <a:spcBef>
                <a:spcPts val="800"/>
              </a:spcBef>
            </a:pPr>
            <a:r>
              <a:rPr lang="en-US" sz="1300" b="1" dirty="0"/>
              <a:t>Where do we deliver?</a:t>
            </a:r>
          </a:p>
        </p:txBody>
      </p:sp>
      <p:sp>
        <p:nvSpPr>
          <p:cNvPr id="112" name="TextBox 111"/>
          <p:cNvSpPr txBox="1"/>
          <p:nvPr/>
        </p:nvSpPr>
        <p:spPr bwMode="gray">
          <a:xfrm>
            <a:off x="5754693" y="2086702"/>
            <a:ext cx="1452321" cy="1369606"/>
          </a:xfrm>
          <a:prstGeom prst="rect">
            <a:avLst/>
          </a:prstGeom>
          <a:noFill/>
        </p:spPr>
        <p:txBody>
          <a:bodyPr wrap="none" lIns="0" tIns="0" rIns="0" bIns="0" rtlCol="0">
            <a:spAutoFit/>
          </a:bodyPr>
          <a:lstStyle/>
          <a:p>
            <a:pPr marL="114300" indent="-114300">
              <a:spcBef>
                <a:spcPts val="100"/>
              </a:spcBef>
              <a:buFont typeface="Arial" panose="020B0604020202020204" pitchFamily="34" charset="0"/>
              <a:buChar char="•"/>
            </a:pPr>
            <a:r>
              <a:rPr lang="en-US" sz="1200" dirty="0"/>
              <a:t>Procedures</a:t>
            </a:r>
          </a:p>
          <a:p>
            <a:pPr marL="114300" indent="-114300">
              <a:spcBef>
                <a:spcPts val="100"/>
              </a:spcBef>
              <a:buFont typeface="Arial" panose="020B0604020202020204" pitchFamily="34" charset="0"/>
              <a:buChar char="•"/>
            </a:pPr>
            <a:r>
              <a:rPr lang="en-US" sz="1200" dirty="0"/>
              <a:t>Intensive care</a:t>
            </a:r>
          </a:p>
          <a:p>
            <a:pPr marL="114300" indent="-114300">
              <a:spcBef>
                <a:spcPts val="100"/>
              </a:spcBef>
              <a:buFont typeface="Arial" panose="020B0604020202020204" pitchFamily="34" charset="0"/>
              <a:buChar char="•"/>
            </a:pPr>
            <a:r>
              <a:rPr lang="en-US" sz="1200" dirty="0"/>
              <a:t>Emergency care</a:t>
            </a:r>
          </a:p>
          <a:p>
            <a:pPr marL="114300" indent="-114300">
              <a:spcBef>
                <a:spcPts val="100"/>
              </a:spcBef>
              <a:buFont typeface="Arial" panose="020B0604020202020204" pitchFamily="34" charset="0"/>
              <a:buChar char="•"/>
            </a:pPr>
            <a:r>
              <a:rPr lang="en-US" sz="1200" b="1" dirty="0">
                <a:solidFill>
                  <a:schemeClr val="tx2"/>
                </a:solidFill>
              </a:rPr>
              <a:t>Acute care</a:t>
            </a:r>
          </a:p>
          <a:p>
            <a:pPr marL="114300" indent="-114300">
              <a:spcBef>
                <a:spcPts val="100"/>
              </a:spcBef>
              <a:buFont typeface="Arial" panose="020B0604020202020204" pitchFamily="34" charset="0"/>
              <a:buChar char="•"/>
            </a:pPr>
            <a:r>
              <a:rPr lang="en-US" sz="1200" dirty="0"/>
              <a:t>Nursing care</a:t>
            </a:r>
          </a:p>
          <a:p>
            <a:pPr marL="114300" indent="-114300">
              <a:spcBef>
                <a:spcPts val="100"/>
              </a:spcBef>
              <a:buFont typeface="Arial" panose="020B0604020202020204" pitchFamily="34" charset="0"/>
              <a:buChar char="•"/>
            </a:pPr>
            <a:r>
              <a:rPr lang="en-US" sz="1200" dirty="0"/>
              <a:t>Diagnostics</a:t>
            </a:r>
          </a:p>
          <a:p>
            <a:pPr marL="114300" indent="-114300">
              <a:spcBef>
                <a:spcPts val="100"/>
              </a:spcBef>
              <a:buFont typeface="Arial" panose="020B0604020202020204" pitchFamily="34" charset="0"/>
              <a:buChar char="•"/>
            </a:pPr>
            <a:r>
              <a:rPr lang="en-US" sz="1200" dirty="0"/>
              <a:t>Preventative care</a:t>
            </a:r>
          </a:p>
        </p:txBody>
      </p:sp>
      <p:sp>
        <p:nvSpPr>
          <p:cNvPr id="113" name="TextBox 112"/>
          <p:cNvSpPr txBox="1"/>
          <p:nvPr/>
        </p:nvSpPr>
        <p:spPr bwMode="gray">
          <a:xfrm>
            <a:off x="3839204" y="1889212"/>
            <a:ext cx="714939" cy="1567096"/>
          </a:xfrm>
          <a:prstGeom prst="rect">
            <a:avLst/>
          </a:prstGeom>
          <a:noFill/>
        </p:spPr>
        <p:txBody>
          <a:bodyPr wrap="none" lIns="0" tIns="0" rIns="0" bIns="0" rtlCol="0">
            <a:spAutoFit/>
          </a:bodyPr>
          <a:lstStyle/>
          <a:p>
            <a:pPr marL="114300" indent="-114300">
              <a:spcBef>
                <a:spcPts val="100"/>
              </a:spcBef>
              <a:buFont typeface="Arial" panose="020B0604020202020204" pitchFamily="34" charset="0"/>
              <a:buChar char="•"/>
            </a:pPr>
            <a:r>
              <a:rPr lang="en-US" sz="1200" dirty="0"/>
              <a:t>Hospital</a:t>
            </a:r>
          </a:p>
          <a:p>
            <a:pPr marL="114300" indent="-114300">
              <a:spcBef>
                <a:spcPts val="100"/>
              </a:spcBef>
              <a:buFont typeface="Arial" panose="020B0604020202020204" pitchFamily="34" charset="0"/>
              <a:buChar char="•"/>
            </a:pPr>
            <a:r>
              <a:rPr lang="en-US" sz="1200" dirty="0"/>
              <a:t>ED</a:t>
            </a:r>
          </a:p>
          <a:p>
            <a:pPr marL="114300" indent="-114300">
              <a:spcBef>
                <a:spcPts val="100"/>
              </a:spcBef>
              <a:buFont typeface="Arial" panose="020B0604020202020204" pitchFamily="34" charset="0"/>
              <a:buChar char="•"/>
            </a:pPr>
            <a:r>
              <a:rPr lang="en-US" sz="1200" dirty="0"/>
              <a:t>ASC</a:t>
            </a:r>
          </a:p>
          <a:p>
            <a:pPr marL="114300" indent="-114300">
              <a:spcBef>
                <a:spcPts val="100"/>
              </a:spcBef>
              <a:buFont typeface="Arial" panose="020B0604020202020204" pitchFamily="34" charset="0"/>
              <a:buChar char="•"/>
            </a:pPr>
            <a:r>
              <a:rPr lang="en-US" sz="1200" dirty="0"/>
              <a:t>FQHC</a:t>
            </a:r>
          </a:p>
          <a:p>
            <a:pPr marL="114300" indent="-114300">
              <a:spcBef>
                <a:spcPts val="100"/>
              </a:spcBef>
              <a:buFont typeface="Arial" panose="020B0604020202020204" pitchFamily="34" charset="0"/>
              <a:buChar char="•"/>
            </a:pPr>
            <a:r>
              <a:rPr lang="en-US" sz="1200" dirty="0"/>
              <a:t>Clinic</a:t>
            </a:r>
          </a:p>
          <a:p>
            <a:pPr marL="114300" indent="-114300">
              <a:spcBef>
                <a:spcPts val="100"/>
              </a:spcBef>
              <a:buFont typeface="Arial" panose="020B0604020202020204" pitchFamily="34" charset="0"/>
              <a:buChar char="•"/>
            </a:pPr>
            <a:r>
              <a:rPr lang="en-US" sz="1200" dirty="0"/>
              <a:t>SNF</a:t>
            </a:r>
          </a:p>
          <a:p>
            <a:pPr marL="114300" indent="-114300">
              <a:spcBef>
                <a:spcPts val="100"/>
              </a:spcBef>
              <a:buFont typeface="Arial" panose="020B0604020202020204" pitchFamily="34" charset="0"/>
              <a:buChar char="•"/>
            </a:pPr>
            <a:r>
              <a:rPr lang="en-US" sz="1200" dirty="0"/>
              <a:t>Hospice</a:t>
            </a:r>
          </a:p>
          <a:p>
            <a:pPr marL="114300" indent="-114300">
              <a:spcBef>
                <a:spcPts val="100"/>
              </a:spcBef>
              <a:buFont typeface="Arial" panose="020B0604020202020204" pitchFamily="34" charset="0"/>
              <a:buChar char="•"/>
            </a:pPr>
            <a:r>
              <a:rPr lang="en-US" sz="1200" dirty="0"/>
              <a:t>Phone</a:t>
            </a:r>
          </a:p>
        </p:txBody>
      </p:sp>
      <p:sp>
        <p:nvSpPr>
          <p:cNvPr id="114" name="TextBox 113"/>
          <p:cNvSpPr txBox="1"/>
          <p:nvPr/>
        </p:nvSpPr>
        <p:spPr bwMode="gray">
          <a:xfrm>
            <a:off x="4749940" y="1889212"/>
            <a:ext cx="700513" cy="1567096"/>
          </a:xfrm>
          <a:prstGeom prst="rect">
            <a:avLst/>
          </a:prstGeom>
          <a:noFill/>
        </p:spPr>
        <p:txBody>
          <a:bodyPr wrap="none" lIns="0" tIns="0" rIns="0" bIns="0" rtlCol="0">
            <a:spAutoFit/>
          </a:bodyPr>
          <a:lstStyle/>
          <a:p>
            <a:pPr marL="114300" indent="-114300">
              <a:spcBef>
                <a:spcPts val="100"/>
              </a:spcBef>
              <a:buFont typeface="Arial" panose="020B0604020202020204" pitchFamily="34" charset="0"/>
              <a:buChar char="•"/>
            </a:pPr>
            <a:r>
              <a:rPr lang="en-US" sz="1200" dirty="0"/>
              <a:t>ICU</a:t>
            </a:r>
          </a:p>
          <a:p>
            <a:pPr marL="114300" indent="-114300">
              <a:spcBef>
                <a:spcPts val="100"/>
              </a:spcBef>
              <a:buFont typeface="Arial" panose="020B0604020202020204" pitchFamily="34" charset="0"/>
              <a:buChar char="•"/>
            </a:pPr>
            <a:r>
              <a:rPr lang="en-US" sz="1200" dirty="0"/>
              <a:t>FED/MH</a:t>
            </a:r>
          </a:p>
          <a:p>
            <a:pPr marL="114300" indent="-114300">
              <a:spcBef>
                <a:spcPts val="100"/>
              </a:spcBef>
              <a:buFont typeface="Arial" panose="020B0604020202020204" pitchFamily="34" charset="0"/>
              <a:buChar char="•"/>
            </a:pPr>
            <a:r>
              <a:rPr lang="en-US" sz="1200" b="1" dirty="0">
                <a:solidFill>
                  <a:schemeClr val="tx2"/>
                </a:solidFill>
              </a:rPr>
              <a:t>UCC</a:t>
            </a:r>
          </a:p>
          <a:p>
            <a:pPr marL="114300" indent="-114300">
              <a:spcBef>
                <a:spcPts val="100"/>
              </a:spcBef>
              <a:buFont typeface="Arial" panose="020B0604020202020204" pitchFamily="34" charset="0"/>
              <a:buChar char="•"/>
            </a:pPr>
            <a:r>
              <a:rPr lang="en-US" sz="1200" dirty="0"/>
              <a:t>MOB</a:t>
            </a:r>
          </a:p>
          <a:p>
            <a:pPr marL="114300" indent="-114300">
              <a:spcBef>
                <a:spcPts val="100"/>
              </a:spcBef>
              <a:buFont typeface="Arial" panose="020B0604020202020204" pitchFamily="34" charset="0"/>
              <a:buChar char="•"/>
            </a:pPr>
            <a:r>
              <a:rPr lang="en-US" sz="1200" dirty="0"/>
              <a:t>Retail</a:t>
            </a:r>
          </a:p>
          <a:p>
            <a:pPr marL="114300" indent="-114300">
              <a:spcBef>
                <a:spcPts val="100"/>
              </a:spcBef>
              <a:buFont typeface="Arial" panose="020B0604020202020204" pitchFamily="34" charset="0"/>
              <a:buChar char="•"/>
            </a:pPr>
            <a:r>
              <a:rPr lang="en-US" sz="1200" dirty="0"/>
              <a:t>LTAC</a:t>
            </a:r>
          </a:p>
          <a:p>
            <a:pPr marL="114300" indent="-114300">
              <a:spcBef>
                <a:spcPts val="100"/>
              </a:spcBef>
              <a:buFont typeface="Arial" panose="020B0604020202020204" pitchFamily="34" charset="0"/>
              <a:buChar char="•"/>
            </a:pPr>
            <a:r>
              <a:rPr lang="en-US" sz="1200" dirty="0"/>
              <a:t>Home</a:t>
            </a:r>
          </a:p>
          <a:p>
            <a:pPr marL="114300" indent="-114300">
              <a:spcBef>
                <a:spcPts val="100"/>
              </a:spcBef>
              <a:buFont typeface="Arial" panose="020B0604020202020204" pitchFamily="34" charset="0"/>
              <a:buChar char="•"/>
            </a:pPr>
            <a:r>
              <a:rPr lang="en-US" sz="1200" dirty="0"/>
              <a:t>Online</a:t>
            </a:r>
          </a:p>
        </p:txBody>
      </p:sp>
      <p:cxnSp>
        <p:nvCxnSpPr>
          <p:cNvPr id="115" name="Straight Arrow Connector 114"/>
          <p:cNvCxnSpPr/>
          <p:nvPr/>
        </p:nvCxnSpPr>
        <p:spPr bwMode="gray">
          <a:xfrm>
            <a:off x="6817363" y="2781499"/>
            <a:ext cx="749770" cy="0"/>
          </a:xfrm>
          <a:prstGeom prst="straightConnector1">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16" name="Rectangle 16"/>
          <p:cNvSpPr/>
          <p:nvPr/>
        </p:nvSpPr>
        <p:spPr bwMode="gray">
          <a:xfrm rot="16200000" flipH="1">
            <a:off x="5253265" y="2385870"/>
            <a:ext cx="393828" cy="379845"/>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 name="connsiteX0" fmla="*/ 0 w 588709"/>
              <a:gd name="connsiteY0" fmla="*/ 4213 h 1199195"/>
              <a:gd name="connsiteX1" fmla="*/ 118397 w 588709"/>
              <a:gd name="connsiteY1" fmla="*/ 0 h 1199195"/>
              <a:gd name="connsiteX2" fmla="*/ 588709 w 588709"/>
              <a:gd name="connsiteY2" fmla="*/ 4213 h 1199195"/>
              <a:gd name="connsiteX3" fmla="*/ 588709 w 588709"/>
              <a:gd name="connsiteY3" fmla="*/ 1199195 h 1199195"/>
              <a:gd name="connsiteX0" fmla="*/ 0 w 597373"/>
              <a:gd name="connsiteY0" fmla="*/ 1 h 4420499"/>
              <a:gd name="connsiteX1" fmla="*/ 127061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23102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23102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23102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0 w 597373"/>
              <a:gd name="connsiteY1" fmla="*/ 3221304 h 4420499"/>
              <a:gd name="connsiteX2" fmla="*/ 597373 w 597373"/>
              <a:gd name="connsiteY2" fmla="*/ 3225517 h 4420499"/>
              <a:gd name="connsiteX3" fmla="*/ 597373 w 597373"/>
              <a:gd name="connsiteY3" fmla="*/ 4420499 h 4420499"/>
              <a:gd name="connsiteX0" fmla="*/ 0 w 597373"/>
              <a:gd name="connsiteY0" fmla="*/ 0 h 3024103"/>
              <a:gd name="connsiteX1" fmla="*/ 0 w 597373"/>
              <a:gd name="connsiteY1" fmla="*/ 1824908 h 3024103"/>
              <a:gd name="connsiteX2" fmla="*/ 597373 w 597373"/>
              <a:gd name="connsiteY2" fmla="*/ 1829121 h 3024103"/>
              <a:gd name="connsiteX3" fmla="*/ 597373 w 597373"/>
              <a:gd name="connsiteY3" fmla="*/ 3024103 h 3024103"/>
            </a:gdLst>
            <a:ahLst/>
            <a:cxnLst>
              <a:cxn ang="0">
                <a:pos x="connsiteX0" y="connsiteY0"/>
              </a:cxn>
              <a:cxn ang="0">
                <a:pos x="connsiteX1" y="connsiteY1"/>
              </a:cxn>
              <a:cxn ang="0">
                <a:pos x="connsiteX2" y="connsiteY2"/>
              </a:cxn>
              <a:cxn ang="0">
                <a:pos x="connsiteX3" y="connsiteY3"/>
              </a:cxn>
            </a:cxnLst>
            <a:rect l="l" t="t" r="r" b="b"/>
            <a:pathLst>
              <a:path w="597373" h="3024103">
                <a:moveTo>
                  <a:pt x="0" y="0"/>
                </a:moveTo>
                <a:lnTo>
                  <a:pt x="0" y="1824908"/>
                </a:lnTo>
                <a:lnTo>
                  <a:pt x="597373" y="1829121"/>
                </a:lnTo>
                <a:lnTo>
                  <a:pt x="597373" y="3024103"/>
                </a:lnTo>
              </a:path>
            </a:pathLst>
          </a:cu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Rectangle 16"/>
          <p:cNvSpPr/>
          <p:nvPr/>
        </p:nvSpPr>
        <p:spPr bwMode="gray">
          <a:xfrm rot="16200000" flipH="1">
            <a:off x="8952024" y="2725828"/>
            <a:ext cx="479745" cy="591087"/>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 name="connsiteX0" fmla="*/ 0 w 588709"/>
              <a:gd name="connsiteY0" fmla="*/ 4213 h 1199195"/>
              <a:gd name="connsiteX1" fmla="*/ 118397 w 588709"/>
              <a:gd name="connsiteY1" fmla="*/ 0 h 1199195"/>
              <a:gd name="connsiteX2" fmla="*/ 588709 w 588709"/>
              <a:gd name="connsiteY2" fmla="*/ 4213 h 1199195"/>
              <a:gd name="connsiteX3" fmla="*/ 588709 w 588709"/>
              <a:gd name="connsiteY3" fmla="*/ 1199195 h 1199195"/>
              <a:gd name="connsiteX0" fmla="*/ 0 w 597373"/>
              <a:gd name="connsiteY0" fmla="*/ 1 h 4420499"/>
              <a:gd name="connsiteX1" fmla="*/ 127061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23102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23102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23102 w 597373"/>
              <a:gd name="connsiteY1" fmla="*/ 3221304 h 4420499"/>
              <a:gd name="connsiteX2" fmla="*/ 597373 w 597373"/>
              <a:gd name="connsiteY2" fmla="*/ 3225517 h 4420499"/>
              <a:gd name="connsiteX3" fmla="*/ 597373 w 597373"/>
              <a:gd name="connsiteY3" fmla="*/ 4420499 h 4420499"/>
              <a:gd name="connsiteX0" fmla="*/ 0 w 597373"/>
              <a:gd name="connsiteY0" fmla="*/ 1 h 4420499"/>
              <a:gd name="connsiteX1" fmla="*/ 0 w 597373"/>
              <a:gd name="connsiteY1" fmla="*/ 3221304 h 4420499"/>
              <a:gd name="connsiteX2" fmla="*/ 597373 w 597373"/>
              <a:gd name="connsiteY2" fmla="*/ 3225517 h 4420499"/>
              <a:gd name="connsiteX3" fmla="*/ 597373 w 597373"/>
              <a:gd name="connsiteY3" fmla="*/ 4420499 h 4420499"/>
              <a:gd name="connsiteX0" fmla="*/ 0 w 597373"/>
              <a:gd name="connsiteY0" fmla="*/ 0 h 3024103"/>
              <a:gd name="connsiteX1" fmla="*/ 0 w 597373"/>
              <a:gd name="connsiteY1" fmla="*/ 1824908 h 3024103"/>
              <a:gd name="connsiteX2" fmla="*/ 597373 w 597373"/>
              <a:gd name="connsiteY2" fmla="*/ 1829121 h 3024103"/>
              <a:gd name="connsiteX3" fmla="*/ 597373 w 597373"/>
              <a:gd name="connsiteY3" fmla="*/ 3024103 h 3024103"/>
            </a:gdLst>
            <a:ahLst/>
            <a:cxnLst>
              <a:cxn ang="0">
                <a:pos x="connsiteX0" y="connsiteY0"/>
              </a:cxn>
              <a:cxn ang="0">
                <a:pos x="connsiteX1" y="connsiteY1"/>
              </a:cxn>
              <a:cxn ang="0">
                <a:pos x="connsiteX2" y="connsiteY2"/>
              </a:cxn>
              <a:cxn ang="0">
                <a:pos x="connsiteX3" y="connsiteY3"/>
              </a:cxn>
            </a:cxnLst>
            <a:rect l="l" t="t" r="r" b="b"/>
            <a:pathLst>
              <a:path w="597373" h="3024103">
                <a:moveTo>
                  <a:pt x="0" y="0"/>
                </a:moveTo>
                <a:lnTo>
                  <a:pt x="0" y="1824908"/>
                </a:lnTo>
                <a:lnTo>
                  <a:pt x="597373" y="1829121"/>
                </a:lnTo>
                <a:lnTo>
                  <a:pt x="597373" y="3024103"/>
                </a:lnTo>
              </a:path>
            </a:pathLst>
          </a:cu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19" name="Straight Arrow Connector 118"/>
          <p:cNvCxnSpPr/>
          <p:nvPr/>
        </p:nvCxnSpPr>
        <p:spPr bwMode="gray">
          <a:xfrm>
            <a:off x="7622558" y="6471487"/>
            <a:ext cx="1806093" cy="0"/>
          </a:xfrm>
          <a:prstGeom prst="straightConnector1">
            <a:avLst/>
          </a:prstGeom>
          <a:ln w="19050">
            <a:solidFill>
              <a:schemeClr val="accent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bwMode="gray">
          <a:xfrm>
            <a:off x="5698888" y="6471487"/>
            <a:ext cx="1806093" cy="0"/>
          </a:xfrm>
          <a:prstGeom prst="straightConnector1">
            <a:avLst/>
          </a:prstGeom>
          <a:ln w="19050">
            <a:solidFill>
              <a:schemeClr val="accent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bwMode="gray">
          <a:xfrm>
            <a:off x="3763802" y="6471487"/>
            <a:ext cx="1806093" cy="0"/>
          </a:xfrm>
          <a:prstGeom prst="straightConnector1">
            <a:avLst/>
          </a:prstGeom>
          <a:ln w="19050">
            <a:solidFill>
              <a:schemeClr val="accent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 Placeholder 4"/>
          <p:cNvSpPr>
            <a:spLocks noGrp="1"/>
          </p:cNvSpPr>
          <p:nvPr>
            <p:ph type="body" sz="quarter" idx="11"/>
          </p:nvPr>
        </p:nvSpPr>
        <p:spPr>
          <a:xfrm>
            <a:off x="10445958" y="6470202"/>
            <a:ext cx="1512242" cy="387798"/>
          </a:xfrm>
        </p:spPr>
        <p:txBody>
          <a:bodyPr/>
          <a:lstStyle/>
          <a:p>
            <a:r>
              <a:rPr lang="en-US" dirty="0"/>
              <a:t>Source: Gist Healthcare analysis.</a:t>
            </a:r>
          </a:p>
        </p:txBody>
      </p:sp>
    </p:spTree>
    <p:extLst>
      <p:ext uri="{BB962C8B-B14F-4D97-AF65-F5344CB8AC3E}">
        <p14:creationId xmlns:p14="http://schemas.microsoft.com/office/powerpoint/2010/main" val="2638414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Left Bracket 103"/>
          <p:cNvSpPr/>
          <p:nvPr/>
        </p:nvSpPr>
        <p:spPr bwMode="gray">
          <a:xfrm>
            <a:off x="9196876" y="1018386"/>
            <a:ext cx="172211" cy="2290129"/>
          </a:xfrm>
          <a:prstGeom prst="leftBracket">
            <a:avLst>
              <a:gd name="adj" fmla="val 0"/>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6" name="Straight Arrow Connector 75"/>
          <p:cNvCxnSpPr/>
          <p:nvPr/>
        </p:nvCxnSpPr>
        <p:spPr bwMode="gray">
          <a:xfrm flipH="1" flipV="1">
            <a:off x="7033992" y="3177141"/>
            <a:ext cx="2321726" cy="2239318"/>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bwMode="gray">
          <a:xfrm flipH="1" flipV="1">
            <a:off x="6879734" y="3537105"/>
            <a:ext cx="1227004" cy="1879354"/>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bwMode="gray">
          <a:xfrm flipH="1" flipV="1">
            <a:off x="6522090" y="3849933"/>
            <a:ext cx="365271" cy="1566526"/>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bwMode="gray">
          <a:xfrm flipV="1">
            <a:off x="5734968" y="4054032"/>
            <a:ext cx="171467" cy="1362427"/>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bwMode="gray">
          <a:xfrm flipV="1">
            <a:off x="4478072" y="4130433"/>
            <a:ext cx="798412" cy="1286026"/>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69509" y="886765"/>
            <a:ext cx="2317219" cy="2215991"/>
          </a:xfrm>
        </p:spPr>
        <p:txBody>
          <a:bodyPr/>
          <a:lstStyle/>
          <a:p>
            <a:r>
              <a:rPr lang="en-US" dirty="0"/>
              <a:t>Recognize the Limits of the Legacy Model</a:t>
            </a:r>
          </a:p>
        </p:txBody>
      </p:sp>
      <p:sp>
        <p:nvSpPr>
          <p:cNvPr id="3" name="Text Placeholder 2"/>
          <p:cNvSpPr>
            <a:spLocks noGrp="1"/>
          </p:cNvSpPr>
          <p:nvPr>
            <p:ph type="body" sz="quarter" idx="10"/>
          </p:nvPr>
        </p:nvSpPr>
        <p:spPr>
          <a:xfrm>
            <a:off x="569510" y="4004162"/>
            <a:ext cx="2084139" cy="861774"/>
          </a:xfrm>
        </p:spPr>
        <p:txBody>
          <a:bodyPr/>
          <a:lstStyle/>
          <a:p>
            <a:r>
              <a:rPr lang="en-US" dirty="0"/>
              <a:t>Current approach organizes and delivers services on a one-off, fragmented basis, which falls short of how consumers experience care needs</a:t>
            </a:r>
          </a:p>
        </p:txBody>
      </p:sp>
      <p:sp>
        <p:nvSpPr>
          <p:cNvPr id="4" name="Text Placeholder 3"/>
          <p:cNvSpPr>
            <a:spLocks noGrp="1"/>
          </p:cNvSpPr>
          <p:nvPr>
            <p:ph type="body" sz="quarter" idx="13"/>
          </p:nvPr>
        </p:nvSpPr>
        <p:spPr/>
        <p:txBody>
          <a:bodyPr>
            <a:normAutofit lnSpcReduction="10000"/>
          </a:bodyPr>
          <a:lstStyle/>
          <a:p>
            <a:r>
              <a:rPr lang="en-US" dirty="0"/>
              <a:t>Value-driven approach</a:t>
            </a:r>
          </a:p>
        </p:txBody>
      </p:sp>
      <p:sp>
        <p:nvSpPr>
          <p:cNvPr id="5" name="Text Placeholder 4"/>
          <p:cNvSpPr>
            <a:spLocks noGrp="1"/>
          </p:cNvSpPr>
          <p:nvPr>
            <p:ph type="body" sz="quarter" idx="11"/>
          </p:nvPr>
        </p:nvSpPr>
        <p:spPr>
          <a:xfrm>
            <a:off x="10445958" y="6470202"/>
            <a:ext cx="1512242" cy="387798"/>
          </a:xfrm>
        </p:spPr>
        <p:txBody>
          <a:bodyPr/>
          <a:lstStyle/>
          <a:p>
            <a:r>
              <a:rPr lang="en-US" dirty="0"/>
              <a:t>Source: Gist Healthcare analysis.</a:t>
            </a:r>
          </a:p>
        </p:txBody>
      </p:sp>
      <p:sp>
        <p:nvSpPr>
          <p:cNvPr id="11" name="Oval 10"/>
          <p:cNvSpPr>
            <a:spLocks noChangeAspect="1"/>
          </p:cNvSpPr>
          <p:nvPr/>
        </p:nvSpPr>
        <p:spPr bwMode="gray">
          <a:xfrm>
            <a:off x="3506189" y="2223846"/>
            <a:ext cx="3531607" cy="1906587"/>
          </a:xfrm>
          <a:prstGeom prst="ellipse">
            <a:avLst/>
          </a:prstGeom>
          <a:solidFill>
            <a:schemeClr val="accent4"/>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extBox 11"/>
          <p:cNvSpPr txBox="1"/>
          <p:nvPr/>
        </p:nvSpPr>
        <p:spPr bwMode="gray">
          <a:xfrm>
            <a:off x="4779542" y="2651343"/>
            <a:ext cx="1003480" cy="200055"/>
          </a:xfrm>
          <a:prstGeom prst="rect">
            <a:avLst/>
          </a:prstGeom>
          <a:noFill/>
        </p:spPr>
        <p:txBody>
          <a:bodyPr wrap="none" lIns="0" tIns="0" rIns="0" bIns="0" rtlCol="0">
            <a:spAutoFit/>
          </a:bodyPr>
          <a:lstStyle/>
          <a:p>
            <a:pPr>
              <a:spcBef>
                <a:spcPts val="800"/>
              </a:spcBef>
            </a:pPr>
            <a:r>
              <a:rPr lang="en-US" sz="1300" b="1" dirty="0">
                <a:solidFill>
                  <a:schemeClr val="bg1"/>
                </a:solidFill>
              </a:rPr>
              <a:t>Event Health</a:t>
            </a:r>
          </a:p>
        </p:txBody>
      </p:sp>
      <p:grpSp>
        <p:nvGrpSpPr>
          <p:cNvPr id="20" name="Group 19"/>
          <p:cNvGrpSpPr/>
          <p:nvPr/>
        </p:nvGrpSpPr>
        <p:grpSpPr>
          <a:xfrm>
            <a:off x="4302894" y="5361506"/>
            <a:ext cx="6395778" cy="706881"/>
            <a:chOff x="4302894" y="5361506"/>
            <a:chExt cx="6395778" cy="706881"/>
          </a:xfrm>
        </p:grpSpPr>
        <p:grpSp>
          <p:nvGrpSpPr>
            <p:cNvPr id="21" name="Group 20"/>
            <p:cNvGrpSpPr/>
            <p:nvPr/>
          </p:nvGrpSpPr>
          <p:grpSpPr>
            <a:xfrm>
              <a:off x="4302894" y="5361506"/>
              <a:ext cx="6395778" cy="706881"/>
              <a:chOff x="3522904" y="5703189"/>
              <a:chExt cx="6395778" cy="706881"/>
            </a:xfrm>
          </p:grpSpPr>
          <p:sp>
            <p:nvSpPr>
              <p:cNvPr id="27" name="Right Arrow 26"/>
              <p:cNvSpPr>
                <a:spLocks noChangeAspect="1"/>
              </p:cNvSpPr>
              <p:nvPr/>
            </p:nvSpPr>
            <p:spPr bwMode="gray">
              <a:xfrm>
                <a:off x="3522904" y="5707053"/>
                <a:ext cx="1419298" cy="703017"/>
              </a:xfrm>
              <a:prstGeom prst="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Notched Right Arrow 27"/>
              <p:cNvSpPr>
                <a:spLocks noChangeAspect="1"/>
              </p:cNvSpPr>
              <p:nvPr/>
            </p:nvSpPr>
            <p:spPr bwMode="gray">
              <a:xfrm>
                <a:off x="4767024" y="5707053"/>
                <a:ext cx="1419298" cy="703017"/>
              </a:xfrm>
              <a:prstGeom prst="notched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Notched Right Arrow 28"/>
              <p:cNvSpPr>
                <a:spLocks noChangeAspect="1"/>
              </p:cNvSpPr>
              <p:nvPr/>
            </p:nvSpPr>
            <p:spPr bwMode="gray">
              <a:xfrm>
                <a:off x="6011144" y="5705765"/>
                <a:ext cx="1419298" cy="703017"/>
              </a:xfrm>
              <a:prstGeom prst="notched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Notched Right Arrow 29"/>
              <p:cNvSpPr>
                <a:spLocks noChangeAspect="1"/>
              </p:cNvSpPr>
              <p:nvPr/>
            </p:nvSpPr>
            <p:spPr bwMode="gray">
              <a:xfrm>
                <a:off x="7255264" y="5704477"/>
                <a:ext cx="1419298" cy="703017"/>
              </a:xfrm>
              <a:prstGeom prst="notched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Notched Right Arrow 30"/>
              <p:cNvSpPr>
                <a:spLocks noChangeAspect="1"/>
              </p:cNvSpPr>
              <p:nvPr/>
            </p:nvSpPr>
            <p:spPr bwMode="gray">
              <a:xfrm>
                <a:off x="8499384" y="5703189"/>
                <a:ext cx="1419298" cy="703017"/>
              </a:xfrm>
              <a:prstGeom prst="notched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2" name="TextBox 21"/>
            <p:cNvSpPr txBox="1"/>
            <p:nvPr/>
          </p:nvSpPr>
          <p:spPr bwMode="gray">
            <a:xfrm>
              <a:off x="4575961" y="5616538"/>
              <a:ext cx="705321" cy="200055"/>
            </a:xfrm>
            <a:prstGeom prst="rect">
              <a:avLst/>
            </a:prstGeom>
            <a:noFill/>
          </p:spPr>
          <p:txBody>
            <a:bodyPr wrap="none" lIns="0" tIns="0" rIns="0" bIns="0" rtlCol="0">
              <a:spAutoFit/>
            </a:bodyPr>
            <a:lstStyle/>
            <a:p>
              <a:pPr>
                <a:spcBef>
                  <a:spcPts val="800"/>
                </a:spcBef>
              </a:pPr>
              <a:r>
                <a:rPr lang="en-US" sz="1300" b="1" dirty="0">
                  <a:solidFill>
                    <a:schemeClr val="bg1"/>
                  </a:solidFill>
                </a:rPr>
                <a:t>Neonate</a:t>
              </a:r>
            </a:p>
          </p:txBody>
        </p:sp>
        <p:sp>
          <p:nvSpPr>
            <p:cNvPr id="23" name="TextBox 22"/>
            <p:cNvSpPr txBox="1"/>
            <p:nvPr/>
          </p:nvSpPr>
          <p:spPr bwMode="gray">
            <a:xfrm>
              <a:off x="5799005" y="5616538"/>
              <a:ext cx="844783" cy="200055"/>
            </a:xfrm>
            <a:prstGeom prst="rect">
              <a:avLst/>
            </a:prstGeom>
            <a:noFill/>
          </p:spPr>
          <p:txBody>
            <a:bodyPr wrap="none" lIns="0" tIns="0" rIns="0" bIns="0" rtlCol="0">
              <a:spAutoFit/>
            </a:bodyPr>
            <a:lstStyle/>
            <a:p>
              <a:pPr>
                <a:spcBef>
                  <a:spcPts val="800"/>
                </a:spcBef>
              </a:pPr>
              <a:r>
                <a:rPr lang="en-US" sz="1300" b="1" dirty="0">
                  <a:solidFill>
                    <a:schemeClr val="bg1"/>
                  </a:solidFill>
                </a:rPr>
                <a:t>Childhood</a:t>
              </a:r>
            </a:p>
          </p:txBody>
        </p:sp>
        <p:sp>
          <p:nvSpPr>
            <p:cNvPr id="24" name="TextBox 23"/>
            <p:cNvSpPr txBox="1"/>
            <p:nvPr/>
          </p:nvSpPr>
          <p:spPr bwMode="gray">
            <a:xfrm>
              <a:off x="7036713" y="5616538"/>
              <a:ext cx="847989" cy="200055"/>
            </a:xfrm>
            <a:prstGeom prst="rect">
              <a:avLst/>
            </a:prstGeom>
            <a:noFill/>
          </p:spPr>
          <p:txBody>
            <a:bodyPr wrap="none" lIns="0" tIns="0" rIns="0" bIns="0" rtlCol="0">
              <a:spAutoFit/>
            </a:bodyPr>
            <a:lstStyle/>
            <a:p>
              <a:pPr>
                <a:spcBef>
                  <a:spcPts val="800"/>
                </a:spcBef>
              </a:pPr>
              <a:r>
                <a:rPr lang="en-US" sz="1300" b="1" dirty="0">
                  <a:solidFill>
                    <a:schemeClr val="bg1"/>
                  </a:solidFill>
                </a:rPr>
                <a:t>Adulthood</a:t>
              </a:r>
            </a:p>
          </p:txBody>
        </p:sp>
        <p:sp>
          <p:nvSpPr>
            <p:cNvPr id="25" name="TextBox 24"/>
            <p:cNvSpPr txBox="1"/>
            <p:nvPr/>
          </p:nvSpPr>
          <p:spPr bwMode="gray">
            <a:xfrm>
              <a:off x="8332115" y="5616538"/>
              <a:ext cx="618759" cy="200055"/>
            </a:xfrm>
            <a:prstGeom prst="rect">
              <a:avLst/>
            </a:prstGeom>
            <a:noFill/>
          </p:spPr>
          <p:txBody>
            <a:bodyPr wrap="none" lIns="0" tIns="0" rIns="0" bIns="0" rtlCol="0">
              <a:spAutoFit/>
            </a:bodyPr>
            <a:lstStyle/>
            <a:p>
              <a:pPr>
                <a:spcBef>
                  <a:spcPts val="800"/>
                </a:spcBef>
              </a:pPr>
              <a:r>
                <a:rPr lang="en-US" sz="1300" b="1" dirty="0">
                  <a:solidFill>
                    <a:schemeClr val="bg1"/>
                  </a:solidFill>
                </a:rPr>
                <a:t>Decline</a:t>
              </a:r>
            </a:p>
          </p:txBody>
        </p:sp>
        <p:sp>
          <p:nvSpPr>
            <p:cNvPr id="26" name="TextBox 25"/>
            <p:cNvSpPr txBox="1"/>
            <p:nvPr/>
          </p:nvSpPr>
          <p:spPr bwMode="gray">
            <a:xfrm>
              <a:off x="9553085" y="5616538"/>
              <a:ext cx="811119" cy="200055"/>
            </a:xfrm>
            <a:prstGeom prst="rect">
              <a:avLst/>
            </a:prstGeom>
            <a:noFill/>
          </p:spPr>
          <p:txBody>
            <a:bodyPr wrap="none" lIns="0" tIns="0" rIns="0" bIns="0" rtlCol="0">
              <a:spAutoFit/>
            </a:bodyPr>
            <a:lstStyle/>
            <a:p>
              <a:pPr>
                <a:spcBef>
                  <a:spcPts val="800"/>
                </a:spcBef>
              </a:pPr>
              <a:r>
                <a:rPr lang="en-US" sz="1300" b="1" dirty="0">
                  <a:solidFill>
                    <a:schemeClr val="bg1"/>
                  </a:solidFill>
                </a:rPr>
                <a:t>End of Life</a:t>
              </a:r>
            </a:p>
          </p:txBody>
        </p:sp>
      </p:grpSp>
      <p:sp>
        <p:nvSpPr>
          <p:cNvPr id="58" name="Oval 57"/>
          <p:cNvSpPr/>
          <p:nvPr/>
        </p:nvSpPr>
        <p:spPr bwMode="gray">
          <a:xfrm>
            <a:off x="9354393" y="888626"/>
            <a:ext cx="258233" cy="258233"/>
          </a:xfrm>
          <a:prstGeom prst="ellipse">
            <a:avLst/>
          </a:prstGeom>
          <a:solidFill>
            <a:schemeClr val="accent4"/>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0" rIns="0" bIns="0" numCol="1" spcCol="0" rtlCol="0" fromWordArt="0" anchor="ctr" anchorCtr="0" forceAA="0" compatLnSpc="1">
            <a:prstTxWarp prst="textNoShape">
              <a:avLst/>
            </a:prstTxWarp>
            <a:noAutofit/>
          </a:bodyPr>
          <a:lstStyle/>
          <a:p>
            <a:r>
              <a:rPr lang="en-US" sz="2800" b="1" dirty="0"/>
              <a:t>1</a:t>
            </a:r>
          </a:p>
        </p:txBody>
      </p:sp>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537" y="5321579"/>
            <a:ext cx="392625" cy="575509"/>
          </a:xfrm>
          <a:prstGeom prst="rect">
            <a:avLst/>
          </a:prstGeom>
        </p:spPr>
      </p:pic>
      <p:sp>
        <p:nvSpPr>
          <p:cNvPr id="62" name="TextBox 61"/>
          <p:cNvSpPr txBox="1"/>
          <p:nvPr/>
        </p:nvSpPr>
        <p:spPr bwMode="gray">
          <a:xfrm>
            <a:off x="3318915" y="5982884"/>
            <a:ext cx="1006747" cy="430887"/>
          </a:xfrm>
          <a:prstGeom prst="rect">
            <a:avLst/>
          </a:prstGeom>
          <a:noFill/>
        </p:spPr>
        <p:txBody>
          <a:bodyPr wrap="square" lIns="0" tIns="0" rIns="0" bIns="0" rtlCol="0">
            <a:spAutoFit/>
          </a:bodyPr>
          <a:lstStyle/>
          <a:p>
            <a:pPr algn="ctr">
              <a:spcBef>
                <a:spcPts val="800"/>
              </a:spcBef>
            </a:pPr>
            <a:r>
              <a:rPr lang="en-US" sz="1400" b="1" dirty="0"/>
              <a:t>Consumer life-stage</a:t>
            </a:r>
          </a:p>
        </p:txBody>
      </p:sp>
      <p:cxnSp>
        <p:nvCxnSpPr>
          <p:cNvPr id="13" name="Straight Arrow Connector 12"/>
          <p:cNvCxnSpPr>
            <a:endCxn id="11" idx="4"/>
          </p:cNvCxnSpPr>
          <p:nvPr/>
        </p:nvCxnSpPr>
        <p:spPr bwMode="gray">
          <a:xfrm flipV="1">
            <a:off x="4763085" y="4130433"/>
            <a:ext cx="508908" cy="1286027"/>
          </a:xfrm>
          <a:prstGeom prst="straightConnector1">
            <a:avLst/>
          </a:prstGeom>
          <a:ln w="19050">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gray">
          <a:xfrm flipH="1" flipV="1">
            <a:off x="5903089" y="4056927"/>
            <a:ext cx="130111" cy="1359534"/>
          </a:xfrm>
          <a:prstGeom prst="straightConnector1">
            <a:avLst/>
          </a:prstGeom>
          <a:ln w="19050">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1" idx="6"/>
          </p:cNvCxnSpPr>
          <p:nvPr/>
        </p:nvCxnSpPr>
        <p:spPr bwMode="gray">
          <a:xfrm flipH="1" flipV="1">
            <a:off x="7037796" y="3177140"/>
            <a:ext cx="2627322" cy="2239319"/>
          </a:xfrm>
          <a:prstGeom prst="straightConnector1">
            <a:avLst/>
          </a:prstGeom>
          <a:ln w="19050">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11" idx="5"/>
          </p:cNvCxnSpPr>
          <p:nvPr/>
        </p:nvCxnSpPr>
        <p:spPr bwMode="gray">
          <a:xfrm flipH="1" flipV="1">
            <a:off x="6520604" y="3851220"/>
            <a:ext cx="678334" cy="1565239"/>
          </a:xfrm>
          <a:prstGeom prst="straightConnector1">
            <a:avLst/>
          </a:prstGeom>
          <a:ln w="19050">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gray">
          <a:xfrm flipH="1" flipV="1">
            <a:off x="5903089" y="4051139"/>
            <a:ext cx="438214" cy="1365320"/>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5"/>
          </p:cNvCxnSpPr>
          <p:nvPr/>
        </p:nvCxnSpPr>
        <p:spPr bwMode="gray">
          <a:xfrm flipH="1" flipV="1">
            <a:off x="6520604" y="3851220"/>
            <a:ext cx="1008972" cy="1565239"/>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gray">
          <a:xfrm flipH="1" flipV="1">
            <a:off x="6891165" y="3534547"/>
            <a:ext cx="1526691" cy="1881912"/>
          </a:xfrm>
          <a:prstGeom prst="straightConnector1">
            <a:avLst/>
          </a:prstGeom>
          <a:ln w="19050">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gray">
          <a:xfrm flipH="1" flipV="1">
            <a:off x="6887362" y="3534547"/>
            <a:ext cx="1916238" cy="1881912"/>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11" idx="6"/>
          </p:cNvCxnSpPr>
          <p:nvPr/>
        </p:nvCxnSpPr>
        <p:spPr bwMode="gray">
          <a:xfrm flipH="1" flipV="1">
            <a:off x="7037796" y="3177140"/>
            <a:ext cx="2961725" cy="2239319"/>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11" idx="4"/>
          </p:cNvCxnSpPr>
          <p:nvPr/>
        </p:nvCxnSpPr>
        <p:spPr bwMode="gray">
          <a:xfrm flipV="1">
            <a:off x="5050270" y="4130433"/>
            <a:ext cx="221723" cy="1286026"/>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bwMode="gray">
          <a:xfrm>
            <a:off x="3352800" y="4342162"/>
            <a:ext cx="341343" cy="0"/>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bwMode="gray">
          <a:xfrm>
            <a:off x="3758899" y="4265218"/>
            <a:ext cx="394339" cy="153888"/>
          </a:xfrm>
          <a:prstGeom prst="rect">
            <a:avLst/>
          </a:prstGeom>
          <a:solidFill>
            <a:schemeClr val="bg1"/>
          </a:solidFill>
        </p:spPr>
        <p:txBody>
          <a:bodyPr wrap="none" lIns="0" tIns="0" rIns="0" bIns="0" rtlCol="0">
            <a:spAutoFit/>
          </a:bodyPr>
          <a:lstStyle/>
          <a:p>
            <a:pPr>
              <a:spcBef>
                <a:spcPts val="800"/>
              </a:spcBef>
            </a:pPr>
            <a:r>
              <a:rPr lang="en-US" sz="1000" dirty="0"/>
              <a:t>Events</a:t>
            </a:r>
          </a:p>
        </p:txBody>
      </p:sp>
      <p:sp>
        <p:nvSpPr>
          <p:cNvPr id="87" name="TextBox 86"/>
          <p:cNvSpPr txBox="1"/>
          <p:nvPr/>
        </p:nvSpPr>
        <p:spPr bwMode="gray">
          <a:xfrm>
            <a:off x="3758899" y="4454864"/>
            <a:ext cx="537006" cy="153888"/>
          </a:xfrm>
          <a:prstGeom prst="rect">
            <a:avLst/>
          </a:prstGeom>
          <a:solidFill>
            <a:schemeClr val="bg1"/>
          </a:solidFill>
        </p:spPr>
        <p:txBody>
          <a:bodyPr wrap="none" lIns="0" tIns="0" rIns="0" bIns="0" rtlCol="0">
            <a:spAutoFit/>
          </a:bodyPr>
          <a:lstStyle/>
          <a:p>
            <a:pPr>
              <a:spcBef>
                <a:spcPts val="800"/>
              </a:spcBef>
            </a:pPr>
            <a:r>
              <a:rPr lang="en-US" sz="1000" dirty="0"/>
              <a:t>Episodes</a:t>
            </a:r>
          </a:p>
        </p:txBody>
      </p:sp>
      <p:sp>
        <p:nvSpPr>
          <p:cNvPr id="88" name="TextBox 87"/>
          <p:cNvSpPr txBox="1"/>
          <p:nvPr/>
        </p:nvSpPr>
        <p:spPr bwMode="gray">
          <a:xfrm>
            <a:off x="3758899" y="4644511"/>
            <a:ext cx="868828" cy="153888"/>
          </a:xfrm>
          <a:prstGeom prst="rect">
            <a:avLst/>
          </a:prstGeom>
          <a:solidFill>
            <a:schemeClr val="bg1"/>
          </a:solidFill>
        </p:spPr>
        <p:txBody>
          <a:bodyPr wrap="none" lIns="0" tIns="0" rIns="0" bIns="0" rtlCol="0">
            <a:spAutoFit/>
          </a:bodyPr>
          <a:lstStyle/>
          <a:p>
            <a:pPr>
              <a:spcBef>
                <a:spcPts val="800"/>
              </a:spcBef>
            </a:pPr>
            <a:r>
              <a:rPr lang="en-US" sz="1000" dirty="0"/>
              <a:t>Management</a:t>
            </a:r>
          </a:p>
        </p:txBody>
      </p:sp>
      <p:pic>
        <p:nvPicPr>
          <p:cNvPr id="101" name="Picture 100"/>
          <p:cNvPicPr>
            <a:picLocks noChangeAspect="1"/>
          </p:cNvPicPr>
          <p:nvPr/>
        </p:nvPicPr>
        <p:blipFill>
          <a:blip r:embed="rId3">
            <a:lum bright="100000"/>
            <a:extLst>
              <a:ext uri="{28A0092B-C50C-407E-A947-70E740481C1C}">
                <a14:useLocalDpi xmlns:a14="http://schemas.microsoft.com/office/drawing/2010/main" val="0"/>
              </a:ext>
            </a:extLst>
          </a:blip>
          <a:stretch>
            <a:fillRect/>
          </a:stretch>
        </p:blipFill>
        <p:spPr>
          <a:xfrm>
            <a:off x="4232868" y="3040899"/>
            <a:ext cx="327508" cy="480060"/>
          </a:xfrm>
          <a:prstGeom prst="rect">
            <a:avLst/>
          </a:prstGeom>
        </p:spPr>
      </p:pic>
      <p:pic>
        <p:nvPicPr>
          <p:cNvPr id="102" name="Picture 101"/>
          <p:cNvPicPr>
            <a:picLocks noChangeAspect="1"/>
          </p:cNvPicPr>
          <p:nvPr/>
        </p:nvPicPr>
        <p:blipFill>
          <a:blip r:embed="rId4">
            <a:lum bright="100000"/>
            <a:extLst>
              <a:ext uri="{28A0092B-C50C-407E-A947-70E740481C1C}">
                <a14:useLocalDpi xmlns:a14="http://schemas.microsoft.com/office/drawing/2010/main" val="0"/>
              </a:ext>
            </a:extLst>
          </a:blip>
          <a:stretch>
            <a:fillRect/>
          </a:stretch>
        </p:blipFill>
        <p:spPr>
          <a:xfrm>
            <a:off x="5938996" y="3056908"/>
            <a:ext cx="480060" cy="432054"/>
          </a:xfrm>
          <a:prstGeom prst="rect">
            <a:avLst/>
          </a:prstGeom>
        </p:spPr>
      </p:pic>
      <p:sp>
        <p:nvSpPr>
          <p:cNvPr id="105" name="Left Bracket 104"/>
          <p:cNvSpPr/>
          <p:nvPr/>
        </p:nvSpPr>
        <p:spPr bwMode="gray">
          <a:xfrm flipH="1" flipV="1">
            <a:off x="11505439" y="1018386"/>
            <a:ext cx="172211" cy="2290129"/>
          </a:xfrm>
          <a:prstGeom prst="leftBracket">
            <a:avLst>
              <a:gd name="adj" fmla="val 0"/>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8" name="Text Placeholder 2"/>
          <p:cNvSpPr txBox="1">
            <a:spLocks/>
          </p:cNvSpPr>
          <p:nvPr/>
        </p:nvSpPr>
        <p:spPr bwMode="gray">
          <a:xfrm>
            <a:off x="9299987" y="1226606"/>
            <a:ext cx="2274552" cy="2031325"/>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Today’s dominant model, driven by FFS</a:t>
            </a:r>
          </a:p>
          <a:p>
            <a:r>
              <a:rPr lang="en-US" dirty="0"/>
              <a:t>Multiple, disconnected interactions with health system across time</a:t>
            </a:r>
          </a:p>
          <a:p>
            <a:r>
              <a:rPr lang="en-US" dirty="0"/>
              <a:t>Fragmented care</a:t>
            </a:r>
          </a:p>
          <a:p>
            <a:r>
              <a:rPr lang="en-US" dirty="0"/>
              <a:t>Suited for single, acute consumer needs</a:t>
            </a:r>
          </a:p>
        </p:txBody>
      </p:sp>
      <p:sp>
        <p:nvSpPr>
          <p:cNvPr id="109" name="TextBox 108"/>
          <p:cNvSpPr txBox="1"/>
          <p:nvPr/>
        </p:nvSpPr>
        <p:spPr bwMode="gray">
          <a:xfrm>
            <a:off x="9196876" y="909232"/>
            <a:ext cx="2480774" cy="215444"/>
          </a:xfrm>
          <a:prstGeom prst="rect">
            <a:avLst/>
          </a:prstGeom>
          <a:noFill/>
        </p:spPr>
        <p:txBody>
          <a:bodyPr wrap="square" lIns="0" tIns="0" rIns="0" bIns="0" rtlCol="0">
            <a:spAutoFit/>
          </a:bodyPr>
          <a:lstStyle/>
          <a:p>
            <a:pPr algn="ctr">
              <a:spcBef>
                <a:spcPts val="800"/>
              </a:spcBef>
            </a:pPr>
            <a:r>
              <a:rPr lang="en-US" sz="1400" b="1" dirty="0">
                <a:solidFill>
                  <a:schemeClr val="accent4"/>
                </a:solidFill>
              </a:rPr>
              <a:t>Event Health </a:t>
            </a:r>
          </a:p>
        </p:txBody>
      </p:sp>
      <p:sp>
        <p:nvSpPr>
          <p:cNvPr id="115" name="Line Callout 1 114"/>
          <p:cNvSpPr/>
          <p:nvPr/>
        </p:nvSpPr>
        <p:spPr bwMode="gray">
          <a:xfrm>
            <a:off x="9199506" y="3620557"/>
            <a:ext cx="2027693" cy="984885"/>
          </a:xfrm>
          <a:prstGeom prst="borderCallout1">
            <a:avLst>
              <a:gd name="adj1" fmla="val 33579"/>
              <a:gd name="adj2" fmla="val -454"/>
              <a:gd name="adj3" fmla="val 33196"/>
              <a:gd name="adj4" fmla="val -34162"/>
            </a:avLst>
          </a:prstGeom>
          <a:solidFill>
            <a:schemeClr val="accent4"/>
          </a:solidFill>
          <a:ln w="19050">
            <a:solidFill>
              <a:schemeClr val="accent4"/>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r>
              <a:rPr lang="en-US" sz="1300" dirty="0">
                <a:solidFill>
                  <a:schemeClr val="bg1"/>
                </a:solidFill>
              </a:rPr>
              <a:t>Consumers with ongoing needs forced to access and pay on event basis</a:t>
            </a:r>
          </a:p>
        </p:txBody>
      </p:sp>
      <p:sp>
        <p:nvSpPr>
          <p:cNvPr id="117" name="Text Placeholder 2"/>
          <p:cNvSpPr txBox="1">
            <a:spLocks/>
          </p:cNvSpPr>
          <p:nvPr/>
        </p:nvSpPr>
        <p:spPr bwMode="gray">
          <a:xfrm>
            <a:off x="3380263" y="886765"/>
            <a:ext cx="4941934"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Today’s System Built for Single Servings</a:t>
            </a:r>
          </a:p>
        </p:txBody>
      </p:sp>
      <p:sp>
        <p:nvSpPr>
          <p:cNvPr id="118" name="Text Placeholder 2"/>
          <p:cNvSpPr txBox="1">
            <a:spLocks/>
          </p:cNvSpPr>
          <p:nvPr/>
        </p:nvSpPr>
        <p:spPr bwMode="gray">
          <a:xfrm>
            <a:off x="3380261" y="1202429"/>
            <a:ext cx="4736565"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Often Too Fragmented, Costly for Consumers</a:t>
            </a:r>
          </a:p>
        </p:txBody>
      </p:sp>
      <p:pic>
        <p:nvPicPr>
          <p:cNvPr id="60" name="Picture 59"/>
          <p:cNvPicPr>
            <a:picLocks noChangeAspect="1"/>
          </p:cNvPicPr>
          <p:nvPr/>
        </p:nvPicPr>
        <p:blipFill>
          <a:blip r:embed="rId5">
            <a:lum bright="100000"/>
            <a:extLst>
              <a:ext uri="{28A0092B-C50C-407E-A947-70E740481C1C}">
                <a14:useLocalDpi xmlns:a14="http://schemas.microsoft.com/office/drawing/2010/main" val="0"/>
              </a:ext>
            </a:extLst>
          </a:blip>
          <a:stretch>
            <a:fillRect/>
          </a:stretch>
        </p:blipFill>
        <p:spPr>
          <a:xfrm>
            <a:off x="5003200" y="3040919"/>
            <a:ext cx="559931" cy="464031"/>
          </a:xfrm>
          <a:prstGeom prst="rect">
            <a:avLst/>
          </a:prstGeom>
        </p:spPr>
      </p:pic>
      <p:cxnSp>
        <p:nvCxnSpPr>
          <p:cNvPr id="67" name="Straight Arrow Connector 66"/>
          <p:cNvCxnSpPr/>
          <p:nvPr/>
        </p:nvCxnSpPr>
        <p:spPr bwMode="gray">
          <a:xfrm>
            <a:off x="3352800" y="4531808"/>
            <a:ext cx="341343" cy="0"/>
          </a:xfrm>
          <a:prstGeom prst="straightConnector1">
            <a:avLst/>
          </a:prstGeom>
          <a:ln w="19050">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bwMode="gray">
          <a:xfrm>
            <a:off x="3352800" y="4721455"/>
            <a:ext cx="341343" cy="0"/>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210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510" y="886765"/>
            <a:ext cx="2286000" cy="2215991"/>
          </a:xfrm>
        </p:spPr>
        <p:txBody>
          <a:bodyPr/>
          <a:lstStyle/>
          <a:p>
            <a:r>
              <a:rPr lang="en-US" dirty="0"/>
              <a:t>Choosing Our Value Model for the New Market</a:t>
            </a:r>
          </a:p>
        </p:txBody>
      </p:sp>
      <p:sp>
        <p:nvSpPr>
          <p:cNvPr id="3" name="Text Placeholder 2"/>
          <p:cNvSpPr>
            <a:spLocks noGrp="1"/>
          </p:cNvSpPr>
          <p:nvPr>
            <p:ph type="body" sz="quarter" idx="10"/>
          </p:nvPr>
        </p:nvSpPr>
        <p:spPr>
          <a:xfrm>
            <a:off x="569510" y="4004162"/>
            <a:ext cx="2286000" cy="1508105"/>
          </a:xfrm>
        </p:spPr>
        <p:txBody>
          <a:bodyPr/>
          <a:lstStyle/>
          <a:p>
            <a:r>
              <a:rPr lang="en-US" dirty="0"/>
              <a:t>Most incumbent health systems are still in the “event” business, but must shift over time to embrace multiple identities, based on their own competitive advantages</a:t>
            </a:r>
          </a:p>
        </p:txBody>
      </p:sp>
      <p:sp>
        <p:nvSpPr>
          <p:cNvPr id="4" name="Text Placeholder 3"/>
          <p:cNvSpPr>
            <a:spLocks noGrp="1"/>
          </p:cNvSpPr>
          <p:nvPr>
            <p:ph type="body" sz="quarter" idx="13"/>
          </p:nvPr>
        </p:nvSpPr>
        <p:spPr/>
        <p:txBody>
          <a:bodyPr>
            <a:normAutofit lnSpcReduction="10000"/>
          </a:bodyPr>
          <a:lstStyle/>
          <a:p>
            <a:endParaRPr lang="en-US" dirty="0"/>
          </a:p>
        </p:txBody>
      </p:sp>
      <p:sp>
        <p:nvSpPr>
          <p:cNvPr id="7" name="Oval 6"/>
          <p:cNvSpPr/>
          <p:nvPr/>
        </p:nvSpPr>
        <p:spPr bwMode="gray">
          <a:xfrm>
            <a:off x="3506189" y="1112431"/>
            <a:ext cx="7781925" cy="4171950"/>
          </a:xfrm>
          <a:prstGeom prst="ellipse">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Oval 7"/>
          <p:cNvSpPr/>
          <p:nvPr/>
        </p:nvSpPr>
        <p:spPr bwMode="gray">
          <a:xfrm>
            <a:off x="3506189" y="1457071"/>
            <a:ext cx="6505575" cy="3457575"/>
          </a:xfrm>
          <a:prstGeom prst="ellipse">
            <a:avLst/>
          </a:prstGeom>
          <a:solidFill>
            <a:schemeClr val="tx2"/>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Oval 8"/>
          <p:cNvSpPr/>
          <p:nvPr/>
        </p:nvSpPr>
        <p:spPr bwMode="gray">
          <a:xfrm>
            <a:off x="3506189" y="1887667"/>
            <a:ext cx="4934929" cy="2645653"/>
          </a:xfrm>
          <a:prstGeom prst="ellipse">
            <a:avLst/>
          </a:prstGeom>
          <a:solidFill>
            <a:schemeClr val="accent3"/>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Oval 10"/>
          <p:cNvSpPr>
            <a:spLocks noChangeAspect="1"/>
          </p:cNvSpPr>
          <p:nvPr/>
        </p:nvSpPr>
        <p:spPr bwMode="gray">
          <a:xfrm>
            <a:off x="3506189" y="2223846"/>
            <a:ext cx="3531607" cy="1906587"/>
          </a:xfrm>
          <a:prstGeom prst="ellipse">
            <a:avLst/>
          </a:prstGeom>
          <a:solidFill>
            <a:schemeClr val="accent4"/>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extBox 14"/>
          <p:cNvSpPr txBox="1"/>
          <p:nvPr/>
        </p:nvSpPr>
        <p:spPr bwMode="gray">
          <a:xfrm>
            <a:off x="10255380" y="2982961"/>
            <a:ext cx="847835" cy="430887"/>
          </a:xfrm>
          <a:prstGeom prst="rect">
            <a:avLst/>
          </a:prstGeom>
          <a:noFill/>
        </p:spPr>
        <p:txBody>
          <a:bodyPr wrap="square" lIns="0" tIns="0" rIns="0" bIns="0" rtlCol="0">
            <a:spAutoFit/>
          </a:bodyPr>
          <a:lstStyle/>
          <a:p>
            <a:pPr algn="ctr">
              <a:spcBef>
                <a:spcPts val="800"/>
              </a:spcBef>
            </a:pPr>
            <a:r>
              <a:rPr lang="en-US" sz="1400" b="1" dirty="0"/>
              <a:t>Beyond Health</a:t>
            </a:r>
          </a:p>
        </p:txBody>
      </p:sp>
      <p:sp>
        <p:nvSpPr>
          <p:cNvPr id="35" name="Line Callout 1 34"/>
          <p:cNvSpPr/>
          <p:nvPr/>
        </p:nvSpPr>
        <p:spPr bwMode="gray">
          <a:xfrm>
            <a:off x="9711161" y="1165541"/>
            <a:ext cx="1941515" cy="1184940"/>
          </a:xfrm>
          <a:prstGeom prst="borderCallout1">
            <a:avLst>
              <a:gd name="adj1" fmla="val 100346"/>
              <a:gd name="adj2" fmla="val 49904"/>
              <a:gd name="adj3" fmla="val 149807"/>
              <a:gd name="adj4" fmla="val 49389"/>
            </a:avLst>
          </a:prstGeom>
          <a:solidFill>
            <a:schemeClr val="accent1"/>
          </a:solidFill>
          <a:ln w="19050">
            <a:solidFill>
              <a:schemeClr val="bg1"/>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r>
              <a:rPr lang="en-US" sz="1300" b="1" dirty="0">
                <a:solidFill>
                  <a:schemeClr val="bg1"/>
                </a:solidFill>
              </a:rPr>
              <a:t>A Bridge Too Far?</a:t>
            </a:r>
          </a:p>
          <a:p>
            <a:r>
              <a:rPr lang="en-US" sz="1300" dirty="0">
                <a:solidFill>
                  <a:schemeClr val="bg1"/>
                </a:solidFill>
              </a:rPr>
              <a:t>Information Health</a:t>
            </a:r>
          </a:p>
          <a:p>
            <a:r>
              <a:rPr lang="en-US" sz="1300" dirty="0">
                <a:solidFill>
                  <a:schemeClr val="bg1"/>
                </a:solidFill>
              </a:rPr>
              <a:t>Wellness Health</a:t>
            </a:r>
          </a:p>
          <a:p>
            <a:r>
              <a:rPr lang="en-US" sz="1300" dirty="0">
                <a:solidFill>
                  <a:schemeClr val="bg1"/>
                </a:solidFill>
              </a:rPr>
              <a:t>Fitness Health</a:t>
            </a:r>
          </a:p>
          <a:p>
            <a:r>
              <a:rPr lang="en-US" sz="1300" dirty="0">
                <a:solidFill>
                  <a:schemeClr val="bg1"/>
                </a:solidFill>
              </a:rPr>
              <a:t>Public/Social Health</a:t>
            </a:r>
          </a:p>
        </p:txBody>
      </p:sp>
      <p:cxnSp>
        <p:nvCxnSpPr>
          <p:cNvPr id="36" name="Straight Arrow Connector 35"/>
          <p:cNvCxnSpPr/>
          <p:nvPr/>
        </p:nvCxnSpPr>
        <p:spPr bwMode="gray">
          <a:xfrm flipH="1" flipV="1">
            <a:off x="6169306" y="4865935"/>
            <a:ext cx="171997" cy="550524"/>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gray">
          <a:xfrm flipH="1" flipV="1">
            <a:off x="7199453" y="4865935"/>
            <a:ext cx="330123" cy="550525"/>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gray">
          <a:xfrm flipH="1" flipV="1">
            <a:off x="8210432" y="4687747"/>
            <a:ext cx="593168" cy="728712"/>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gray">
          <a:xfrm flipH="1" flipV="1">
            <a:off x="9059045" y="4399578"/>
            <a:ext cx="940477" cy="1016882"/>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gray">
          <a:xfrm flipV="1">
            <a:off x="5050270" y="4687747"/>
            <a:ext cx="146763" cy="728712"/>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bwMode="gray">
          <a:xfrm flipH="1">
            <a:off x="8210432" y="3201775"/>
            <a:ext cx="420025" cy="0"/>
          </a:xfrm>
          <a:prstGeom prst="straightConnector1">
            <a:avLst/>
          </a:prstGeom>
          <a:ln w="38100">
            <a:solidFill>
              <a:schemeClr val="bg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bwMode="gray">
          <a:xfrm>
            <a:off x="4519382" y="3685304"/>
            <a:ext cx="1505220" cy="215444"/>
          </a:xfrm>
          <a:prstGeom prst="rect">
            <a:avLst/>
          </a:prstGeom>
          <a:noFill/>
        </p:spPr>
        <p:txBody>
          <a:bodyPr wrap="none" lIns="0" tIns="0" rIns="0" bIns="0" rtlCol="0">
            <a:spAutoFit/>
          </a:bodyPr>
          <a:lstStyle/>
          <a:p>
            <a:pPr>
              <a:spcBef>
                <a:spcPts val="800"/>
              </a:spcBef>
            </a:pPr>
            <a:r>
              <a:rPr lang="en-US" sz="1400" b="1" i="1" dirty="0">
                <a:solidFill>
                  <a:schemeClr val="bg1"/>
                </a:solidFill>
              </a:rPr>
              <a:t>Traditional Scope</a:t>
            </a:r>
          </a:p>
        </p:txBody>
      </p:sp>
      <p:sp>
        <p:nvSpPr>
          <p:cNvPr id="94" name="TextBox 93"/>
          <p:cNvSpPr txBox="1"/>
          <p:nvPr/>
        </p:nvSpPr>
        <p:spPr bwMode="gray">
          <a:xfrm>
            <a:off x="5281282" y="4187823"/>
            <a:ext cx="1429879" cy="215444"/>
          </a:xfrm>
          <a:prstGeom prst="rect">
            <a:avLst/>
          </a:prstGeom>
          <a:noFill/>
        </p:spPr>
        <p:txBody>
          <a:bodyPr wrap="none" lIns="0" tIns="0" rIns="0" bIns="0" rtlCol="0">
            <a:spAutoFit/>
          </a:bodyPr>
          <a:lstStyle/>
          <a:p>
            <a:pPr>
              <a:spcBef>
                <a:spcPts val="800"/>
              </a:spcBef>
            </a:pPr>
            <a:r>
              <a:rPr lang="en-US" sz="1400" b="1" i="1" dirty="0">
                <a:solidFill>
                  <a:schemeClr val="bg1"/>
                </a:solidFill>
              </a:rPr>
              <a:t>Emerging Scope</a:t>
            </a:r>
          </a:p>
        </p:txBody>
      </p:sp>
      <p:sp>
        <p:nvSpPr>
          <p:cNvPr id="96" name="TextBox 95"/>
          <p:cNvSpPr txBox="1"/>
          <p:nvPr/>
        </p:nvSpPr>
        <p:spPr bwMode="gray">
          <a:xfrm>
            <a:off x="6667487" y="4515884"/>
            <a:ext cx="1245534" cy="215444"/>
          </a:xfrm>
          <a:prstGeom prst="rect">
            <a:avLst/>
          </a:prstGeom>
          <a:noFill/>
        </p:spPr>
        <p:txBody>
          <a:bodyPr wrap="none" lIns="0" tIns="0" rIns="0" bIns="0" rtlCol="0">
            <a:spAutoFit/>
          </a:bodyPr>
          <a:lstStyle/>
          <a:p>
            <a:pPr>
              <a:spcBef>
                <a:spcPts val="800"/>
              </a:spcBef>
            </a:pPr>
            <a:r>
              <a:rPr lang="en-US" sz="1400" b="1" i="1" dirty="0">
                <a:solidFill>
                  <a:schemeClr val="bg1"/>
                </a:solidFill>
              </a:rPr>
              <a:t>Frontier Scope</a:t>
            </a:r>
          </a:p>
        </p:txBody>
      </p:sp>
      <p:grpSp>
        <p:nvGrpSpPr>
          <p:cNvPr id="45" name="Group 44"/>
          <p:cNvGrpSpPr/>
          <p:nvPr/>
        </p:nvGrpSpPr>
        <p:grpSpPr>
          <a:xfrm>
            <a:off x="4302894" y="5361506"/>
            <a:ext cx="6395778" cy="706881"/>
            <a:chOff x="4302894" y="5361506"/>
            <a:chExt cx="6395778" cy="706881"/>
          </a:xfrm>
        </p:grpSpPr>
        <p:grpSp>
          <p:nvGrpSpPr>
            <p:cNvPr id="47" name="Group 46"/>
            <p:cNvGrpSpPr/>
            <p:nvPr/>
          </p:nvGrpSpPr>
          <p:grpSpPr>
            <a:xfrm>
              <a:off x="4302894" y="5361506"/>
              <a:ext cx="6395778" cy="706881"/>
              <a:chOff x="3522904" y="5703189"/>
              <a:chExt cx="6395778" cy="706881"/>
            </a:xfrm>
          </p:grpSpPr>
          <p:sp>
            <p:nvSpPr>
              <p:cNvPr id="53" name="Right Arrow 52"/>
              <p:cNvSpPr>
                <a:spLocks noChangeAspect="1"/>
              </p:cNvSpPr>
              <p:nvPr/>
            </p:nvSpPr>
            <p:spPr bwMode="gray">
              <a:xfrm>
                <a:off x="3522904" y="5707053"/>
                <a:ext cx="1419298" cy="703017"/>
              </a:xfrm>
              <a:prstGeom prst="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Notched Right Arrow 53"/>
              <p:cNvSpPr>
                <a:spLocks noChangeAspect="1"/>
              </p:cNvSpPr>
              <p:nvPr/>
            </p:nvSpPr>
            <p:spPr bwMode="gray">
              <a:xfrm>
                <a:off x="4767024" y="5707053"/>
                <a:ext cx="1419298" cy="703017"/>
              </a:xfrm>
              <a:prstGeom prst="notched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Notched Right Arrow 54"/>
              <p:cNvSpPr>
                <a:spLocks noChangeAspect="1"/>
              </p:cNvSpPr>
              <p:nvPr/>
            </p:nvSpPr>
            <p:spPr bwMode="gray">
              <a:xfrm>
                <a:off x="6011144" y="5705765"/>
                <a:ext cx="1419298" cy="703017"/>
              </a:xfrm>
              <a:prstGeom prst="notched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Notched Right Arrow 55"/>
              <p:cNvSpPr>
                <a:spLocks noChangeAspect="1"/>
              </p:cNvSpPr>
              <p:nvPr/>
            </p:nvSpPr>
            <p:spPr bwMode="gray">
              <a:xfrm>
                <a:off x="7255264" y="5704477"/>
                <a:ext cx="1419298" cy="703017"/>
              </a:xfrm>
              <a:prstGeom prst="notched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Notched Right Arrow 56"/>
              <p:cNvSpPr>
                <a:spLocks noChangeAspect="1"/>
              </p:cNvSpPr>
              <p:nvPr/>
            </p:nvSpPr>
            <p:spPr bwMode="gray">
              <a:xfrm>
                <a:off x="8499384" y="5703189"/>
                <a:ext cx="1419298" cy="703017"/>
              </a:xfrm>
              <a:prstGeom prst="notchedRightArrow">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8" name="TextBox 47"/>
            <p:cNvSpPr txBox="1"/>
            <p:nvPr/>
          </p:nvSpPr>
          <p:spPr bwMode="gray">
            <a:xfrm>
              <a:off x="4575961" y="5616538"/>
              <a:ext cx="705321" cy="200055"/>
            </a:xfrm>
            <a:prstGeom prst="rect">
              <a:avLst/>
            </a:prstGeom>
            <a:noFill/>
          </p:spPr>
          <p:txBody>
            <a:bodyPr wrap="none" lIns="0" tIns="0" rIns="0" bIns="0" rtlCol="0">
              <a:spAutoFit/>
            </a:bodyPr>
            <a:lstStyle/>
            <a:p>
              <a:pPr>
                <a:spcBef>
                  <a:spcPts val="800"/>
                </a:spcBef>
              </a:pPr>
              <a:r>
                <a:rPr lang="en-US" sz="1300" b="1" dirty="0">
                  <a:solidFill>
                    <a:schemeClr val="bg1"/>
                  </a:solidFill>
                </a:rPr>
                <a:t>Neonate</a:t>
              </a:r>
            </a:p>
          </p:txBody>
        </p:sp>
        <p:sp>
          <p:nvSpPr>
            <p:cNvPr id="49" name="TextBox 48"/>
            <p:cNvSpPr txBox="1"/>
            <p:nvPr/>
          </p:nvSpPr>
          <p:spPr bwMode="gray">
            <a:xfrm>
              <a:off x="5799005" y="5616538"/>
              <a:ext cx="844783" cy="200055"/>
            </a:xfrm>
            <a:prstGeom prst="rect">
              <a:avLst/>
            </a:prstGeom>
            <a:noFill/>
          </p:spPr>
          <p:txBody>
            <a:bodyPr wrap="none" lIns="0" tIns="0" rIns="0" bIns="0" rtlCol="0">
              <a:spAutoFit/>
            </a:bodyPr>
            <a:lstStyle/>
            <a:p>
              <a:pPr>
                <a:spcBef>
                  <a:spcPts val="800"/>
                </a:spcBef>
              </a:pPr>
              <a:r>
                <a:rPr lang="en-US" sz="1300" b="1" dirty="0">
                  <a:solidFill>
                    <a:schemeClr val="bg1"/>
                  </a:solidFill>
                </a:rPr>
                <a:t>Childhood</a:t>
              </a:r>
            </a:p>
          </p:txBody>
        </p:sp>
        <p:sp>
          <p:nvSpPr>
            <p:cNvPr id="50" name="TextBox 49"/>
            <p:cNvSpPr txBox="1"/>
            <p:nvPr/>
          </p:nvSpPr>
          <p:spPr bwMode="gray">
            <a:xfrm>
              <a:off x="7036713" y="5616538"/>
              <a:ext cx="847989" cy="200055"/>
            </a:xfrm>
            <a:prstGeom prst="rect">
              <a:avLst/>
            </a:prstGeom>
            <a:noFill/>
          </p:spPr>
          <p:txBody>
            <a:bodyPr wrap="none" lIns="0" tIns="0" rIns="0" bIns="0" rtlCol="0">
              <a:spAutoFit/>
            </a:bodyPr>
            <a:lstStyle/>
            <a:p>
              <a:pPr>
                <a:spcBef>
                  <a:spcPts val="800"/>
                </a:spcBef>
              </a:pPr>
              <a:r>
                <a:rPr lang="en-US" sz="1300" b="1" dirty="0">
                  <a:solidFill>
                    <a:schemeClr val="bg1"/>
                  </a:solidFill>
                </a:rPr>
                <a:t>Adulthood</a:t>
              </a:r>
            </a:p>
          </p:txBody>
        </p:sp>
        <p:sp>
          <p:nvSpPr>
            <p:cNvPr id="51" name="TextBox 50"/>
            <p:cNvSpPr txBox="1"/>
            <p:nvPr/>
          </p:nvSpPr>
          <p:spPr bwMode="gray">
            <a:xfrm>
              <a:off x="8332115" y="5616538"/>
              <a:ext cx="618759" cy="200055"/>
            </a:xfrm>
            <a:prstGeom prst="rect">
              <a:avLst/>
            </a:prstGeom>
            <a:noFill/>
          </p:spPr>
          <p:txBody>
            <a:bodyPr wrap="none" lIns="0" tIns="0" rIns="0" bIns="0" rtlCol="0">
              <a:spAutoFit/>
            </a:bodyPr>
            <a:lstStyle/>
            <a:p>
              <a:pPr>
                <a:spcBef>
                  <a:spcPts val="800"/>
                </a:spcBef>
              </a:pPr>
              <a:r>
                <a:rPr lang="en-US" sz="1300" b="1" dirty="0">
                  <a:solidFill>
                    <a:schemeClr val="bg1"/>
                  </a:solidFill>
                </a:rPr>
                <a:t>Decline</a:t>
              </a:r>
            </a:p>
          </p:txBody>
        </p:sp>
        <p:sp>
          <p:nvSpPr>
            <p:cNvPr id="52" name="TextBox 51"/>
            <p:cNvSpPr txBox="1"/>
            <p:nvPr/>
          </p:nvSpPr>
          <p:spPr bwMode="gray">
            <a:xfrm>
              <a:off x="9553085" y="5616538"/>
              <a:ext cx="811119" cy="200055"/>
            </a:xfrm>
            <a:prstGeom prst="rect">
              <a:avLst/>
            </a:prstGeom>
            <a:noFill/>
          </p:spPr>
          <p:txBody>
            <a:bodyPr wrap="none" lIns="0" tIns="0" rIns="0" bIns="0" rtlCol="0">
              <a:spAutoFit/>
            </a:bodyPr>
            <a:lstStyle/>
            <a:p>
              <a:pPr>
                <a:spcBef>
                  <a:spcPts val="800"/>
                </a:spcBef>
              </a:pPr>
              <a:r>
                <a:rPr lang="en-US" sz="1300" b="1" dirty="0">
                  <a:solidFill>
                    <a:schemeClr val="bg1"/>
                  </a:solidFill>
                </a:rPr>
                <a:t>End of Life</a:t>
              </a:r>
            </a:p>
          </p:txBody>
        </p:sp>
      </p:grpSp>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537" y="5321579"/>
            <a:ext cx="392625" cy="575509"/>
          </a:xfrm>
          <a:prstGeom prst="rect">
            <a:avLst/>
          </a:prstGeom>
        </p:spPr>
      </p:pic>
      <p:sp>
        <p:nvSpPr>
          <p:cNvPr id="59" name="TextBox 58"/>
          <p:cNvSpPr txBox="1"/>
          <p:nvPr/>
        </p:nvSpPr>
        <p:spPr bwMode="gray">
          <a:xfrm>
            <a:off x="3318915" y="5982884"/>
            <a:ext cx="1006747" cy="430887"/>
          </a:xfrm>
          <a:prstGeom prst="rect">
            <a:avLst/>
          </a:prstGeom>
          <a:noFill/>
        </p:spPr>
        <p:txBody>
          <a:bodyPr wrap="square" lIns="0" tIns="0" rIns="0" bIns="0" rtlCol="0">
            <a:spAutoFit/>
          </a:bodyPr>
          <a:lstStyle/>
          <a:p>
            <a:pPr algn="ctr">
              <a:spcBef>
                <a:spcPts val="800"/>
              </a:spcBef>
            </a:pPr>
            <a:r>
              <a:rPr lang="en-US" sz="1400" b="1" dirty="0"/>
              <a:t>Consumer life-stage</a:t>
            </a:r>
          </a:p>
        </p:txBody>
      </p:sp>
      <p:sp>
        <p:nvSpPr>
          <p:cNvPr id="60" name="Text Placeholder 4"/>
          <p:cNvSpPr>
            <a:spLocks noGrp="1"/>
          </p:cNvSpPr>
          <p:nvPr>
            <p:ph type="body" sz="quarter" idx="11"/>
          </p:nvPr>
        </p:nvSpPr>
        <p:spPr>
          <a:xfrm>
            <a:off x="10445958" y="6470202"/>
            <a:ext cx="1512242" cy="387798"/>
          </a:xfrm>
        </p:spPr>
        <p:txBody>
          <a:bodyPr/>
          <a:lstStyle/>
          <a:p>
            <a:r>
              <a:rPr lang="en-US" dirty="0"/>
              <a:t>Source: Gist Healthcare analysis.</a:t>
            </a:r>
          </a:p>
        </p:txBody>
      </p:sp>
      <p:sp>
        <p:nvSpPr>
          <p:cNvPr id="61" name="Text Placeholder 2"/>
          <p:cNvSpPr txBox="1">
            <a:spLocks/>
          </p:cNvSpPr>
          <p:nvPr/>
        </p:nvSpPr>
        <p:spPr bwMode="gray">
          <a:xfrm>
            <a:off x="3380263" y="536200"/>
            <a:ext cx="4941934"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Building Toward Membership Health</a:t>
            </a:r>
          </a:p>
        </p:txBody>
      </p:sp>
      <p:sp>
        <p:nvSpPr>
          <p:cNvPr id="62" name="Text Placeholder 2"/>
          <p:cNvSpPr txBox="1">
            <a:spLocks/>
          </p:cNvSpPr>
          <p:nvPr/>
        </p:nvSpPr>
        <p:spPr bwMode="gray">
          <a:xfrm>
            <a:off x="3380261" y="851864"/>
            <a:ext cx="4736565"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Future Model Requires Embracing Multiple Roles</a:t>
            </a:r>
          </a:p>
        </p:txBody>
      </p:sp>
      <p:sp>
        <p:nvSpPr>
          <p:cNvPr id="63" name="TextBox 62"/>
          <p:cNvSpPr txBox="1"/>
          <p:nvPr/>
        </p:nvSpPr>
        <p:spPr bwMode="gray">
          <a:xfrm>
            <a:off x="7305312" y="2982961"/>
            <a:ext cx="691998" cy="400110"/>
          </a:xfrm>
          <a:prstGeom prst="rect">
            <a:avLst/>
          </a:prstGeom>
          <a:noFill/>
        </p:spPr>
        <p:txBody>
          <a:bodyPr wrap="square" lIns="0" tIns="0" rIns="0" bIns="0" rtlCol="0">
            <a:spAutoFit/>
          </a:bodyPr>
          <a:lstStyle/>
          <a:p>
            <a:pPr algn="ctr">
              <a:spcBef>
                <a:spcPts val="800"/>
              </a:spcBef>
            </a:pPr>
            <a:r>
              <a:rPr lang="en-US" sz="1300" b="1" dirty="0">
                <a:solidFill>
                  <a:schemeClr val="bg1"/>
                </a:solidFill>
              </a:rPr>
              <a:t>Episode Health</a:t>
            </a:r>
          </a:p>
        </p:txBody>
      </p:sp>
      <p:sp>
        <p:nvSpPr>
          <p:cNvPr id="64" name="TextBox 63"/>
          <p:cNvSpPr txBox="1"/>
          <p:nvPr/>
        </p:nvSpPr>
        <p:spPr bwMode="gray">
          <a:xfrm>
            <a:off x="8888304" y="2982961"/>
            <a:ext cx="691998" cy="400110"/>
          </a:xfrm>
          <a:prstGeom prst="rect">
            <a:avLst/>
          </a:prstGeom>
          <a:noFill/>
        </p:spPr>
        <p:txBody>
          <a:bodyPr wrap="square" lIns="0" tIns="0" rIns="0" bIns="0" rtlCol="0">
            <a:spAutoFit/>
          </a:bodyPr>
          <a:lstStyle/>
          <a:p>
            <a:pPr algn="ctr">
              <a:spcBef>
                <a:spcPts val="800"/>
              </a:spcBef>
            </a:pPr>
            <a:r>
              <a:rPr lang="en-US" sz="1300" b="1" dirty="0">
                <a:solidFill>
                  <a:schemeClr val="bg1"/>
                </a:solidFill>
              </a:rPr>
              <a:t>Member Health</a:t>
            </a:r>
          </a:p>
        </p:txBody>
      </p:sp>
      <p:pic>
        <p:nvPicPr>
          <p:cNvPr id="65" name="Picture 64"/>
          <p:cNvPicPr>
            <a:picLocks noChangeAspect="1"/>
          </p:cNvPicPr>
          <p:nvPr/>
        </p:nvPicPr>
        <p:blipFill>
          <a:blip r:embed="rId3">
            <a:lum bright="100000"/>
            <a:extLst>
              <a:ext uri="{28A0092B-C50C-407E-A947-70E740481C1C}">
                <a14:useLocalDpi xmlns:a14="http://schemas.microsoft.com/office/drawing/2010/main" val="0"/>
              </a:ext>
            </a:extLst>
          </a:blip>
          <a:stretch>
            <a:fillRect/>
          </a:stretch>
        </p:blipFill>
        <p:spPr>
          <a:xfrm>
            <a:off x="3882933" y="2984335"/>
            <a:ext cx="327508" cy="480060"/>
          </a:xfrm>
          <a:prstGeom prst="rect">
            <a:avLst/>
          </a:prstGeom>
        </p:spPr>
      </p:pic>
      <p:pic>
        <p:nvPicPr>
          <p:cNvPr id="66" name="Picture 65"/>
          <p:cNvPicPr>
            <a:picLocks noChangeAspect="1"/>
          </p:cNvPicPr>
          <p:nvPr/>
        </p:nvPicPr>
        <p:blipFill>
          <a:blip r:embed="rId4">
            <a:lum bright="100000"/>
            <a:extLst>
              <a:ext uri="{28A0092B-C50C-407E-A947-70E740481C1C}">
                <a14:useLocalDpi xmlns:a14="http://schemas.microsoft.com/office/drawing/2010/main" val="0"/>
              </a:ext>
            </a:extLst>
          </a:blip>
          <a:stretch>
            <a:fillRect/>
          </a:stretch>
        </p:blipFill>
        <p:spPr>
          <a:xfrm>
            <a:off x="5401681" y="3000344"/>
            <a:ext cx="480060" cy="432054"/>
          </a:xfrm>
          <a:prstGeom prst="rect">
            <a:avLst/>
          </a:prstGeom>
        </p:spPr>
      </p:pic>
      <p:pic>
        <p:nvPicPr>
          <p:cNvPr id="67" name="Picture 66"/>
          <p:cNvPicPr>
            <a:picLocks noChangeAspect="1"/>
          </p:cNvPicPr>
          <p:nvPr/>
        </p:nvPicPr>
        <p:blipFill>
          <a:blip r:embed="rId5">
            <a:lum bright="100000"/>
            <a:extLst>
              <a:ext uri="{28A0092B-C50C-407E-A947-70E740481C1C}">
                <a14:useLocalDpi xmlns:a14="http://schemas.microsoft.com/office/drawing/2010/main" val="0"/>
              </a:ext>
            </a:extLst>
          </a:blip>
          <a:stretch>
            <a:fillRect/>
          </a:stretch>
        </p:blipFill>
        <p:spPr>
          <a:xfrm>
            <a:off x="4526095" y="2984355"/>
            <a:ext cx="559931" cy="464031"/>
          </a:xfrm>
          <a:prstGeom prst="rect">
            <a:avLst/>
          </a:prstGeom>
        </p:spPr>
      </p:pic>
      <p:sp>
        <p:nvSpPr>
          <p:cNvPr id="68" name="TextBox 67"/>
          <p:cNvSpPr txBox="1"/>
          <p:nvPr/>
        </p:nvSpPr>
        <p:spPr bwMode="gray">
          <a:xfrm>
            <a:off x="6099136" y="2982961"/>
            <a:ext cx="691998" cy="400110"/>
          </a:xfrm>
          <a:prstGeom prst="rect">
            <a:avLst/>
          </a:prstGeom>
          <a:noFill/>
        </p:spPr>
        <p:txBody>
          <a:bodyPr wrap="square" lIns="0" tIns="0" rIns="0" bIns="0" rtlCol="0">
            <a:spAutoFit/>
          </a:bodyPr>
          <a:lstStyle/>
          <a:p>
            <a:pPr algn="ctr">
              <a:spcBef>
                <a:spcPts val="800"/>
              </a:spcBef>
            </a:pPr>
            <a:r>
              <a:rPr lang="en-US" sz="1300" b="1" dirty="0">
                <a:solidFill>
                  <a:schemeClr val="bg1"/>
                </a:solidFill>
              </a:rPr>
              <a:t>Event Health</a:t>
            </a:r>
          </a:p>
        </p:txBody>
      </p:sp>
      <p:cxnSp>
        <p:nvCxnSpPr>
          <p:cNvPr id="70" name="Straight Arrow Connector 69"/>
          <p:cNvCxnSpPr/>
          <p:nvPr/>
        </p:nvCxnSpPr>
        <p:spPr bwMode="gray">
          <a:xfrm flipH="1">
            <a:off x="6779428" y="3201775"/>
            <a:ext cx="420025" cy="0"/>
          </a:xfrm>
          <a:prstGeom prst="straightConnector1">
            <a:avLst/>
          </a:prstGeom>
          <a:ln w="38100">
            <a:solidFill>
              <a:schemeClr val="bg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3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Arrow Connector 68">
            <a:extLst>
              <a:ext uri="{FF2B5EF4-FFF2-40B4-BE49-F238E27FC236}">
                <a16:creationId xmlns:a16="http://schemas.microsoft.com/office/drawing/2014/main" id="{D4D9CE50-9BC4-B941-B420-CB85C6889198}"/>
              </a:ext>
            </a:extLst>
          </p:cNvPr>
          <p:cNvCxnSpPr>
            <a:cxnSpLocks/>
          </p:cNvCxnSpPr>
          <p:nvPr/>
        </p:nvCxnSpPr>
        <p:spPr bwMode="gray">
          <a:xfrm>
            <a:off x="3924281" y="2519564"/>
            <a:ext cx="936675" cy="0"/>
          </a:xfrm>
          <a:prstGeom prst="straightConnector1">
            <a:avLst/>
          </a:prstGeom>
          <a:ln w="19050">
            <a:solidFill>
              <a:schemeClr val="accent1"/>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F290AB7-0435-084F-87B2-7BC022C2C527}"/>
              </a:ext>
            </a:extLst>
          </p:cNvPr>
          <p:cNvSpPr>
            <a:spLocks noGrp="1"/>
          </p:cNvSpPr>
          <p:nvPr>
            <p:ph type="title"/>
          </p:nvPr>
        </p:nvSpPr>
        <p:spPr>
          <a:xfrm>
            <a:off x="569510" y="886765"/>
            <a:ext cx="2286000" cy="2215991"/>
          </a:xfrm>
        </p:spPr>
        <p:txBody>
          <a:bodyPr/>
          <a:lstStyle/>
          <a:p>
            <a:r>
              <a:rPr lang="en-US" dirty="0"/>
              <a:t>Raising the Bar on Consumer Value Delivery</a:t>
            </a:r>
          </a:p>
        </p:txBody>
      </p:sp>
      <p:sp>
        <p:nvSpPr>
          <p:cNvPr id="3" name="Text Placeholder 2">
            <a:extLst>
              <a:ext uri="{FF2B5EF4-FFF2-40B4-BE49-F238E27FC236}">
                <a16:creationId xmlns:a16="http://schemas.microsoft.com/office/drawing/2014/main" id="{69AC85D1-5120-2244-8859-CD2C5F4CB8B6}"/>
              </a:ext>
            </a:extLst>
          </p:cNvPr>
          <p:cNvSpPr>
            <a:spLocks noGrp="1"/>
          </p:cNvSpPr>
          <p:nvPr>
            <p:ph type="body" sz="quarter" idx="10"/>
          </p:nvPr>
        </p:nvSpPr>
        <p:spPr>
          <a:xfrm>
            <a:off x="569510" y="4004162"/>
            <a:ext cx="2286000" cy="1077218"/>
          </a:xfrm>
        </p:spPr>
        <p:txBody>
          <a:bodyPr/>
          <a:lstStyle/>
          <a:p>
            <a:r>
              <a:rPr lang="en-US" dirty="0"/>
              <a:t>Successful health systems must be able to deliver benefits to consumers in excess of price paid, at every level of interaction</a:t>
            </a:r>
          </a:p>
        </p:txBody>
      </p:sp>
      <p:sp>
        <p:nvSpPr>
          <p:cNvPr id="4" name="Text Placeholder 3">
            <a:extLst>
              <a:ext uri="{FF2B5EF4-FFF2-40B4-BE49-F238E27FC236}">
                <a16:creationId xmlns:a16="http://schemas.microsoft.com/office/drawing/2014/main" id="{8F82C52D-A239-8646-BC62-2B4443473E3A}"/>
              </a:ext>
            </a:extLst>
          </p:cNvPr>
          <p:cNvSpPr>
            <a:spLocks noGrp="1"/>
          </p:cNvSpPr>
          <p:nvPr>
            <p:ph type="body" sz="quarter" idx="13"/>
          </p:nvPr>
        </p:nvSpPr>
        <p:spPr/>
        <p:txBody>
          <a:bodyPr>
            <a:normAutofit lnSpcReduction="10000"/>
          </a:bodyPr>
          <a:lstStyle/>
          <a:p>
            <a:endParaRPr lang="en-US"/>
          </a:p>
        </p:txBody>
      </p:sp>
      <p:sp>
        <p:nvSpPr>
          <p:cNvPr id="11" name="Rectangle 10">
            <a:extLst>
              <a:ext uri="{FF2B5EF4-FFF2-40B4-BE49-F238E27FC236}">
                <a16:creationId xmlns:a16="http://schemas.microsoft.com/office/drawing/2014/main" id="{3D22DC0B-562B-F14F-AF38-82AAC5F31606}"/>
              </a:ext>
            </a:extLst>
          </p:cNvPr>
          <p:cNvSpPr/>
          <p:nvPr/>
        </p:nvSpPr>
        <p:spPr bwMode="gray">
          <a:xfrm>
            <a:off x="3975652" y="4942731"/>
            <a:ext cx="6856712" cy="914400"/>
          </a:xfrm>
          <a:prstGeom prst="rect">
            <a:avLst/>
          </a:prstGeom>
          <a:solidFill>
            <a:schemeClr val="accent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93777D1A-A851-4B47-86B5-A793F3BC31C4}"/>
              </a:ext>
            </a:extLst>
          </p:cNvPr>
          <p:cNvSpPr/>
          <p:nvPr/>
        </p:nvSpPr>
        <p:spPr bwMode="gray">
          <a:xfrm>
            <a:off x="4437669" y="4004162"/>
            <a:ext cx="6403487" cy="914400"/>
          </a:xfrm>
          <a:prstGeom prst="rect">
            <a:avLst/>
          </a:prstGeom>
          <a:solidFill>
            <a:schemeClr val="accent4"/>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24DC8D8-6E06-344B-8AF2-180106817F61}"/>
              </a:ext>
            </a:extLst>
          </p:cNvPr>
          <p:cNvSpPr/>
          <p:nvPr/>
        </p:nvSpPr>
        <p:spPr bwMode="gray">
          <a:xfrm>
            <a:off x="4888764" y="3065593"/>
            <a:ext cx="5943600" cy="914400"/>
          </a:xfrm>
          <a:prstGeom prst="rect">
            <a:avLst/>
          </a:prstGeom>
          <a:solidFill>
            <a:schemeClr val="accent3"/>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98A2538B-5AC0-9843-B8EB-0105D713C554}"/>
              </a:ext>
            </a:extLst>
          </p:cNvPr>
          <p:cNvSpPr/>
          <p:nvPr/>
        </p:nvSpPr>
        <p:spPr bwMode="gray">
          <a:xfrm>
            <a:off x="5345964" y="2139109"/>
            <a:ext cx="5486400" cy="914400"/>
          </a:xfrm>
          <a:prstGeom prst="rect">
            <a:avLst/>
          </a:prstGeom>
          <a:solidFill>
            <a:schemeClr val="tx2"/>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55173955-84D1-BC48-BF06-A3FFEDC828DC}"/>
              </a:ext>
            </a:extLst>
          </p:cNvPr>
          <p:cNvSpPr txBox="1"/>
          <p:nvPr/>
        </p:nvSpPr>
        <p:spPr bwMode="gray">
          <a:xfrm>
            <a:off x="4121853" y="5215265"/>
            <a:ext cx="580445" cy="369332"/>
          </a:xfrm>
          <a:prstGeom prst="rect">
            <a:avLst/>
          </a:prstGeom>
          <a:noFill/>
        </p:spPr>
        <p:txBody>
          <a:bodyPr wrap="square" lIns="0" tIns="0" rIns="0" bIns="0" rtlCol="0">
            <a:spAutoFit/>
          </a:bodyPr>
          <a:lstStyle/>
          <a:p>
            <a:pPr>
              <a:spcBef>
                <a:spcPts val="800"/>
              </a:spcBef>
            </a:pPr>
            <a:r>
              <a:rPr lang="en-US" sz="1200" b="1" dirty="0">
                <a:solidFill>
                  <a:schemeClr val="bg1"/>
                </a:solidFill>
              </a:rPr>
              <a:t>At all levels</a:t>
            </a:r>
          </a:p>
        </p:txBody>
      </p:sp>
      <p:sp>
        <p:nvSpPr>
          <p:cNvPr id="16" name="TextBox 15">
            <a:extLst>
              <a:ext uri="{FF2B5EF4-FFF2-40B4-BE49-F238E27FC236}">
                <a16:creationId xmlns:a16="http://schemas.microsoft.com/office/drawing/2014/main" id="{CBF105C9-F3E5-8F40-BB39-BBC231D339EE}"/>
              </a:ext>
            </a:extLst>
          </p:cNvPr>
          <p:cNvSpPr txBox="1"/>
          <p:nvPr/>
        </p:nvSpPr>
        <p:spPr bwMode="gray">
          <a:xfrm>
            <a:off x="4554527" y="4276696"/>
            <a:ext cx="580445" cy="369332"/>
          </a:xfrm>
          <a:prstGeom prst="rect">
            <a:avLst/>
          </a:prstGeom>
          <a:noFill/>
        </p:spPr>
        <p:txBody>
          <a:bodyPr wrap="square" lIns="0" tIns="0" rIns="0" bIns="0" rtlCol="0">
            <a:spAutoFit/>
          </a:bodyPr>
          <a:lstStyle/>
          <a:p>
            <a:pPr>
              <a:spcBef>
                <a:spcPts val="800"/>
              </a:spcBef>
            </a:pPr>
            <a:r>
              <a:rPr lang="en-US" sz="1200" b="1" dirty="0">
                <a:solidFill>
                  <a:schemeClr val="bg1"/>
                </a:solidFill>
              </a:rPr>
              <a:t>Event Health</a:t>
            </a:r>
          </a:p>
        </p:txBody>
      </p:sp>
      <p:sp>
        <p:nvSpPr>
          <p:cNvPr id="17" name="TextBox 16">
            <a:extLst>
              <a:ext uri="{FF2B5EF4-FFF2-40B4-BE49-F238E27FC236}">
                <a16:creationId xmlns:a16="http://schemas.microsoft.com/office/drawing/2014/main" id="{88798845-9E3C-2C42-B0DC-B190B57494CE}"/>
              </a:ext>
            </a:extLst>
          </p:cNvPr>
          <p:cNvSpPr txBox="1"/>
          <p:nvPr/>
        </p:nvSpPr>
        <p:spPr bwMode="gray">
          <a:xfrm>
            <a:off x="5019962" y="3338127"/>
            <a:ext cx="580445" cy="369332"/>
          </a:xfrm>
          <a:prstGeom prst="rect">
            <a:avLst/>
          </a:prstGeom>
          <a:noFill/>
        </p:spPr>
        <p:txBody>
          <a:bodyPr wrap="square" lIns="0" tIns="0" rIns="0" bIns="0" rtlCol="0">
            <a:spAutoFit/>
          </a:bodyPr>
          <a:lstStyle/>
          <a:p>
            <a:pPr>
              <a:spcBef>
                <a:spcPts val="800"/>
              </a:spcBef>
            </a:pPr>
            <a:r>
              <a:rPr lang="en-US" sz="1200" b="1" dirty="0">
                <a:solidFill>
                  <a:schemeClr val="bg1"/>
                </a:solidFill>
              </a:rPr>
              <a:t>Episode Health</a:t>
            </a:r>
          </a:p>
        </p:txBody>
      </p:sp>
      <p:sp>
        <p:nvSpPr>
          <p:cNvPr id="18" name="TextBox 17">
            <a:extLst>
              <a:ext uri="{FF2B5EF4-FFF2-40B4-BE49-F238E27FC236}">
                <a16:creationId xmlns:a16="http://schemas.microsoft.com/office/drawing/2014/main" id="{FBC5A6EA-5057-8440-91AB-F0208AC67264}"/>
              </a:ext>
            </a:extLst>
          </p:cNvPr>
          <p:cNvSpPr txBox="1"/>
          <p:nvPr/>
        </p:nvSpPr>
        <p:spPr bwMode="gray">
          <a:xfrm>
            <a:off x="5537529" y="2411375"/>
            <a:ext cx="646006" cy="369332"/>
          </a:xfrm>
          <a:prstGeom prst="rect">
            <a:avLst/>
          </a:prstGeom>
          <a:noFill/>
        </p:spPr>
        <p:txBody>
          <a:bodyPr wrap="square" lIns="0" tIns="0" rIns="0" bIns="0" rtlCol="0">
            <a:spAutoFit/>
          </a:bodyPr>
          <a:lstStyle/>
          <a:p>
            <a:pPr>
              <a:spcBef>
                <a:spcPts val="800"/>
              </a:spcBef>
            </a:pPr>
            <a:r>
              <a:rPr lang="en-US" sz="1200" b="1" dirty="0">
                <a:solidFill>
                  <a:schemeClr val="bg1"/>
                </a:solidFill>
              </a:rPr>
              <a:t>Member Health</a:t>
            </a:r>
          </a:p>
        </p:txBody>
      </p:sp>
      <p:pic>
        <p:nvPicPr>
          <p:cNvPr id="19" name="Picture 18">
            <a:extLst>
              <a:ext uri="{FF2B5EF4-FFF2-40B4-BE49-F238E27FC236}">
                <a16:creationId xmlns:a16="http://schemas.microsoft.com/office/drawing/2014/main" id="{CD03FE59-B47C-4F46-A416-2B4DCC3EB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127024"/>
            <a:ext cx="421081" cy="617220"/>
          </a:xfrm>
          <a:prstGeom prst="rect">
            <a:avLst/>
          </a:prstGeom>
        </p:spPr>
      </p:pic>
      <p:sp>
        <p:nvSpPr>
          <p:cNvPr id="20" name="Text Placeholder 2">
            <a:extLst>
              <a:ext uri="{FF2B5EF4-FFF2-40B4-BE49-F238E27FC236}">
                <a16:creationId xmlns:a16="http://schemas.microsoft.com/office/drawing/2014/main" id="{6789E0A0-1F62-E74E-A674-CF6FDCF0A88F}"/>
              </a:ext>
            </a:extLst>
          </p:cNvPr>
          <p:cNvSpPr txBox="1">
            <a:spLocks/>
          </p:cNvSpPr>
          <p:nvPr/>
        </p:nvSpPr>
        <p:spPr bwMode="gray">
          <a:xfrm>
            <a:off x="3380262" y="886765"/>
            <a:ext cx="4854473"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Adding Value Beyond Baseline Expectations</a:t>
            </a:r>
          </a:p>
        </p:txBody>
      </p:sp>
      <p:sp>
        <p:nvSpPr>
          <p:cNvPr id="21" name="Text Placeholder 2">
            <a:extLst>
              <a:ext uri="{FF2B5EF4-FFF2-40B4-BE49-F238E27FC236}">
                <a16:creationId xmlns:a16="http://schemas.microsoft.com/office/drawing/2014/main" id="{B1494C0F-9951-4B4D-B463-98D5F3FE0093}"/>
              </a:ext>
            </a:extLst>
          </p:cNvPr>
          <p:cNvSpPr txBox="1">
            <a:spLocks/>
          </p:cNvSpPr>
          <p:nvPr/>
        </p:nvSpPr>
        <p:spPr bwMode="gray">
          <a:xfrm>
            <a:off x="3380261" y="1202429"/>
            <a:ext cx="4736565"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Providers Must Deliver at Multiple Levels</a:t>
            </a:r>
          </a:p>
        </p:txBody>
      </p:sp>
      <p:sp>
        <p:nvSpPr>
          <p:cNvPr id="25" name="TextBox 24">
            <a:extLst>
              <a:ext uri="{FF2B5EF4-FFF2-40B4-BE49-F238E27FC236}">
                <a16:creationId xmlns:a16="http://schemas.microsoft.com/office/drawing/2014/main" id="{9C423C4B-71C0-A640-9042-B7289C2293B1}"/>
              </a:ext>
            </a:extLst>
          </p:cNvPr>
          <p:cNvSpPr txBox="1"/>
          <p:nvPr/>
        </p:nvSpPr>
        <p:spPr bwMode="gray">
          <a:xfrm>
            <a:off x="8234736" y="5278684"/>
            <a:ext cx="1184041" cy="369332"/>
          </a:xfrm>
          <a:prstGeom prst="rect">
            <a:avLst/>
          </a:prstGeom>
          <a:noFill/>
        </p:spPr>
        <p:txBody>
          <a:bodyPr wrap="square" lIns="0" tIns="0" rIns="0" bIns="0" rtlCol="0">
            <a:spAutoFit/>
          </a:bodyPr>
          <a:lstStyle/>
          <a:p>
            <a:pPr>
              <a:spcBef>
                <a:spcPts val="800"/>
              </a:spcBef>
            </a:pPr>
            <a:r>
              <a:rPr lang="en-US" sz="1200" dirty="0">
                <a:solidFill>
                  <a:schemeClr val="bg1"/>
                </a:solidFill>
              </a:rPr>
              <a:t>Easy to understand</a:t>
            </a:r>
          </a:p>
        </p:txBody>
      </p:sp>
      <p:sp>
        <p:nvSpPr>
          <p:cNvPr id="26" name="TextBox 25">
            <a:extLst>
              <a:ext uri="{FF2B5EF4-FFF2-40B4-BE49-F238E27FC236}">
                <a16:creationId xmlns:a16="http://schemas.microsoft.com/office/drawing/2014/main" id="{B43F3A8F-A875-814F-8E17-635F80880B96}"/>
              </a:ext>
            </a:extLst>
          </p:cNvPr>
          <p:cNvSpPr txBox="1"/>
          <p:nvPr/>
        </p:nvSpPr>
        <p:spPr bwMode="gray">
          <a:xfrm>
            <a:off x="8234736" y="5084578"/>
            <a:ext cx="875240" cy="184666"/>
          </a:xfrm>
          <a:prstGeom prst="rect">
            <a:avLst/>
          </a:prstGeom>
          <a:noFill/>
        </p:spPr>
        <p:txBody>
          <a:bodyPr wrap="none" lIns="0" tIns="0" rIns="0" bIns="0" rtlCol="0">
            <a:spAutoFit/>
          </a:bodyPr>
          <a:lstStyle/>
          <a:p>
            <a:pPr>
              <a:spcBef>
                <a:spcPts val="800"/>
              </a:spcBef>
            </a:pPr>
            <a:r>
              <a:rPr lang="en-US" sz="1200" dirty="0">
                <a:solidFill>
                  <a:schemeClr val="bg1"/>
                </a:solidFill>
              </a:rPr>
              <a:t>Transparent</a:t>
            </a:r>
          </a:p>
        </p:txBody>
      </p:sp>
      <p:sp>
        <p:nvSpPr>
          <p:cNvPr id="27" name="TextBox 26">
            <a:extLst>
              <a:ext uri="{FF2B5EF4-FFF2-40B4-BE49-F238E27FC236}">
                <a16:creationId xmlns:a16="http://schemas.microsoft.com/office/drawing/2014/main" id="{4B2AF623-8A24-514E-AF31-258C4EF8063F}"/>
              </a:ext>
            </a:extLst>
          </p:cNvPr>
          <p:cNvSpPr txBox="1"/>
          <p:nvPr/>
        </p:nvSpPr>
        <p:spPr bwMode="gray">
          <a:xfrm>
            <a:off x="6853614" y="5084578"/>
            <a:ext cx="644407" cy="184666"/>
          </a:xfrm>
          <a:prstGeom prst="rect">
            <a:avLst/>
          </a:prstGeom>
          <a:noFill/>
        </p:spPr>
        <p:txBody>
          <a:bodyPr wrap="none" lIns="0" tIns="0" rIns="0" bIns="0" rtlCol="0">
            <a:spAutoFit/>
          </a:bodyPr>
          <a:lstStyle/>
          <a:p>
            <a:pPr>
              <a:spcBef>
                <a:spcPts val="800"/>
              </a:spcBef>
            </a:pPr>
            <a:r>
              <a:rPr lang="en-US" sz="1200" dirty="0">
                <a:solidFill>
                  <a:schemeClr val="bg1"/>
                </a:solidFill>
              </a:rPr>
              <a:t>Effective</a:t>
            </a:r>
          </a:p>
        </p:txBody>
      </p:sp>
      <p:sp>
        <p:nvSpPr>
          <p:cNvPr id="28" name="TextBox 27">
            <a:extLst>
              <a:ext uri="{FF2B5EF4-FFF2-40B4-BE49-F238E27FC236}">
                <a16:creationId xmlns:a16="http://schemas.microsoft.com/office/drawing/2014/main" id="{8B4EC844-11F7-4146-A5DA-2A10F7A78E58}"/>
              </a:ext>
            </a:extLst>
          </p:cNvPr>
          <p:cNvSpPr txBox="1"/>
          <p:nvPr/>
        </p:nvSpPr>
        <p:spPr bwMode="gray">
          <a:xfrm>
            <a:off x="6853614" y="5278684"/>
            <a:ext cx="769441" cy="184666"/>
          </a:xfrm>
          <a:prstGeom prst="rect">
            <a:avLst/>
          </a:prstGeom>
          <a:noFill/>
        </p:spPr>
        <p:txBody>
          <a:bodyPr wrap="none" lIns="0" tIns="0" rIns="0" bIns="0" rtlCol="0">
            <a:spAutoFit/>
          </a:bodyPr>
          <a:lstStyle/>
          <a:p>
            <a:pPr>
              <a:spcBef>
                <a:spcPts val="800"/>
              </a:spcBef>
            </a:pPr>
            <a:r>
              <a:rPr lang="en-US" sz="1200" dirty="0">
                <a:solidFill>
                  <a:schemeClr val="bg1"/>
                </a:solidFill>
              </a:rPr>
              <a:t>Consistent</a:t>
            </a:r>
          </a:p>
        </p:txBody>
      </p:sp>
      <p:sp>
        <p:nvSpPr>
          <p:cNvPr id="29" name="TextBox 28">
            <a:extLst>
              <a:ext uri="{FF2B5EF4-FFF2-40B4-BE49-F238E27FC236}">
                <a16:creationId xmlns:a16="http://schemas.microsoft.com/office/drawing/2014/main" id="{D7AAAAD7-6DDD-F141-B71B-2840E1AD614D}"/>
              </a:ext>
            </a:extLst>
          </p:cNvPr>
          <p:cNvSpPr txBox="1"/>
          <p:nvPr/>
        </p:nvSpPr>
        <p:spPr bwMode="gray">
          <a:xfrm>
            <a:off x="6853614" y="5464839"/>
            <a:ext cx="330219" cy="184666"/>
          </a:xfrm>
          <a:prstGeom prst="rect">
            <a:avLst/>
          </a:prstGeom>
          <a:noFill/>
        </p:spPr>
        <p:txBody>
          <a:bodyPr wrap="none" lIns="0" tIns="0" rIns="0" bIns="0" rtlCol="0">
            <a:spAutoFit/>
          </a:bodyPr>
          <a:lstStyle/>
          <a:p>
            <a:pPr>
              <a:spcBef>
                <a:spcPts val="800"/>
              </a:spcBef>
            </a:pPr>
            <a:r>
              <a:rPr lang="en-US" sz="1200" dirty="0">
                <a:solidFill>
                  <a:schemeClr val="bg1"/>
                </a:solidFill>
              </a:rPr>
              <a:t>Safe</a:t>
            </a:r>
          </a:p>
        </p:txBody>
      </p:sp>
      <p:sp>
        <p:nvSpPr>
          <p:cNvPr id="30" name="TextBox 29">
            <a:extLst>
              <a:ext uri="{FF2B5EF4-FFF2-40B4-BE49-F238E27FC236}">
                <a16:creationId xmlns:a16="http://schemas.microsoft.com/office/drawing/2014/main" id="{FC984DEB-4C74-D241-9290-7F04AFB1F2AC}"/>
              </a:ext>
            </a:extLst>
          </p:cNvPr>
          <p:cNvSpPr txBox="1"/>
          <p:nvPr/>
        </p:nvSpPr>
        <p:spPr bwMode="gray">
          <a:xfrm>
            <a:off x="9782450" y="5464839"/>
            <a:ext cx="908903" cy="184666"/>
          </a:xfrm>
          <a:prstGeom prst="rect">
            <a:avLst/>
          </a:prstGeom>
          <a:noFill/>
        </p:spPr>
        <p:txBody>
          <a:bodyPr wrap="none" lIns="0" tIns="0" rIns="0" bIns="0" rtlCol="0">
            <a:spAutoFit/>
          </a:bodyPr>
          <a:lstStyle/>
          <a:p>
            <a:pPr>
              <a:spcBef>
                <a:spcPts val="800"/>
              </a:spcBef>
            </a:pPr>
            <a:r>
              <a:rPr lang="en-US" sz="1200" dirty="0">
                <a:solidFill>
                  <a:schemeClr val="bg1"/>
                </a:solidFill>
              </a:rPr>
              <a:t>Appropriate</a:t>
            </a:r>
          </a:p>
        </p:txBody>
      </p:sp>
      <p:sp>
        <p:nvSpPr>
          <p:cNvPr id="31" name="TextBox 30">
            <a:extLst>
              <a:ext uri="{FF2B5EF4-FFF2-40B4-BE49-F238E27FC236}">
                <a16:creationId xmlns:a16="http://schemas.microsoft.com/office/drawing/2014/main" id="{4CC2DA24-0091-6E40-BD51-2D654456D9BF}"/>
              </a:ext>
            </a:extLst>
          </p:cNvPr>
          <p:cNvSpPr txBox="1"/>
          <p:nvPr/>
        </p:nvSpPr>
        <p:spPr bwMode="gray">
          <a:xfrm>
            <a:off x="9782450" y="5278684"/>
            <a:ext cx="642805" cy="184666"/>
          </a:xfrm>
          <a:prstGeom prst="rect">
            <a:avLst/>
          </a:prstGeom>
          <a:noFill/>
        </p:spPr>
        <p:txBody>
          <a:bodyPr wrap="none" lIns="0" tIns="0" rIns="0" bIns="0" rtlCol="0">
            <a:spAutoFit/>
          </a:bodyPr>
          <a:lstStyle/>
          <a:p>
            <a:pPr>
              <a:spcBef>
                <a:spcPts val="800"/>
              </a:spcBef>
            </a:pPr>
            <a:r>
              <a:rPr lang="en-US" sz="1200" dirty="0">
                <a:solidFill>
                  <a:schemeClr val="bg1"/>
                </a:solidFill>
              </a:rPr>
              <a:t>Humane</a:t>
            </a:r>
          </a:p>
        </p:txBody>
      </p:sp>
      <p:sp>
        <p:nvSpPr>
          <p:cNvPr id="32" name="TextBox 31">
            <a:extLst>
              <a:ext uri="{FF2B5EF4-FFF2-40B4-BE49-F238E27FC236}">
                <a16:creationId xmlns:a16="http://schemas.microsoft.com/office/drawing/2014/main" id="{AD31E826-DF77-714E-9915-BB7C8D5925F3}"/>
              </a:ext>
            </a:extLst>
          </p:cNvPr>
          <p:cNvSpPr txBox="1"/>
          <p:nvPr/>
        </p:nvSpPr>
        <p:spPr bwMode="gray">
          <a:xfrm>
            <a:off x="9782450" y="5084578"/>
            <a:ext cx="934551" cy="184666"/>
          </a:xfrm>
          <a:prstGeom prst="rect">
            <a:avLst/>
          </a:prstGeom>
          <a:noFill/>
        </p:spPr>
        <p:txBody>
          <a:bodyPr wrap="none" lIns="0" tIns="0" rIns="0" bIns="0" rtlCol="0">
            <a:spAutoFit/>
          </a:bodyPr>
          <a:lstStyle/>
          <a:p>
            <a:pPr>
              <a:spcBef>
                <a:spcPts val="800"/>
              </a:spcBef>
            </a:pPr>
            <a:r>
              <a:rPr lang="en-US" sz="1200" dirty="0">
                <a:solidFill>
                  <a:schemeClr val="bg1"/>
                </a:solidFill>
              </a:rPr>
              <a:t>Empowering</a:t>
            </a:r>
          </a:p>
        </p:txBody>
      </p:sp>
      <p:pic>
        <p:nvPicPr>
          <p:cNvPr id="35" name="Picture 34">
            <a:extLst>
              <a:ext uri="{FF2B5EF4-FFF2-40B4-BE49-F238E27FC236}">
                <a16:creationId xmlns:a16="http://schemas.microsoft.com/office/drawing/2014/main" id="{E12C7844-D2B8-5344-95F8-6C99C9D6BA7E}"/>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307103" y="5224225"/>
            <a:ext cx="365760" cy="303117"/>
          </a:xfrm>
          <a:prstGeom prst="rect">
            <a:avLst/>
          </a:prstGeom>
        </p:spPr>
      </p:pic>
      <p:pic>
        <p:nvPicPr>
          <p:cNvPr id="37" name="Picture 36">
            <a:extLst>
              <a:ext uri="{FF2B5EF4-FFF2-40B4-BE49-F238E27FC236}">
                <a16:creationId xmlns:a16="http://schemas.microsoft.com/office/drawing/2014/main" id="{0DD036CA-20B8-374D-B807-B984D58276E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99828" y="5175873"/>
            <a:ext cx="349756" cy="351469"/>
          </a:xfrm>
          <a:prstGeom prst="rect">
            <a:avLst/>
          </a:prstGeom>
        </p:spPr>
      </p:pic>
      <p:pic>
        <p:nvPicPr>
          <p:cNvPr id="38" name="Picture 37">
            <a:extLst>
              <a:ext uri="{FF2B5EF4-FFF2-40B4-BE49-F238E27FC236}">
                <a16:creationId xmlns:a16="http://schemas.microsoft.com/office/drawing/2014/main" id="{BDE14C6A-E36A-374A-BA27-3B51F0F863A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860956" y="5215265"/>
            <a:ext cx="365760" cy="365760"/>
          </a:xfrm>
          <a:prstGeom prst="rect">
            <a:avLst/>
          </a:prstGeom>
        </p:spPr>
      </p:pic>
      <p:pic>
        <p:nvPicPr>
          <p:cNvPr id="39" name="Picture 38">
            <a:extLst>
              <a:ext uri="{FF2B5EF4-FFF2-40B4-BE49-F238E27FC236}">
                <a16:creationId xmlns:a16="http://schemas.microsoft.com/office/drawing/2014/main" id="{E602EE09-FE0C-874A-A3C4-ABF7D3C59AA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22130" y="5199168"/>
            <a:ext cx="312526" cy="419812"/>
          </a:xfrm>
          <a:prstGeom prst="rect">
            <a:avLst/>
          </a:prstGeom>
        </p:spPr>
      </p:pic>
      <p:sp>
        <p:nvSpPr>
          <p:cNvPr id="22" name="TextBox 21">
            <a:extLst>
              <a:ext uri="{FF2B5EF4-FFF2-40B4-BE49-F238E27FC236}">
                <a16:creationId xmlns:a16="http://schemas.microsoft.com/office/drawing/2014/main" id="{FE1F9413-5485-F848-9A31-66A7D1281FC7}"/>
              </a:ext>
            </a:extLst>
          </p:cNvPr>
          <p:cNvSpPr txBox="1"/>
          <p:nvPr/>
        </p:nvSpPr>
        <p:spPr bwMode="gray">
          <a:xfrm>
            <a:off x="5359338" y="5278684"/>
            <a:ext cx="876843" cy="184666"/>
          </a:xfrm>
          <a:prstGeom prst="rect">
            <a:avLst/>
          </a:prstGeom>
          <a:noFill/>
        </p:spPr>
        <p:txBody>
          <a:bodyPr wrap="none" lIns="0" tIns="0" rIns="0" bIns="0" rtlCol="0">
            <a:spAutoFit/>
          </a:bodyPr>
          <a:lstStyle/>
          <a:p>
            <a:pPr>
              <a:spcBef>
                <a:spcPts val="800"/>
              </a:spcBef>
            </a:pPr>
            <a:r>
              <a:rPr lang="en-US" sz="1200" dirty="0">
                <a:solidFill>
                  <a:schemeClr val="bg1"/>
                </a:solidFill>
              </a:rPr>
              <a:t>Convenient</a:t>
            </a:r>
          </a:p>
        </p:txBody>
      </p:sp>
      <p:sp>
        <p:nvSpPr>
          <p:cNvPr id="23" name="TextBox 22">
            <a:extLst>
              <a:ext uri="{FF2B5EF4-FFF2-40B4-BE49-F238E27FC236}">
                <a16:creationId xmlns:a16="http://schemas.microsoft.com/office/drawing/2014/main" id="{7F23284F-2CC6-8B4C-9EEF-9719EDE60362}"/>
              </a:ext>
            </a:extLst>
          </p:cNvPr>
          <p:cNvSpPr txBox="1"/>
          <p:nvPr/>
        </p:nvSpPr>
        <p:spPr bwMode="gray">
          <a:xfrm>
            <a:off x="5359338" y="5084578"/>
            <a:ext cx="469680" cy="184666"/>
          </a:xfrm>
          <a:prstGeom prst="rect">
            <a:avLst/>
          </a:prstGeom>
          <a:noFill/>
        </p:spPr>
        <p:txBody>
          <a:bodyPr wrap="none" lIns="0" tIns="0" rIns="0" bIns="0" rtlCol="0">
            <a:spAutoFit/>
          </a:bodyPr>
          <a:lstStyle/>
          <a:p>
            <a:pPr>
              <a:spcBef>
                <a:spcPts val="800"/>
              </a:spcBef>
            </a:pPr>
            <a:r>
              <a:rPr lang="en-US" sz="1200" dirty="0">
                <a:solidFill>
                  <a:schemeClr val="bg1"/>
                </a:solidFill>
              </a:rPr>
              <a:t>Timely</a:t>
            </a:r>
          </a:p>
        </p:txBody>
      </p:sp>
      <p:sp>
        <p:nvSpPr>
          <p:cNvPr id="24" name="TextBox 23">
            <a:extLst>
              <a:ext uri="{FF2B5EF4-FFF2-40B4-BE49-F238E27FC236}">
                <a16:creationId xmlns:a16="http://schemas.microsoft.com/office/drawing/2014/main" id="{D7232DFA-4236-6A44-8180-D7DBEE6E2505}"/>
              </a:ext>
            </a:extLst>
          </p:cNvPr>
          <p:cNvSpPr txBox="1"/>
          <p:nvPr/>
        </p:nvSpPr>
        <p:spPr bwMode="gray">
          <a:xfrm>
            <a:off x="5359338" y="5464839"/>
            <a:ext cx="585097" cy="184666"/>
          </a:xfrm>
          <a:prstGeom prst="rect">
            <a:avLst/>
          </a:prstGeom>
          <a:noFill/>
        </p:spPr>
        <p:txBody>
          <a:bodyPr wrap="none" lIns="0" tIns="0" rIns="0" bIns="0" rtlCol="0">
            <a:spAutoFit/>
          </a:bodyPr>
          <a:lstStyle/>
          <a:p>
            <a:pPr>
              <a:spcBef>
                <a:spcPts val="800"/>
              </a:spcBef>
            </a:pPr>
            <a:r>
              <a:rPr lang="en-US" sz="1200" dirty="0">
                <a:solidFill>
                  <a:schemeClr val="bg1"/>
                </a:solidFill>
              </a:rPr>
              <a:t>Efficient</a:t>
            </a:r>
          </a:p>
        </p:txBody>
      </p:sp>
      <p:sp>
        <p:nvSpPr>
          <p:cNvPr id="40" name="TextBox 39">
            <a:extLst>
              <a:ext uri="{FF2B5EF4-FFF2-40B4-BE49-F238E27FC236}">
                <a16:creationId xmlns:a16="http://schemas.microsoft.com/office/drawing/2014/main" id="{BDCEE445-69E6-5547-88C0-A25B62AF9E86}"/>
              </a:ext>
            </a:extLst>
          </p:cNvPr>
          <p:cNvSpPr txBox="1"/>
          <p:nvPr/>
        </p:nvSpPr>
        <p:spPr bwMode="gray">
          <a:xfrm>
            <a:off x="8057997" y="4184363"/>
            <a:ext cx="820152" cy="553998"/>
          </a:xfrm>
          <a:prstGeom prst="rect">
            <a:avLst/>
          </a:prstGeom>
          <a:noFill/>
        </p:spPr>
        <p:txBody>
          <a:bodyPr wrap="square" lIns="0" tIns="0" rIns="0" bIns="0" rtlCol="0">
            <a:spAutoFit/>
          </a:bodyPr>
          <a:lstStyle/>
          <a:p>
            <a:pPr>
              <a:spcBef>
                <a:spcPts val="800"/>
              </a:spcBef>
            </a:pPr>
            <a:r>
              <a:rPr lang="en-US" sz="1200" i="1" dirty="0">
                <a:solidFill>
                  <a:schemeClr val="bg1"/>
                </a:solidFill>
              </a:rPr>
              <a:t>Access options that are:</a:t>
            </a:r>
          </a:p>
        </p:txBody>
      </p:sp>
      <p:sp>
        <p:nvSpPr>
          <p:cNvPr id="41" name="TextBox 40">
            <a:extLst>
              <a:ext uri="{FF2B5EF4-FFF2-40B4-BE49-F238E27FC236}">
                <a16:creationId xmlns:a16="http://schemas.microsoft.com/office/drawing/2014/main" id="{EB0A1E73-0028-5446-96E1-BF28C44653E2}"/>
              </a:ext>
            </a:extLst>
          </p:cNvPr>
          <p:cNvSpPr txBox="1"/>
          <p:nvPr/>
        </p:nvSpPr>
        <p:spPr bwMode="gray">
          <a:xfrm>
            <a:off x="9028642" y="4369029"/>
            <a:ext cx="908903" cy="184666"/>
          </a:xfrm>
          <a:prstGeom prst="rect">
            <a:avLst/>
          </a:prstGeom>
          <a:noFill/>
        </p:spPr>
        <p:txBody>
          <a:bodyPr wrap="none" lIns="0" tIns="0" rIns="0" bIns="0" rtlCol="0">
            <a:spAutoFit/>
          </a:bodyPr>
          <a:lstStyle/>
          <a:p>
            <a:pPr>
              <a:spcBef>
                <a:spcPts val="800"/>
              </a:spcBef>
            </a:pPr>
            <a:r>
              <a:rPr lang="en-US" sz="1200" dirty="0">
                <a:solidFill>
                  <a:schemeClr val="bg1"/>
                </a:solidFill>
              </a:rPr>
              <a:t>Appropriate</a:t>
            </a:r>
          </a:p>
        </p:txBody>
      </p:sp>
      <p:sp>
        <p:nvSpPr>
          <p:cNvPr id="42" name="TextBox 41">
            <a:extLst>
              <a:ext uri="{FF2B5EF4-FFF2-40B4-BE49-F238E27FC236}">
                <a16:creationId xmlns:a16="http://schemas.microsoft.com/office/drawing/2014/main" id="{D8AF1ED4-CAB1-D541-BA4E-01CED65D9C20}"/>
              </a:ext>
            </a:extLst>
          </p:cNvPr>
          <p:cNvSpPr txBox="1"/>
          <p:nvPr/>
        </p:nvSpPr>
        <p:spPr bwMode="gray">
          <a:xfrm>
            <a:off x="9028642" y="4175838"/>
            <a:ext cx="876843" cy="184666"/>
          </a:xfrm>
          <a:prstGeom prst="rect">
            <a:avLst/>
          </a:prstGeom>
          <a:noFill/>
        </p:spPr>
        <p:txBody>
          <a:bodyPr wrap="none" lIns="0" tIns="0" rIns="0" bIns="0" rtlCol="0">
            <a:spAutoFit/>
          </a:bodyPr>
          <a:lstStyle/>
          <a:p>
            <a:pPr>
              <a:spcBef>
                <a:spcPts val="800"/>
              </a:spcBef>
            </a:pPr>
            <a:r>
              <a:rPr lang="en-US" sz="1200" dirty="0">
                <a:solidFill>
                  <a:schemeClr val="bg1"/>
                </a:solidFill>
              </a:rPr>
              <a:t>Convenient</a:t>
            </a:r>
          </a:p>
        </p:txBody>
      </p:sp>
      <p:sp>
        <p:nvSpPr>
          <p:cNvPr id="43" name="TextBox 42">
            <a:extLst>
              <a:ext uri="{FF2B5EF4-FFF2-40B4-BE49-F238E27FC236}">
                <a16:creationId xmlns:a16="http://schemas.microsoft.com/office/drawing/2014/main" id="{EA55A1C9-9450-6842-9801-09D6764C91CD}"/>
              </a:ext>
            </a:extLst>
          </p:cNvPr>
          <p:cNvSpPr txBox="1"/>
          <p:nvPr/>
        </p:nvSpPr>
        <p:spPr bwMode="gray">
          <a:xfrm>
            <a:off x="9028642" y="4569287"/>
            <a:ext cx="705321" cy="184666"/>
          </a:xfrm>
          <a:prstGeom prst="rect">
            <a:avLst/>
          </a:prstGeom>
          <a:noFill/>
        </p:spPr>
        <p:txBody>
          <a:bodyPr wrap="none" lIns="0" tIns="0" rIns="0" bIns="0" rtlCol="0">
            <a:spAutoFit/>
          </a:bodyPr>
          <a:lstStyle/>
          <a:p>
            <a:pPr>
              <a:spcBef>
                <a:spcPts val="800"/>
              </a:spcBef>
            </a:pPr>
            <a:r>
              <a:rPr lang="en-US" sz="1200" dirty="0">
                <a:solidFill>
                  <a:schemeClr val="bg1"/>
                </a:solidFill>
              </a:rPr>
              <a:t>Available</a:t>
            </a:r>
          </a:p>
        </p:txBody>
      </p:sp>
      <p:pic>
        <p:nvPicPr>
          <p:cNvPr id="44" name="Picture 43">
            <a:extLst>
              <a:ext uri="{FF2B5EF4-FFF2-40B4-BE49-F238E27FC236}">
                <a16:creationId xmlns:a16="http://schemas.microsoft.com/office/drawing/2014/main" id="{1A3EC17B-2CB6-4A40-B32D-481D95D72C8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91739" y="4271915"/>
            <a:ext cx="457200" cy="378895"/>
          </a:xfrm>
          <a:prstGeom prst="rect">
            <a:avLst/>
          </a:prstGeom>
        </p:spPr>
      </p:pic>
      <p:pic>
        <p:nvPicPr>
          <p:cNvPr id="45" name="Picture 44">
            <a:extLst>
              <a:ext uri="{FF2B5EF4-FFF2-40B4-BE49-F238E27FC236}">
                <a16:creationId xmlns:a16="http://schemas.microsoft.com/office/drawing/2014/main" id="{FF500B9F-9612-D34B-8CB8-2A582DA21AC1}"/>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91739" y="3268768"/>
            <a:ext cx="457200" cy="450508"/>
          </a:xfrm>
          <a:prstGeom prst="rect">
            <a:avLst/>
          </a:prstGeom>
        </p:spPr>
      </p:pic>
      <p:sp>
        <p:nvSpPr>
          <p:cNvPr id="47" name="TextBox 46">
            <a:extLst>
              <a:ext uri="{FF2B5EF4-FFF2-40B4-BE49-F238E27FC236}">
                <a16:creationId xmlns:a16="http://schemas.microsoft.com/office/drawing/2014/main" id="{7FE63549-C2DC-5D45-BB44-EF56B78B4D0A}"/>
              </a:ext>
            </a:extLst>
          </p:cNvPr>
          <p:cNvSpPr txBox="1"/>
          <p:nvPr/>
        </p:nvSpPr>
        <p:spPr bwMode="gray">
          <a:xfrm>
            <a:off x="8057997" y="3309356"/>
            <a:ext cx="668531" cy="369332"/>
          </a:xfrm>
          <a:prstGeom prst="rect">
            <a:avLst/>
          </a:prstGeom>
          <a:noFill/>
        </p:spPr>
        <p:txBody>
          <a:bodyPr wrap="square" lIns="0" tIns="0" rIns="0" bIns="0" rtlCol="0">
            <a:spAutoFit/>
          </a:bodyPr>
          <a:lstStyle/>
          <a:p>
            <a:pPr>
              <a:spcBef>
                <a:spcPts val="800"/>
              </a:spcBef>
            </a:pPr>
            <a:r>
              <a:rPr lang="en-US" sz="1200" i="1" dirty="0">
                <a:solidFill>
                  <a:schemeClr val="bg1"/>
                </a:solidFill>
              </a:rPr>
              <a:t>Events that are:</a:t>
            </a:r>
          </a:p>
        </p:txBody>
      </p:sp>
      <p:sp>
        <p:nvSpPr>
          <p:cNvPr id="48" name="TextBox 47">
            <a:extLst>
              <a:ext uri="{FF2B5EF4-FFF2-40B4-BE49-F238E27FC236}">
                <a16:creationId xmlns:a16="http://schemas.microsoft.com/office/drawing/2014/main" id="{4A8B417C-5EDA-B048-98C1-527F3BC73242}"/>
              </a:ext>
            </a:extLst>
          </p:cNvPr>
          <p:cNvSpPr txBox="1"/>
          <p:nvPr/>
        </p:nvSpPr>
        <p:spPr bwMode="gray">
          <a:xfrm>
            <a:off x="9038430" y="3401689"/>
            <a:ext cx="628377" cy="184666"/>
          </a:xfrm>
          <a:prstGeom prst="rect">
            <a:avLst/>
          </a:prstGeom>
          <a:noFill/>
        </p:spPr>
        <p:txBody>
          <a:bodyPr wrap="none" lIns="0" tIns="0" rIns="0" bIns="0" rtlCol="0">
            <a:spAutoFit/>
          </a:bodyPr>
          <a:lstStyle/>
          <a:p>
            <a:pPr>
              <a:spcBef>
                <a:spcPts val="800"/>
              </a:spcBef>
            </a:pPr>
            <a:r>
              <a:rPr lang="en-US" sz="1200" dirty="0">
                <a:solidFill>
                  <a:schemeClr val="bg1"/>
                </a:solidFill>
              </a:rPr>
              <a:t>Curated</a:t>
            </a:r>
          </a:p>
        </p:txBody>
      </p:sp>
      <p:sp>
        <p:nvSpPr>
          <p:cNvPr id="49" name="TextBox 48">
            <a:extLst>
              <a:ext uri="{FF2B5EF4-FFF2-40B4-BE49-F238E27FC236}">
                <a16:creationId xmlns:a16="http://schemas.microsoft.com/office/drawing/2014/main" id="{339CFFFE-A0E2-AF4B-B5C4-F7F163CC5202}"/>
              </a:ext>
            </a:extLst>
          </p:cNvPr>
          <p:cNvSpPr txBox="1"/>
          <p:nvPr/>
        </p:nvSpPr>
        <p:spPr bwMode="gray">
          <a:xfrm>
            <a:off x="9038430" y="3203128"/>
            <a:ext cx="968214" cy="184666"/>
          </a:xfrm>
          <a:prstGeom prst="rect">
            <a:avLst/>
          </a:prstGeom>
          <a:noFill/>
        </p:spPr>
        <p:txBody>
          <a:bodyPr wrap="none" lIns="0" tIns="0" rIns="0" bIns="0" rtlCol="0">
            <a:spAutoFit/>
          </a:bodyPr>
          <a:lstStyle/>
          <a:p>
            <a:pPr>
              <a:spcBef>
                <a:spcPts val="800"/>
              </a:spcBef>
            </a:pPr>
            <a:r>
              <a:rPr lang="en-US" sz="1200" dirty="0">
                <a:solidFill>
                  <a:schemeClr val="bg1"/>
                </a:solidFill>
              </a:rPr>
              <a:t>Coordinated</a:t>
            </a:r>
          </a:p>
        </p:txBody>
      </p:sp>
      <p:sp>
        <p:nvSpPr>
          <p:cNvPr id="50" name="TextBox 49">
            <a:extLst>
              <a:ext uri="{FF2B5EF4-FFF2-40B4-BE49-F238E27FC236}">
                <a16:creationId xmlns:a16="http://schemas.microsoft.com/office/drawing/2014/main" id="{8A7D2188-0265-6E4E-857C-AB43DD23C736}"/>
              </a:ext>
            </a:extLst>
          </p:cNvPr>
          <p:cNvSpPr txBox="1"/>
          <p:nvPr/>
        </p:nvSpPr>
        <p:spPr bwMode="gray">
          <a:xfrm>
            <a:off x="9038430" y="3600973"/>
            <a:ext cx="872034" cy="184666"/>
          </a:xfrm>
          <a:prstGeom prst="rect">
            <a:avLst/>
          </a:prstGeom>
          <a:noFill/>
        </p:spPr>
        <p:txBody>
          <a:bodyPr wrap="none" lIns="0" tIns="0" rIns="0" bIns="0" rtlCol="0">
            <a:spAutoFit/>
          </a:bodyPr>
          <a:lstStyle/>
          <a:p>
            <a:pPr>
              <a:spcBef>
                <a:spcPts val="800"/>
              </a:spcBef>
            </a:pPr>
            <a:r>
              <a:rPr lang="en-US" sz="1200" dirty="0">
                <a:solidFill>
                  <a:schemeClr val="bg1"/>
                </a:solidFill>
              </a:rPr>
              <a:t>Connected</a:t>
            </a:r>
          </a:p>
        </p:txBody>
      </p:sp>
      <p:pic>
        <p:nvPicPr>
          <p:cNvPr id="51" name="Picture 50">
            <a:extLst>
              <a:ext uri="{FF2B5EF4-FFF2-40B4-BE49-F238E27FC236}">
                <a16:creationId xmlns:a16="http://schemas.microsoft.com/office/drawing/2014/main" id="{94186DE1-CF63-ED49-B9BF-8CC5534E7676}"/>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91739" y="2347986"/>
            <a:ext cx="498645" cy="498646"/>
          </a:xfrm>
          <a:prstGeom prst="rect">
            <a:avLst/>
          </a:prstGeom>
        </p:spPr>
      </p:pic>
      <p:sp>
        <p:nvSpPr>
          <p:cNvPr id="52" name="TextBox 51">
            <a:extLst>
              <a:ext uri="{FF2B5EF4-FFF2-40B4-BE49-F238E27FC236}">
                <a16:creationId xmlns:a16="http://schemas.microsoft.com/office/drawing/2014/main" id="{B228773B-AB53-4A40-8B77-9A2948A4C4D6}"/>
              </a:ext>
            </a:extLst>
          </p:cNvPr>
          <p:cNvSpPr txBox="1"/>
          <p:nvPr/>
        </p:nvSpPr>
        <p:spPr bwMode="gray">
          <a:xfrm>
            <a:off x="8057997" y="2320310"/>
            <a:ext cx="838514" cy="553998"/>
          </a:xfrm>
          <a:prstGeom prst="rect">
            <a:avLst/>
          </a:prstGeom>
          <a:noFill/>
        </p:spPr>
        <p:txBody>
          <a:bodyPr wrap="square" lIns="0" tIns="0" rIns="0" bIns="0" rtlCol="0">
            <a:spAutoFit/>
          </a:bodyPr>
          <a:lstStyle/>
          <a:p>
            <a:pPr>
              <a:spcBef>
                <a:spcPts val="800"/>
              </a:spcBef>
            </a:pPr>
            <a:r>
              <a:rPr lang="en-US" sz="1200" i="1" dirty="0">
                <a:solidFill>
                  <a:schemeClr val="bg1"/>
                </a:solidFill>
              </a:rPr>
              <a:t>A care platform that is:</a:t>
            </a:r>
          </a:p>
        </p:txBody>
      </p:sp>
      <p:sp>
        <p:nvSpPr>
          <p:cNvPr id="53" name="TextBox 52">
            <a:extLst>
              <a:ext uri="{FF2B5EF4-FFF2-40B4-BE49-F238E27FC236}">
                <a16:creationId xmlns:a16="http://schemas.microsoft.com/office/drawing/2014/main" id="{82F107D4-0DA2-2A47-ABBB-0AB6C3B6E96E}"/>
              </a:ext>
            </a:extLst>
          </p:cNvPr>
          <p:cNvSpPr txBox="1"/>
          <p:nvPr/>
        </p:nvSpPr>
        <p:spPr bwMode="gray">
          <a:xfrm>
            <a:off x="9029546" y="2391974"/>
            <a:ext cx="646011" cy="184666"/>
          </a:xfrm>
          <a:prstGeom prst="rect">
            <a:avLst/>
          </a:prstGeom>
          <a:noFill/>
        </p:spPr>
        <p:txBody>
          <a:bodyPr wrap="none" lIns="0" tIns="0" rIns="0" bIns="0" rtlCol="0">
            <a:spAutoFit/>
          </a:bodyPr>
          <a:lstStyle/>
          <a:p>
            <a:pPr>
              <a:spcBef>
                <a:spcPts val="800"/>
              </a:spcBef>
            </a:pPr>
            <a:r>
              <a:rPr lang="en-US" sz="1200" dirty="0">
                <a:solidFill>
                  <a:schemeClr val="bg1"/>
                </a:solidFill>
              </a:rPr>
              <a:t>Branded</a:t>
            </a:r>
          </a:p>
        </p:txBody>
      </p:sp>
      <p:sp>
        <p:nvSpPr>
          <p:cNvPr id="54" name="TextBox 53">
            <a:extLst>
              <a:ext uri="{FF2B5EF4-FFF2-40B4-BE49-F238E27FC236}">
                <a16:creationId xmlns:a16="http://schemas.microsoft.com/office/drawing/2014/main" id="{247C2D55-F194-0149-8251-0F8B0702C45B}"/>
              </a:ext>
            </a:extLst>
          </p:cNvPr>
          <p:cNvSpPr txBox="1"/>
          <p:nvPr/>
        </p:nvSpPr>
        <p:spPr bwMode="gray">
          <a:xfrm>
            <a:off x="9029546" y="2197027"/>
            <a:ext cx="876843" cy="184666"/>
          </a:xfrm>
          <a:prstGeom prst="rect">
            <a:avLst/>
          </a:prstGeom>
          <a:noFill/>
        </p:spPr>
        <p:txBody>
          <a:bodyPr wrap="none" lIns="0" tIns="0" rIns="0" bIns="0" rtlCol="0">
            <a:spAutoFit/>
          </a:bodyPr>
          <a:lstStyle/>
          <a:p>
            <a:pPr>
              <a:spcBef>
                <a:spcPts val="800"/>
              </a:spcBef>
            </a:pPr>
            <a:r>
              <a:rPr lang="en-US" sz="1200" dirty="0">
                <a:solidFill>
                  <a:schemeClr val="bg1"/>
                </a:solidFill>
              </a:rPr>
              <a:t>Customized</a:t>
            </a:r>
          </a:p>
        </p:txBody>
      </p:sp>
      <p:sp>
        <p:nvSpPr>
          <p:cNvPr id="55" name="TextBox 54">
            <a:extLst>
              <a:ext uri="{FF2B5EF4-FFF2-40B4-BE49-F238E27FC236}">
                <a16:creationId xmlns:a16="http://schemas.microsoft.com/office/drawing/2014/main" id="{F3C76804-8984-9641-9872-980CC963480E}"/>
              </a:ext>
            </a:extLst>
          </p:cNvPr>
          <p:cNvSpPr txBox="1"/>
          <p:nvPr/>
        </p:nvSpPr>
        <p:spPr bwMode="gray">
          <a:xfrm>
            <a:off x="9029546" y="2586080"/>
            <a:ext cx="1590179" cy="184666"/>
          </a:xfrm>
          <a:prstGeom prst="rect">
            <a:avLst/>
          </a:prstGeom>
          <a:noFill/>
        </p:spPr>
        <p:txBody>
          <a:bodyPr wrap="none" lIns="0" tIns="0" rIns="0" bIns="0" rtlCol="0">
            <a:spAutoFit/>
          </a:bodyPr>
          <a:lstStyle/>
          <a:p>
            <a:pPr>
              <a:spcBef>
                <a:spcPts val="800"/>
              </a:spcBef>
            </a:pPr>
            <a:r>
              <a:rPr lang="en-US" sz="1200" dirty="0">
                <a:solidFill>
                  <a:schemeClr val="bg1"/>
                </a:solidFill>
              </a:rPr>
              <a:t>Information-powered</a:t>
            </a:r>
          </a:p>
        </p:txBody>
      </p:sp>
      <p:sp>
        <p:nvSpPr>
          <p:cNvPr id="56" name="TextBox 55">
            <a:extLst>
              <a:ext uri="{FF2B5EF4-FFF2-40B4-BE49-F238E27FC236}">
                <a16:creationId xmlns:a16="http://schemas.microsoft.com/office/drawing/2014/main" id="{BF4C7A6D-EB48-954B-9DD5-5B3DC65A5058}"/>
              </a:ext>
            </a:extLst>
          </p:cNvPr>
          <p:cNvSpPr txBox="1"/>
          <p:nvPr/>
        </p:nvSpPr>
        <p:spPr bwMode="gray">
          <a:xfrm>
            <a:off x="9029546" y="2776350"/>
            <a:ext cx="517770" cy="184666"/>
          </a:xfrm>
          <a:prstGeom prst="rect">
            <a:avLst/>
          </a:prstGeom>
          <a:noFill/>
        </p:spPr>
        <p:txBody>
          <a:bodyPr wrap="none" lIns="0" tIns="0" rIns="0" bIns="0" rtlCol="0">
            <a:spAutoFit/>
          </a:bodyPr>
          <a:lstStyle/>
          <a:p>
            <a:pPr>
              <a:spcBef>
                <a:spcPts val="800"/>
              </a:spcBef>
            </a:pPr>
            <a:r>
              <a:rPr lang="en-US" sz="1200" dirty="0">
                <a:solidFill>
                  <a:schemeClr val="bg1"/>
                </a:solidFill>
              </a:rPr>
              <a:t>Lasting</a:t>
            </a:r>
          </a:p>
        </p:txBody>
      </p:sp>
      <p:sp>
        <p:nvSpPr>
          <p:cNvPr id="61" name="Rectangle 16">
            <a:extLst>
              <a:ext uri="{FF2B5EF4-FFF2-40B4-BE49-F238E27FC236}">
                <a16:creationId xmlns:a16="http://schemas.microsoft.com/office/drawing/2014/main" id="{B4866B3D-7BA8-5648-B0C5-B9A8976CDA2D}"/>
              </a:ext>
            </a:extLst>
          </p:cNvPr>
          <p:cNvSpPr/>
          <p:nvPr/>
        </p:nvSpPr>
        <p:spPr bwMode="gray">
          <a:xfrm rot="16200000">
            <a:off x="6634096" y="2517024"/>
            <a:ext cx="359326" cy="528658"/>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bg1"/>
            </a:solidFill>
            <a:prstDash val="solid"/>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TextBox 61">
            <a:extLst>
              <a:ext uri="{FF2B5EF4-FFF2-40B4-BE49-F238E27FC236}">
                <a16:creationId xmlns:a16="http://schemas.microsoft.com/office/drawing/2014/main" id="{B10F88FD-5635-994D-81D0-993F54D8A08D}"/>
              </a:ext>
            </a:extLst>
          </p:cNvPr>
          <p:cNvSpPr txBox="1"/>
          <p:nvPr/>
        </p:nvSpPr>
        <p:spPr bwMode="gray">
          <a:xfrm>
            <a:off x="6394530" y="2519564"/>
            <a:ext cx="312999" cy="169277"/>
          </a:xfrm>
          <a:prstGeom prst="rect">
            <a:avLst/>
          </a:prstGeom>
          <a:solidFill>
            <a:schemeClr val="tx2"/>
          </a:solidFill>
          <a:ln>
            <a:solidFill>
              <a:schemeClr val="tx2"/>
            </a:solidFill>
          </a:ln>
        </p:spPr>
        <p:txBody>
          <a:bodyPr wrap="square" lIns="0" tIns="0" rIns="0" bIns="0" rtlCol="0">
            <a:spAutoFit/>
          </a:bodyPr>
          <a:lstStyle/>
          <a:p>
            <a:pPr>
              <a:spcBef>
                <a:spcPts val="800"/>
              </a:spcBef>
            </a:pPr>
            <a:r>
              <a:rPr lang="en-US" sz="1100" i="1" dirty="0">
                <a:solidFill>
                  <a:schemeClr val="bg1"/>
                </a:solidFill>
              </a:rPr>
              <a:t>and</a:t>
            </a:r>
          </a:p>
        </p:txBody>
      </p:sp>
      <p:sp>
        <p:nvSpPr>
          <p:cNvPr id="65" name="Rectangle 16">
            <a:extLst>
              <a:ext uri="{FF2B5EF4-FFF2-40B4-BE49-F238E27FC236}">
                <a16:creationId xmlns:a16="http://schemas.microsoft.com/office/drawing/2014/main" id="{AC64F5F3-FB03-5D4C-A995-1C0DB1F755F0}"/>
              </a:ext>
            </a:extLst>
          </p:cNvPr>
          <p:cNvSpPr/>
          <p:nvPr/>
        </p:nvSpPr>
        <p:spPr bwMode="gray">
          <a:xfrm rot="16200000" flipH="1">
            <a:off x="2421959" y="4026542"/>
            <a:ext cx="2564449" cy="309169"/>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1"/>
            </a:solidFill>
            <a:prstDash val="dash"/>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Rectangle 16">
            <a:extLst>
              <a:ext uri="{FF2B5EF4-FFF2-40B4-BE49-F238E27FC236}">
                <a16:creationId xmlns:a16="http://schemas.microsoft.com/office/drawing/2014/main" id="{817BF8EB-F6F4-3B42-A88F-EA44E9C54F27}"/>
              </a:ext>
            </a:extLst>
          </p:cNvPr>
          <p:cNvSpPr/>
          <p:nvPr/>
        </p:nvSpPr>
        <p:spPr bwMode="gray">
          <a:xfrm rot="16200000" flipH="1">
            <a:off x="2924144" y="3526562"/>
            <a:ext cx="1558017" cy="309169"/>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1"/>
            </a:solidFill>
            <a:prstDash val="dash"/>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Rectangle 16">
            <a:extLst>
              <a:ext uri="{FF2B5EF4-FFF2-40B4-BE49-F238E27FC236}">
                <a16:creationId xmlns:a16="http://schemas.microsoft.com/office/drawing/2014/main" id="{97B30EAA-0170-A44F-9C2C-5FC8557586E0}"/>
              </a:ext>
            </a:extLst>
          </p:cNvPr>
          <p:cNvSpPr/>
          <p:nvPr/>
        </p:nvSpPr>
        <p:spPr bwMode="gray">
          <a:xfrm rot="16200000" flipH="1">
            <a:off x="3381928" y="3067749"/>
            <a:ext cx="641422" cy="310202"/>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1"/>
            </a:solidFill>
            <a:prstDash val="dash"/>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1" name="Picture 70">
            <a:extLst>
              <a:ext uri="{FF2B5EF4-FFF2-40B4-BE49-F238E27FC236}">
                <a16:creationId xmlns:a16="http://schemas.microsoft.com/office/drawing/2014/main" id="{B0AF62BC-D0BA-4141-A29B-BC0C99D84F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21799" y="2424757"/>
            <a:ext cx="474103" cy="257236"/>
          </a:xfrm>
          <a:prstGeom prst="rect">
            <a:avLst/>
          </a:prstGeom>
          <a:solidFill>
            <a:schemeClr val="bg1"/>
          </a:solidFill>
        </p:spPr>
      </p:pic>
      <p:sp>
        <p:nvSpPr>
          <p:cNvPr id="72" name="TextBox 71">
            <a:extLst>
              <a:ext uri="{FF2B5EF4-FFF2-40B4-BE49-F238E27FC236}">
                <a16:creationId xmlns:a16="http://schemas.microsoft.com/office/drawing/2014/main" id="{435054B2-6AB2-F64B-BAD4-59FD5E76F592}"/>
              </a:ext>
            </a:extLst>
          </p:cNvPr>
          <p:cNvSpPr txBox="1"/>
          <p:nvPr/>
        </p:nvSpPr>
        <p:spPr bwMode="gray">
          <a:xfrm>
            <a:off x="6235582" y="1692388"/>
            <a:ext cx="3824765" cy="215444"/>
          </a:xfrm>
          <a:prstGeom prst="rect">
            <a:avLst/>
          </a:prstGeom>
          <a:noFill/>
        </p:spPr>
        <p:txBody>
          <a:bodyPr wrap="none" lIns="0" tIns="0" rIns="0" bIns="0" rtlCol="0">
            <a:spAutoFit/>
          </a:bodyPr>
          <a:lstStyle/>
          <a:p>
            <a:pPr>
              <a:spcBef>
                <a:spcPts val="800"/>
              </a:spcBef>
            </a:pPr>
            <a:r>
              <a:rPr lang="en-US" sz="1400" b="1" dirty="0"/>
              <a:t>Consumer Value Equals Benefits Minus Price</a:t>
            </a:r>
          </a:p>
        </p:txBody>
      </p:sp>
      <p:sp>
        <p:nvSpPr>
          <p:cNvPr id="75" name="Text Placeholder 4">
            <a:extLst>
              <a:ext uri="{FF2B5EF4-FFF2-40B4-BE49-F238E27FC236}">
                <a16:creationId xmlns:a16="http://schemas.microsoft.com/office/drawing/2014/main" id="{AF5922ED-2CD0-404C-AC47-FD0EBFD650E1}"/>
              </a:ext>
            </a:extLst>
          </p:cNvPr>
          <p:cNvSpPr txBox="1">
            <a:spLocks/>
          </p:cNvSpPr>
          <p:nvPr/>
        </p:nvSpPr>
        <p:spPr bwMode="gray">
          <a:xfrm>
            <a:off x="10445958" y="6470202"/>
            <a:ext cx="1512242" cy="387798"/>
          </a:xfrm>
          <a:prstGeom prst="rect">
            <a:avLst/>
          </a:prstGeom>
        </p:spPr>
        <p:txBody>
          <a:bodyPr vert="horz" wrap="square" lIns="0" tIns="0" rIns="91440" bIns="64008" rtlCol="0" anchor="b" anchorCtr="0">
            <a:spAutoFit/>
          </a:bodyPr>
          <a:lstStyle>
            <a:lvl1pPr marL="0" indent="0" algn="l" defTabSz="914400" rtl="0" eaLnBrk="1" latinLnBrk="0" hangingPunct="1">
              <a:lnSpc>
                <a:spcPct val="100000"/>
              </a:lnSpc>
              <a:spcBef>
                <a:spcPts val="0"/>
              </a:spcBef>
              <a:buClr>
                <a:schemeClr val="tx1"/>
              </a:buClr>
              <a:buFont typeface="Arial" panose="020B0604020202020204" pitchFamily="34" charset="0"/>
              <a:buNone/>
              <a:defRPr sz="700" kern="1200" baseline="0">
                <a:solidFill>
                  <a:schemeClr val="accent1"/>
                </a:solidFill>
                <a:latin typeface="+mn-lt"/>
                <a:ea typeface="+mn-ea"/>
                <a:cs typeface="+mn-cs"/>
              </a:defRPr>
            </a:lvl1pPr>
            <a:lvl2pPr marL="457200" indent="0" algn="l" defTabSz="914400" rtl="0" eaLnBrk="1" latinLnBrk="0" hangingPunct="1">
              <a:lnSpc>
                <a:spcPct val="100000"/>
              </a:lnSpc>
              <a:spcBef>
                <a:spcPts val="800"/>
              </a:spcBef>
              <a:buClr>
                <a:schemeClr val="tx1"/>
              </a:buClr>
              <a:buFont typeface="Century Gothic" panose="020B0502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100000"/>
              </a:lnSpc>
              <a:spcBef>
                <a:spcPts val="800"/>
              </a:spcBef>
              <a:buClr>
                <a:schemeClr val="tx1"/>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800"/>
              </a:spcBef>
              <a:buClr>
                <a:schemeClr val="tx1"/>
              </a:buClr>
              <a:buFont typeface="Century Gothic" panose="020B0502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800"/>
              </a:spcBef>
              <a:buClr>
                <a:schemeClr val="tx1"/>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Source: Gist Healthcare analysis.</a:t>
            </a:r>
            <a:endParaRPr lang="en-US" dirty="0"/>
          </a:p>
        </p:txBody>
      </p:sp>
      <p:sp>
        <p:nvSpPr>
          <p:cNvPr id="76" name="Rectangle 16">
            <a:extLst>
              <a:ext uri="{FF2B5EF4-FFF2-40B4-BE49-F238E27FC236}">
                <a16:creationId xmlns:a16="http://schemas.microsoft.com/office/drawing/2014/main" id="{0C45CC91-6A37-E44B-9877-8999519AF82E}"/>
              </a:ext>
            </a:extLst>
          </p:cNvPr>
          <p:cNvSpPr/>
          <p:nvPr/>
        </p:nvSpPr>
        <p:spPr bwMode="gray">
          <a:xfrm rot="16200000">
            <a:off x="6644665" y="3467677"/>
            <a:ext cx="359326" cy="528658"/>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bg1"/>
            </a:solidFill>
            <a:prstDash val="solid"/>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TextBox 59">
            <a:extLst>
              <a:ext uri="{FF2B5EF4-FFF2-40B4-BE49-F238E27FC236}">
                <a16:creationId xmlns:a16="http://schemas.microsoft.com/office/drawing/2014/main" id="{76EA6EDF-9E21-A947-A26B-9AD5AC1174DF}"/>
              </a:ext>
            </a:extLst>
          </p:cNvPr>
          <p:cNvSpPr txBox="1"/>
          <p:nvPr/>
        </p:nvSpPr>
        <p:spPr bwMode="gray">
          <a:xfrm>
            <a:off x="6405614" y="3472519"/>
            <a:ext cx="312999" cy="169277"/>
          </a:xfrm>
          <a:prstGeom prst="rect">
            <a:avLst/>
          </a:prstGeom>
          <a:solidFill>
            <a:schemeClr val="accent3"/>
          </a:solidFill>
          <a:ln>
            <a:solidFill>
              <a:schemeClr val="accent3"/>
            </a:solidFill>
          </a:ln>
        </p:spPr>
        <p:txBody>
          <a:bodyPr wrap="square" lIns="0" tIns="0" rIns="0" bIns="0" rtlCol="0">
            <a:spAutoFit/>
          </a:bodyPr>
          <a:lstStyle/>
          <a:p>
            <a:pPr>
              <a:spcBef>
                <a:spcPts val="800"/>
              </a:spcBef>
            </a:pPr>
            <a:r>
              <a:rPr lang="en-US" sz="1100" i="1" dirty="0">
                <a:solidFill>
                  <a:schemeClr val="bg1"/>
                </a:solidFill>
              </a:rPr>
              <a:t>and</a:t>
            </a:r>
          </a:p>
        </p:txBody>
      </p:sp>
      <p:sp>
        <p:nvSpPr>
          <p:cNvPr id="77" name="Rectangle 16">
            <a:extLst>
              <a:ext uri="{FF2B5EF4-FFF2-40B4-BE49-F238E27FC236}">
                <a16:creationId xmlns:a16="http://schemas.microsoft.com/office/drawing/2014/main" id="{09A41512-2F29-A445-82AA-55A1EDDB6354}"/>
              </a:ext>
            </a:extLst>
          </p:cNvPr>
          <p:cNvSpPr/>
          <p:nvPr/>
        </p:nvSpPr>
        <p:spPr bwMode="gray">
          <a:xfrm rot="16200000">
            <a:off x="6648960" y="4398720"/>
            <a:ext cx="359326" cy="528658"/>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bg1"/>
            </a:solidFill>
            <a:prstDash val="solid"/>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TextBox 57">
            <a:extLst>
              <a:ext uri="{FF2B5EF4-FFF2-40B4-BE49-F238E27FC236}">
                <a16:creationId xmlns:a16="http://schemas.microsoft.com/office/drawing/2014/main" id="{679DBF78-5931-FD48-801C-7806E4F16EEB}"/>
              </a:ext>
            </a:extLst>
          </p:cNvPr>
          <p:cNvSpPr txBox="1"/>
          <p:nvPr/>
        </p:nvSpPr>
        <p:spPr bwMode="gray">
          <a:xfrm>
            <a:off x="6411156" y="4405740"/>
            <a:ext cx="312999" cy="169277"/>
          </a:xfrm>
          <a:prstGeom prst="rect">
            <a:avLst/>
          </a:prstGeom>
          <a:solidFill>
            <a:schemeClr val="accent4"/>
          </a:solidFill>
          <a:ln>
            <a:solidFill>
              <a:schemeClr val="accent4"/>
            </a:solidFill>
          </a:ln>
        </p:spPr>
        <p:txBody>
          <a:bodyPr wrap="square" lIns="0" tIns="0" rIns="0" bIns="0" rtlCol="0">
            <a:spAutoFit/>
          </a:bodyPr>
          <a:lstStyle/>
          <a:p>
            <a:pPr>
              <a:spcBef>
                <a:spcPts val="800"/>
              </a:spcBef>
            </a:pPr>
            <a:r>
              <a:rPr lang="en-US" sz="1100" i="1" dirty="0">
                <a:solidFill>
                  <a:schemeClr val="bg1"/>
                </a:solidFill>
              </a:rPr>
              <a:t>and</a:t>
            </a:r>
          </a:p>
        </p:txBody>
      </p:sp>
    </p:spTree>
    <p:extLst>
      <p:ext uri="{BB962C8B-B14F-4D97-AF65-F5344CB8AC3E}">
        <p14:creationId xmlns:p14="http://schemas.microsoft.com/office/powerpoint/2010/main" val="4228567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510" y="886765"/>
            <a:ext cx="2286000" cy="2215991"/>
          </a:xfrm>
        </p:spPr>
        <p:txBody>
          <a:bodyPr/>
          <a:lstStyle/>
          <a:p>
            <a:r>
              <a:rPr lang="en-US" dirty="0"/>
              <a:t>Running Two Distinct Businesses Under the Same Roof</a:t>
            </a:r>
          </a:p>
        </p:txBody>
      </p:sp>
      <p:sp>
        <p:nvSpPr>
          <p:cNvPr id="3" name="Text Placeholder 2"/>
          <p:cNvSpPr>
            <a:spLocks noGrp="1"/>
          </p:cNvSpPr>
          <p:nvPr>
            <p:ph type="body" sz="quarter" idx="10"/>
          </p:nvPr>
        </p:nvSpPr>
        <p:spPr>
          <a:xfrm>
            <a:off x="569510" y="4004162"/>
            <a:ext cx="2286000" cy="1292662"/>
          </a:xfrm>
        </p:spPr>
        <p:txBody>
          <a:bodyPr/>
          <a:lstStyle/>
          <a:p>
            <a:r>
              <a:rPr lang="en-US" dirty="0"/>
              <a:t>Health systems will play one or both of these roles, and success will require managing across multiple (sometimes conflicting) business models</a:t>
            </a:r>
          </a:p>
        </p:txBody>
      </p:sp>
      <p:sp>
        <p:nvSpPr>
          <p:cNvPr id="4" name="Text Placeholder 3"/>
          <p:cNvSpPr>
            <a:spLocks noGrp="1"/>
          </p:cNvSpPr>
          <p:nvPr>
            <p:ph type="body" sz="quarter" idx="13"/>
          </p:nvPr>
        </p:nvSpPr>
        <p:spPr/>
        <p:txBody>
          <a:bodyPr>
            <a:normAutofit lnSpcReduction="10000"/>
          </a:bodyPr>
          <a:lstStyle/>
          <a:p>
            <a:endParaRPr lang="en-US" dirty="0"/>
          </a:p>
        </p:txBody>
      </p:sp>
      <p:sp>
        <p:nvSpPr>
          <p:cNvPr id="29" name="TextBox 28"/>
          <p:cNvSpPr txBox="1"/>
          <p:nvPr/>
        </p:nvSpPr>
        <p:spPr bwMode="gray">
          <a:xfrm>
            <a:off x="4555487" y="2065861"/>
            <a:ext cx="818707" cy="430887"/>
          </a:xfrm>
          <a:prstGeom prst="rect">
            <a:avLst/>
          </a:prstGeom>
          <a:noFill/>
        </p:spPr>
        <p:txBody>
          <a:bodyPr wrap="square" lIns="0" tIns="0" rIns="0" bIns="0" rtlCol="0">
            <a:spAutoFit/>
          </a:bodyPr>
          <a:lstStyle/>
          <a:p>
            <a:pPr algn="ctr">
              <a:spcBef>
                <a:spcPts val="800"/>
              </a:spcBef>
            </a:pPr>
            <a:r>
              <a:rPr lang="en-US" sz="1400" b="1" dirty="0"/>
              <a:t>Episode Health</a:t>
            </a:r>
          </a:p>
        </p:txBody>
      </p:sp>
      <p:sp>
        <p:nvSpPr>
          <p:cNvPr id="36" name="TextBox 35"/>
          <p:cNvSpPr txBox="1"/>
          <p:nvPr/>
        </p:nvSpPr>
        <p:spPr bwMode="gray">
          <a:xfrm>
            <a:off x="3387863" y="3862978"/>
            <a:ext cx="2577845" cy="646331"/>
          </a:xfrm>
          <a:prstGeom prst="rect">
            <a:avLst/>
          </a:prstGeom>
          <a:noFill/>
        </p:spPr>
        <p:txBody>
          <a:bodyPr wrap="square" lIns="0" tIns="0" rIns="0" bIns="0" rtlCol="0">
            <a:spAutoFit/>
          </a:bodyPr>
          <a:lstStyle/>
          <a:p>
            <a:pPr algn="r">
              <a:spcBef>
                <a:spcPts val="800"/>
              </a:spcBef>
            </a:pPr>
            <a:r>
              <a:rPr lang="en-US" sz="1400" b="1" dirty="0"/>
              <a:t>Bundled payment </a:t>
            </a:r>
            <a:r>
              <a:rPr lang="en-US" sz="1400" dirty="0"/>
              <a:t>from consumer or Member Health for all related services </a:t>
            </a:r>
          </a:p>
        </p:txBody>
      </p:sp>
      <p:sp>
        <p:nvSpPr>
          <p:cNvPr id="37" name="TextBox 36"/>
          <p:cNvSpPr txBox="1"/>
          <p:nvPr/>
        </p:nvSpPr>
        <p:spPr bwMode="gray">
          <a:xfrm>
            <a:off x="8800091" y="3862978"/>
            <a:ext cx="2559283" cy="646331"/>
          </a:xfrm>
          <a:prstGeom prst="rect">
            <a:avLst/>
          </a:prstGeom>
          <a:noFill/>
        </p:spPr>
        <p:txBody>
          <a:bodyPr wrap="square" lIns="0" tIns="0" rIns="0" bIns="0" rtlCol="0">
            <a:spAutoFit/>
          </a:bodyPr>
          <a:lstStyle/>
          <a:p>
            <a:pPr>
              <a:spcBef>
                <a:spcPts val="800"/>
              </a:spcBef>
            </a:pPr>
            <a:r>
              <a:rPr lang="en-US" sz="1400" dirty="0"/>
              <a:t>Payment from consumer or wholesaler buyer </a:t>
            </a:r>
            <a:r>
              <a:rPr lang="en-US" sz="1400" b="1" dirty="0"/>
              <a:t>per member per period </a:t>
            </a:r>
            <a:r>
              <a:rPr lang="en-US" sz="1400" dirty="0"/>
              <a:t>of time</a:t>
            </a:r>
          </a:p>
        </p:txBody>
      </p:sp>
      <p:sp>
        <p:nvSpPr>
          <p:cNvPr id="38" name="TextBox 37"/>
          <p:cNvSpPr txBox="1"/>
          <p:nvPr/>
        </p:nvSpPr>
        <p:spPr bwMode="gray">
          <a:xfrm>
            <a:off x="3947320" y="2969077"/>
            <a:ext cx="2018387" cy="646331"/>
          </a:xfrm>
          <a:prstGeom prst="rect">
            <a:avLst/>
          </a:prstGeom>
          <a:noFill/>
        </p:spPr>
        <p:txBody>
          <a:bodyPr wrap="square" lIns="0" tIns="0" rIns="0" bIns="0" rtlCol="0">
            <a:spAutoFit/>
          </a:bodyPr>
          <a:lstStyle/>
          <a:p>
            <a:pPr algn="r">
              <a:spcBef>
                <a:spcPts val="800"/>
              </a:spcBef>
            </a:pPr>
            <a:r>
              <a:rPr lang="en-US" sz="1400" dirty="0"/>
              <a:t>Delivers or manages </a:t>
            </a:r>
            <a:r>
              <a:rPr lang="en-US" sz="1400" b="1" dirty="0"/>
              <a:t>comprehensive bundles of care</a:t>
            </a:r>
          </a:p>
        </p:txBody>
      </p:sp>
      <p:sp>
        <p:nvSpPr>
          <p:cNvPr id="41" name="Text Placeholder 2"/>
          <p:cNvSpPr txBox="1">
            <a:spLocks/>
          </p:cNvSpPr>
          <p:nvPr/>
        </p:nvSpPr>
        <p:spPr bwMode="gray">
          <a:xfrm>
            <a:off x="3380263" y="886765"/>
            <a:ext cx="5734240"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Different Incentives, Different Operating Approaches</a:t>
            </a:r>
          </a:p>
        </p:txBody>
      </p:sp>
      <p:sp>
        <p:nvSpPr>
          <p:cNvPr id="42" name="Text Placeholder 2"/>
          <p:cNvSpPr txBox="1">
            <a:spLocks/>
          </p:cNvSpPr>
          <p:nvPr/>
        </p:nvSpPr>
        <p:spPr bwMode="gray">
          <a:xfrm>
            <a:off x="3380261" y="1202429"/>
            <a:ext cx="4736565"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chemeClr val="accent2"/>
                </a:solidFill>
              </a:rPr>
              <a:t>Forcing Decisions about Ownership and Organization</a:t>
            </a:r>
          </a:p>
        </p:txBody>
      </p:sp>
      <p:sp>
        <p:nvSpPr>
          <p:cNvPr id="51" name="TextBox 50"/>
          <p:cNvSpPr txBox="1"/>
          <p:nvPr/>
        </p:nvSpPr>
        <p:spPr bwMode="gray">
          <a:xfrm>
            <a:off x="8800091" y="2969077"/>
            <a:ext cx="2145338" cy="646331"/>
          </a:xfrm>
          <a:prstGeom prst="rect">
            <a:avLst/>
          </a:prstGeom>
          <a:noFill/>
        </p:spPr>
        <p:txBody>
          <a:bodyPr wrap="square" lIns="0" tIns="0" rIns="0" bIns="0" rtlCol="0">
            <a:spAutoFit/>
          </a:bodyPr>
          <a:lstStyle/>
          <a:p>
            <a:pPr>
              <a:spcBef>
                <a:spcPts val="800"/>
              </a:spcBef>
            </a:pPr>
            <a:r>
              <a:rPr lang="en-US" sz="1400" dirty="0"/>
              <a:t>Manages healthcare services across </a:t>
            </a:r>
            <a:r>
              <a:rPr lang="en-US" sz="1400" b="1" dirty="0"/>
              <a:t>consumer life stages</a:t>
            </a:r>
          </a:p>
        </p:txBody>
      </p:sp>
      <p:sp>
        <p:nvSpPr>
          <p:cNvPr id="52" name="TextBox 51"/>
          <p:cNvSpPr txBox="1"/>
          <p:nvPr/>
        </p:nvSpPr>
        <p:spPr bwMode="gray">
          <a:xfrm>
            <a:off x="3387864" y="4756879"/>
            <a:ext cx="2580626" cy="646331"/>
          </a:xfrm>
          <a:prstGeom prst="rect">
            <a:avLst/>
          </a:prstGeom>
          <a:noFill/>
        </p:spPr>
        <p:txBody>
          <a:bodyPr wrap="square" lIns="0" tIns="0" rIns="0" bIns="0" rtlCol="0">
            <a:spAutoFit/>
          </a:bodyPr>
          <a:lstStyle/>
          <a:p>
            <a:pPr algn="r">
              <a:spcBef>
                <a:spcPts val="800"/>
              </a:spcBef>
            </a:pPr>
            <a:r>
              <a:rPr lang="en-US" sz="1400" dirty="0"/>
              <a:t>Manages </a:t>
            </a:r>
            <a:r>
              <a:rPr lang="en-US" sz="1400" b="1" dirty="0"/>
              <a:t>network of event providers</a:t>
            </a:r>
            <a:r>
              <a:rPr lang="en-US" sz="1400" dirty="0"/>
              <a:t>, based on  performance criteria</a:t>
            </a:r>
          </a:p>
        </p:txBody>
      </p:sp>
      <p:sp>
        <p:nvSpPr>
          <p:cNvPr id="53" name="TextBox 52"/>
          <p:cNvSpPr txBox="1"/>
          <p:nvPr/>
        </p:nvSpPr>
        <p:spPr bwMode="gray">
          <a:xfrm>
            <a:off x="8800091" y="4756879"/>
            <a:ext cx="2580626" cy="646331"/>
          </a:xfrm>
          <a:prstGeom prst="rect">
            <a:avLst/>
          </a:prstGeom>
          <a:noFill/>
        </p:spPr>
        <p:txBody>
          <a:bodyPr wrap="square" lIns="0" tIns="0" rIns="0" bIns="0" rtlCol="0">
            <a:spAutoFit/>
          </a:bodyPr>
          <a:lstStyle/>
          <a:p>
            <a:pPr>
              <a:spcBef>
                <a:spcPts val="800"/>
              </a:spcBef>
            </a:pPr>
            <a:r>
              <a:rPr lang="en-US" sz="1400" dirty="0"/>
              <a:t>Manages </a:t>
            </a:r>
            <a:r>
              <a:rPr lang="en-US" sz="1400" b="1" dirty="0"/>
              <a:t>network of episode and event providers</a:t>
            </a:r>
            <a:r>
              <a:rPr lang="en-US" sz="1400" dirty="0"/>
              <a:t>, based on performance criteria</a:t>
            </a:r>
          </a:p>
        </p:txBody>
      </p:sp>
      <p:sp>
        <p:nvSpPr>
          <p:cNvPr id="54" name="TextBox 53"/>
          <p:cNvSpPr txBox="1"/>
          <p:nvPr/>
        </p:nvSpPr>
        <p:spPr bwMode="gray">
          <a:xfrm>
            <a:off x="3387864" y="5650780"/>
            <a:ext cx="2580626" cy="646331"/>
          </a:xfrm>
          <a:prstGeom prst="rect">
            <a:avLst/>
          </a:prstGeom>
          <a:noFill/>
        </p:spPr>
        <p:txBody>
          <a:bodyPr wrap="square" lIns="0" tIns="0" rIns="0" bIns="0" rtlCol="0">
            <a:spAutoFit/>
          </a:bodyPr>
          <a:lstStyle/>
          <a:p>
            <a:pPr algn="r">
              <a:spcBef>
                <a:spcPts val="800"/>
              </a:spcBef>
            </a:pPr>
            <a:r>
              <a:rPr lang="en-US" sz="1400" dirty="0"/>
              <a:t>Owns the </a:t>
            </a:r>
            <a:r>
              <a:rPr lang="en-US" sz="1400" b="1" dirty="0"/>
              <a:t>delivery assets most tied to episode value</a:t>
            </a:r>
            <a:r>
              <a:rPr lang="en-US" sz="1400" dirty="0"/>
              <a:t>, subcontracts for other assets</a:t>
            </a:r>
          </a:p>
        </p:txBody>
      </p:sp>
      <p:sp>
        <p:nvSpPr>
          <p:cNvPr id="55" name="TextBox 54"/>
          <p:cNvSpPr txBox="1"/>
          <p:nvPr/>
        </p:nvSpPr>
        <p:spPr bwMode="gray">
          <a:xfrm>
            <a:off x="8800091" y="5650780"/>
            <a:ext cx="2671868" cy="646331"/>
          </a:xfrm>
          <a:prstGeom prst="rect">
            <a:avLst/>
          </a:prstGeom>
          <a:noFill/>
        </p:spPr>
        <p:txBody>
          <a:bodyPr wrap="square" lIns="0" tIns="0" rIns="0" bIns="0" rtlCol="0">
            <a:spAutoFit/>
          </a:bodyPr>
          <a:lstStyle/>
          <a:p>
            <a:pPr>
              <a:spcBef>
                <a:spcPts val="800"/>
              </a:spcBef>
            </a:pPr>
            <a:r>
              <a:rPr lang="en-US" sz="1400" dirty="0"/>
              <a:t>Owns the </a:t>
            </a:r>
            <a:r>
              <a:rPr lang="en-US" sz="1400" b="1" dirty="0"/>
              <a:t>consumer interface and channels</a:t>
            </a:r>
            <a:r>
              <a:rPr lang="en-US" sz="1400" dirty="0"/>
              <a:t> most frequently most tied to consumer value</a:t>
            </a:r>
          </a:p>
        </p:txBody>
      </p:sp>
      <p:grpSp>
        <p:nvGrpSpPr>
          <p:cNvPr id="61" name="Group 60"/>
          <p:cNvGrpSpPr/>
          <p:nvPr/>
        </p:nvGrpSpPr>
        <p:grpSpPr>
          <a:xfrm>
            <a:off x="6822369" y="2863879"/>
            <a:ext cx="1141659" cy="856726"/>
            <a:chOff x="7068406" y="2888305"/>
            <a:chExt cx="1141659" cy="856726"/>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394" y="2888305"/>
              <a:ext cx="575683" cy="575685"/>
            </a:xfrm>
            <a:prstGeom prst="rect">
              <a:avLst/>
            </a:prstGeom>
          </p:spPr>
        </p:pic>
        <p:sp>
          <p:nvSpPr>
            <p:cNvPr id="57" name="Rectangle 56"/>
            <p:cNvSpPr/>
            <p:nvPr/>
          </p:nvSpPr>
          <p:spPr>
            <a:xfrm>
              <a:off x="7068406" y="3468032"/>
              <a:ext cx="1141659" cy="276999"/>
            </a:xfrm>
            <a:prstGeom prst="rect">
              <a:avLst/>
            </a:prstGeom>
          </p:spPr>
          <p:txBody>
            <a:bodyPr wrap="none">
              <a:spAutoFit/>
            </a:bodyPr>
            <a:lstStyle/>
            <a:p>
              <a:pPr>
                <a:spcBef>
                  <a:spcPts val="800"/>
                </a:spcBef>
              </a:pPr>
              <a:r>
                <a:rPr lang="en-US" sz="1200" b="1" dirty="0"/>
                <a:t>Value model</a:t>
              </a:r>
            </a:p>
          </p:txBody>
        </p:sp>
      </p:grpSp>
      <p:grpSp>
        <p:nvGrpSpPr>
          <p:cNvPr id="62" name="Group 61"/>
          <p:cNvGrpSpPr/>
          <p:nvPr/>
        </p:nvGrpSpPr>
        <p:grpSpPr>
          <a:xfrm>
            <a:off x="6734203" y="3853771"/>
            <a:ext cx="1317990" cy="664746"/>
            <a:chOff x="6959982" y="3893384"/>
            <a:chExt cx="1317990" cy="664746"/>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561" y="3893384"/>
              <a:ext cx="710832" cy="385679"/>
            </a:xfrm>
            <a:prstGeom prst="rect">
              <a:avLst/>
            </a:prstGeom>
          </p:spPr>
        </p:pic>
        <p:sp>
          <p:nvSpPr>
            <p:cNvPr id="58" name="Rectangle 57"/>
            <p:cNvSpPr/>
            <p:nvPr/>
          </p:nvSpPr>
          <p:spPr>
            <a:xfrm>
              <a:off x="6959982" y="4281131"/>
              <a:ext cx="1317990" cy="276999"/>
            </a:xfrm>
            <a:prstGeom prst="rect">
              <a:avLst/>
            </a:prstGeom>
          </p:spPr>
          <p:txBody>
            <a:bodyPr wrap="none">
              <a:spAutoFit/>
            </a:bodyPr>
            <a:lstStyle/>
            <a:p>
              <a:pPr>
                <a:spcBef>
                  <a:spcPts val="800"/>
                </a:spcBef>
              </a:pPr>
              <a:r>
                <a:rPr lang="en-US" sz="1200" b="1" dirty="0"/>
                <a:t>Business model</a:t>
              </a:r>
            </a:p>
          </p:txBody>
        </p:sp>
      </p:grpSp>
      <p:grpSp>
        <p:nvGrpSpPr>
          <p:cNvPr id="63" name="Group 62"/>
          <p:cNvGrpSpPr/>
          <p:nvPr/>
        </p:nvGrpSpPr>
        <p:grpSpPr>
          <a:xfrm>
            <a:off x="6662068" y="4678718"/>
            <a:ext cx="1462260" cy="812081"/>
            <a:chOff x="6887847" y="4640235"/>
            <a:chExt cx="1462260" cy="812081"/>
          </a:xfrm>
        </p:grpSpPr>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245" y="4640235"/>
              <a:ext cx="617465" cy="561207"/>
            </a:xfrm>
            <a:prstGeom prst="rect">
              <a:avLst/>
            </a:prstGeom>
          </p:spPr>
        </p:pic>
        <p:sp>
          <p:nvSpPr>
            <p:cNvPr id="59" name="Rectangle 58"/>
            <p:cNvSpPr/>
            <p:nvPr/>
          </p:nvSpPr>
          <p:spPr>
            <a:xfrm>
              <a:off x="6887847" y="5175317"/>
              <a:ext cx="1462260" cy="276999"/>
            </a:xfrm>
            <a:prstGeom prst="rect">
              <a:avLst/>
            </a:prstGeom>
          </p:spPr>
          <p:txBody>
            <a:bodyPr wrap="none">
              <a:spAutoFit/>
            </a:bodyPr>
            <a:lstStyle/>
            <a:p>
              <a:pPr>
                <a:spcBef>
                  <a:spcPts val="800"/>
                </a:spcBef>
              </a:pPr>
              <a:r>
                <a:rPr lang="en-US" sz="1200" b="1" dirty="0"/>
                <a:t>Operating model</a:t>
              </a:r>
            </a:p>
          </p:txBody>
        </p:sp>
      </p:grpSp>
      <p:grpSp>
        <p:nvGrpSpPr>
          <p:cNvPr id="64" name="Group 63"/>
          <p:cNvGrpSpPr/>
          <p:nvPr/>
        </p:nvGrpSpPr>
        <p:grpSpPr>
          <a:xfrm>
            <a:off x="6844009" y="5571063"/>
            <a:ext cx="1098378" cy="805765"/>
            <a:chOff x="7069788" y="5406728"/>
            <a:chExt cx="1098378" cy="805765"/>
          </a:xfrm>
        </p:grpSpPr>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7356" y="5406728"/>
              <a:ext cx="623242" cy="527465"/>
            </a:xfrm>
            <a:prstGeom prst="rect">
              <a:avLst/>
            </a:prstGeom>
          </p:spPr>
        </p:pic>
        <p:sp>
          <p:nvSpPr>
            <p:cNvPr id="60" name="Rectangle 59"/>
            <p:cNvSpPr/>
            <p:nvPr/>
          </p:nvSpPr>
          <p:spPr>
            <a:xfrm>
              <a:off x="7069788" y="5935494"/>
              <a:ext cx="1098378" cy="276999"/>
            </a:xfrm>
            <a:prstGeom prst="rect">
              <a:avLst/>
            </a:prstGeom>
          </p:spPr>
          <p:txBody>
            <a:bodyPr wrap="none">
              <a:spAutoFit/>
            </a:bodyPr>
            <a:lstStyle/>
            <a:p>
              <a:pPr>
                <a:spcBef>
                  <a:spcPts val="800"/>
                </a:spcBef>
              </a:pPr>
              <a:r>
                <a:rPr lang="en-US" sz="1200" b="1" dirty="0"/>
                <a:t>Asset model</a:t>
              </a:r>
            </a:p>
          </p:txBody>
        </p:sp>
      </p:grpSp>
      <p:sp>
        <p:nvSpPr>
          <p:cNvPr id="65" name="TextBox 64"/>
          <p:cNvSpPr txBox="1"/>
          <p:nvPr/>
        </p:nvSpPr>
        <p:spPr bwMode="gray">
          <a:xfrm>
            <a:off x="6834672" y="2435916"/>
            <a:ext cx="1096454" cy="200055"/>
          </a:xfrm>
          <a:prstGeom prst="rect">
            <a:avLst/>
          </a:prstGeom>
          <a:noFill/>
        </p:spPr>
        <p:txBody>
          <a:bodyPr wrap="none" lIns="0" tIns="0" rIns="0" bIns="0" rtlCol="0">
            <a:spAutoFit/>
          </a:bodyPr>
          <a:lstStyle/>
          <a:p>
            <a:pPr>
              <a:spcBef>
                <a:spcPts val="800"/>
              </a:spcBef>
            </a:pPr>
            <a:r>
              <a:rPr lang="en-US" sz="1300" i="1" dirty="0"/>
              <a:t>Key attributes</a:t>
            </a:r>
          </a:p>
        </p:txBody>
      </p:sp>
      <p:sp>
        <p:nvSpPr>
          <p:cNvPr id="72" name="Freeform 9"/>
          <p:cNvSpPr>
            <a:spLocks noChangeAspect="1"/>
          </p:cNvSpPr>
          <p:nvPr/>
        </p:nvSpPr>
        <p:spPr bwMode="gray">
          <a:xfrm>
            <a:off x="8294014" y="3085277"/>
            <a:ext cx="165368" cy="413930"/>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9"/>
          <p:cNvSpPr>
            <a:spLocks noChangeAspect="1"/>
          </p:cNvSpPr>
          <p:nvPr/>
        </p:nvSpPr>
        <p:spPr bwMode="gray">
          <a:xfrm>
            <a:off x="8290984" y="3979179"/>
            <a:ext cx="165368" cy="413930"/>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9"/>
          <p:cNvSpPr>
            <a:spLocks noChangeAspect="1"/>
          </p:cNvSpPr>
          <p:nvPr/>
        </p:nvSpPr>
        <p:spPr bwMode="gray">
          <a:xfrm>
            <a:off x="8296549" y="4873080"/>
            <a:ext cx="165368" cy="413930"/>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9"/>
          <p:cNvSpPr>
            <a:spLocks noChangeAspect="1"/>
          </p:cNvSpPr>
          <p:nvPr/>
        </p:nvSpPr>
        <p:spPr bwMode="gray">
          <a:xfrm>
            <a:off x="8298767" y="5766981"/>
            <a:ext cx="165368" cy="413930"/>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9"/>
          <p:cNvSpPr>
            <a:spLocks noChangeAspect="1"/>
          </p:cNvSpPr>
          <p:nvPr/>
        </p:nvSpPr>
        <p:spPr bwMode="gray">
          <a:xfrm rot="10800000">
            <a:off x="6320769" y="3085277"/>
            <a:ext cx="165368" cy="413930"/>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9"/>
          <p:cNvSpPr>
            <a:spLocks noChangeAspect="1"/>
          </p:cNvSpPr>
          <p:nvPr/>
        </p:nvSpPr>
        <p:spPr bwMode="gray">
          <a:xfrm rot="10800000">
            <a:off x="6317739" y="3979179"/>
            <a:ext cx="165368" cy="413930"/>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9"/>
          <p:cNvSpPr>
            <a:spLocks noChangeAspect="1"/>
          </p:cNvSpPr>
          <p:nvPr/>
        </p:nvSpPr>
        <p:spPr bwMode="gray">
          <a:xfrm rot="10800000">
            <a:off x="6323304" y="4873080"/>
            <a:ext cx="165368" cy="413930"/>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9"/>
          <p:cNvSpPr>
            <a:spLocks noChangeAspect="1"/>
          </p:cNvSpPr>
          <p:nvPr/>
        </p:nvSpPr>
        <p:spPr bwMode="gray">
          <a:xfrm rot="10800000">
            <a:off x="6325522" y="5766981"/>
            <a:ext cx="165368" cy="413930"/>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Text Placeholder 4"/>
          <p:cNvSpPr>
            <a:spLocks noGrp="1"/>
          </p:cNvSpPr>
          <p:nvPr>
            <p:ph type="body" sz="quarter" idx="11"/>
          </p:nvPr>
        </p:nvSpPr>
        <p:spPr>
          <a:xfrm>
            <a:off x="10445958" y="6470202"/>
            <a:ext cx="1512242" cy="387798"/>
          </a:xfrm>
        </p:spPr>
        <p:txBody>
          <a:bodyPr/>
          <a:lstStyle/>
          <a:p>
            <a:r>
              <a:rPr lang="en-US" dirty="0"/>
              <a:t>Source: Gist Healthcare analysis.</a:t>
            </a:r>
          </a:p>
        </p:txBody>
      </p:sp>
      <p:sp>
        <p:nvSpPr>
          <p:cNvPr id="68" name="Freeform 67"/>
          <p:cNvSpPr/>
          <p:nvPr/>
        </p:nvSpPr>
        <p:spPr bwMode="gray">
          <a:xfrm>
            <a:off x="4429154" y="1863031"/>
            <a:ext cx="1536553" cy="836548"/>
          </a:xfrm>
          <a:custGeom>
            <a:avLst/>
            <a:gdLst>
              <a:gd name="connsiteX0" fmla="*/ 2392013 w 4859478"/>
              <a:gd name="connsiteY0" fmla="*/ 0 h 2645654"/>
              <a:gd name="connsiteX1" fmla="*/ 4859478 w 4859478"/>
              <a:gd name="connsiteY1" fmla="*/ 1322827 h 2645654"/>
              <a:gd name="connsiteX2" fmla="*/ 2392013 w 4859478"/>
              <a:gd name="connsiteY2" fmla="*/ 2645654 h 2645654"/>
              <a:gd name="connsiteX3" fmla="*/ 35481 w 4859478"/>
              <a:gd name="connsiteY3" fmla="*/ 1716195 h 2645654"/>
              <a:gd name="connsiteX4" fmla="*/ 0 w 4859478"/>
              <a:gd name="connsiteY4" fmla="*/ 1642218 h 2645654"/>
              <a:gd name="connsiteX5" fmla="*/ 35033 w 4859478"/>
              <a:gd name="connsiteY5" fmla="*/ 1693892 h 2645654"/>
              <a:gd name="connsiteX6" fmla="*/ 1662071 w 4859478"/>
              <a:gd name="connsiteY6" fmla="*/ 2276121 h 2645654"/>
              <a:gd name="connsiteX7" fmla="*/ 3427875 w 4859478"/>
              <a:gd name="connsiteY7" fmla="*/ 1322827 h 2645654"/>
              <a:gd name="connsiteX8" fmla="*/ 1662071 w 4859478"/>
              <a:gd name="connsiteY8" fmla="*/ 369533 h 2645654"/>
              <a:gd name="connsiteX9" fmla="*/ 35033 w 4859478"/>
              <a:gd name="connsiteY9" fmla="*/ 951762 h 2645654"/>
              <a:gd name="connsiteX10" fmla="*/ 0 w 4859478"/>
              <a:gd name="connsiteY10" fmla="*/ 1003437 h 2645654"/>
              <a:gd name="connsiteX11" fmla="*/ 35481 w 4859478"/>
              <a:gd name="connsiteY11" fmla="*/ 929459 h 2645654"/>
              <a:gd name="connsiteX12" fmla="*/ 2392013 w 4859478"/>
              <a:gd name="connsiteY12" fmla="*/ 0 h 264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59478" h="2645654">
                <a:moveTo>
                  <a:pt x="2392013" y="0"/>
                </a:moveTo>
                <a:cubicBezTo>
                  <a:pt x="3754756" y="0"/>
                  <a:pt x="4859478" y="592250"/>
                  <a:pt x="4859478" y="1322827"/>
                </a:cubicBezTo>
                <a:cubicBezTo>
                  <a:pt x="4859478" y="2053404"/>
                  <a:pt x="3754756" y="2645654"/>
                  <a:pt x="2392013" y="2645654"/>
                </a:cubicBezTo>
                <a:cubicBezTo>
                  <a:pt x="1284785" y="2645654"/>
                  <a:pt x="347890" y="2254677"/>
                  <a:pt x="35481" y="1716195"/>
                </a:cubicBezTo>
                <a:lnTo>
                  <a:pt x="0" y="1642218"/>
                </a:lnTo>
                <a:lnTo>
                  <a:pt x="35033" y="1693892"/>
                </a:lnTo>
                <a:cubicBezTo>
                  <a:pt x="303096" y="2036044"/>
                  <a:pt x="930651" y="2276121"/>
                  <a:pt x="1662071" y="2276121"/>
                </a:cubicBezTo>
                <a:cubicBezTo>
                  <a:pt x="2637298" y="2276121"/>
                  <a:pt x="3427875" y="1849317"/>
                  <a:pt x="3427875" y="1322827"/>
                </a:cubicBezTo>
                <a:cubicBezTo>
                  <a:pt x="3427875" y="796337"/>
                  <a:pt x="2637298" y="369533"/>
                  <a:pt x="1662071" y="369533"/>
                </a:cubicBezTo>
                <a:cubicBezTo>
                  <a:pt x="930651" y="369533"/>
                  <a:pt x="303096" y="609610"/>
                  <a:pt x="35033" y="951762"/>
                </a:cubicBezTo>
                <a:lnTo>
                  <a:pt x="0" y="1003437"/>
                </a:lnTo>
                <a:lnTo>
                  <a:pt x="35481" y="929459"/>
                </a:lnTo>
                <a:cubicBezTo>
                  <a:pt x="347890" y="390978"/>
                  <a:pt x="1284785" y="0"/>
                  <a:pt x="2392013" y="0"/>
                </a:cubicBezTo>
                <a:close/>
              </a:path>
            </a:pathLst>
          </a:custGeom>
          <a:solidFill>
            <a:schemeClr val="accent3"/>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TextBox 68"/>
          <p:cNvSpPr txBox="1"/>
          <p:nvPr/>
        </p:nvSpPr>
        <p:spPr bwMode="gray">
          <a:xfrm>
            <a:off x="8926424" y="2065861"/>
            <a:ext cx="818707" cy="430887"/>
          </a:xfrm>
          <a:prstGeom prst="rect">
            <a:avLst/>
          </a:prstGeom>
          <a:noFill/>
        </p:spPr>
        <p:txBody>
          <a:bodyPr wrap="square" lIns="0" tIns="0" rIns="0" bIns="0" rtlCol="0">
            <a:spAutoFit/>
          </a:bodyPr>
          <a:lstStyle/>
          <a:p>
            <a:pPr algn="ctr">
              <a:spcBef>
                <a:spcPts val="800"/>
              </a:spcBef>
            </a:pPr>
            <a:r>
              <a:rPr lang="en-US" sz="1400" b="1" dirty="0"/>
              <a:t>Member Health</a:t>
            </a:r>
          </a:p>
        </p:txBody>
      </p:sp>
      <p:sp>
        <p:nvSpPr>
          <p:cNvPr id="70" name="Freeform 69"/>
          <p:cNvSpPr/>
          <p:nvPr/>
        </p:nvSpPr>
        <p:spPr bwMode="gray">
          <a:xfrm>
            <a:off x="8800091" y="1863031"/>
            <a:ext cx="1536553" cy="836548"/>
          </a:xfrm>
          <a:custGeom>
            <a:avLst/>
            <a:gdLst>
              <a:gd name="connsiteX0" fmla="*/ 2392013 w 4859478"/>
              <a:gd name="connsiteY0" fmla="*/ 0 h 2645654"/>
              <a:gd name="connsiteX1" fmla="*/ 4859478 w 4859478"/>
              <a:gd name="connsiteY1" fmla="*/ 1322827 h 2645654"/>
              <a:gd name="connsiteX2" fmla="*/ 2392013 w 4859478"/>
              <a:gd name="connsiteY2" fmla="*/ 2645654 h 2645654"/>
              <a:gd name="connsiteX3" fmla="*/ 35481 w 4859478"/>
              <a:gd name="connsiteY3" fmla="*/ 1716195 h 2645654"/>
              <a:gd name="connsiteX4" fmla="*/ 0 w 4859478"/>
              <a:gd name="connsiteY4" fmla="*/ 1642218 h 2645654"/>
              <a:gd name="connsiteX5" fmla="*/ 35033 w 4859478"/>
              <a:gd name="connsiteY5" fmla="*/ 1693892 h 2645654"/>
              <a:gd name="connsiteX6" fmla="*/ 1662071 w 4859478"/>
              <a:gd name="connsiteY6" fmla="*/ 2276121 h 2645654"/>
              <a:gd name="connsiteX7" fmla="*/ 3427875 w 4859478"/>
              <a:gd name="connsiteY7" fmla="*/ 1322827 h 2645654"/>
              <a:gd name="connsiteX8" fmla="*/ 1662071 w 4859478"/>
              <a:gd name="connsiteY8" fmla="*/ 369533 h 2645654"/>
              <a:gd name="connsiteX9" fmla="*/ 35033 w 4859478"/>
              <a:gd name="connsiteY9" fmla="*/ 951762 h 2645654"/>
              <a:gd name="connsiteX10" fmla="*/ 0 w 4859478"/>
              <a:gd name="connsiteY10" fmla="*/ 1003437 h 2645654"/>
              <a:gd name="connsiteX11" fmla="*/ 35481 w 4859478"/>
              <a:gd name="connsiteY11" fmla="*/ 929459 h 2645654"/>
              <a:gd name="connsiteX12" fmla="*/ 2392013 w 4859478"/>
              <a:gd name="connsiteY12" fmla="*/ 0 h 264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59478" h="2645654">
                <a:moveTo>
                  <a:pt x="2392013" y="0"/>
                </a:moveTo>
                <a:cubicBezTo>
                  <a:pt x="3754756" y="0"/>
                  <a:pt x="4859478" y="592250"/>
                  <a:pt x="4859478" y="1322827"/>
                </a:cubicBezTo>
                <a:cubicBezTo>
                  <a:pt x="4859478" y="2053404"/>
                  <a:pt x="3754756" y="2645654"/>
                  <a:pt x="2392013" y="2645654"/>
                </a:cubicBezTo>
                <a:cubicBezTo>
                  <a:pt x="1284785" y="2645654"/>
                  <a:pt x="347890" y="2254677"/>
                  <a:pt x="35481" y="1716195"/>
                </a:cubicBezTo>
                <a:lnTo>
                  <a:pt x="0" y="1642218"/>
                </a:lnTo>
                <a:lnTo>
                  <a:pt x="35033" y="1693892"/>
                </a:lnTo>
                <a:cubicBezTo>
                  <a:pt x="303096" y="2036044"/>
                  <a:pt x="930651" y="2276121"/>
                  <a:pt x="1662071" y="2276121"/>
                </a:cubicBezTo>
                <a:cubicBezTo>
                  <a:pt x="2637298" y="2276121"/>
                  <a:pt x="3427875" y="1849317"/>
                  <a:pt x="3427875" y="1322827"/>
                </a:cubicBezTo>
                <a:cubicBezTo>
                  <a:pt x="3427875" y="796337"/>
                  <a:pt x="2637298" y="369533"/>
                  <a:pt x="1662071" y="369533"/>
                </a:cubicBezTo>
                <a:cubicBezTo>
                  <a:pt x="930651" y="369533"/>
                  <a:pt x="303096" y="609610"/>
                  <a:pt x="35033" y="951762"/>
                </a:cubicBezTo>
                <a:lnTo>
                  <a:pt x="0" y="1003437"/>
                </a:lnTo>
                <a:lnTo>
                  <a:pt x="35481" y="929459"/>
                </a:lnTo>
                <a:cubicBezTo>
                  <a:pt x="347890" y="390978"/>
                  <a:pt x="1284785" y="0"/>
                  <a:pt x="2392013" y="0"/>
                </a:cubicBezTo>
                <a:close/>
              </a:path>
            </a:pathLst>
          </a:custGeom>
          <a:solidFill>
            <a:schemeClr val="tx2"/>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787217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9510" y="886765"/>
            <a:ext cx="2286000" cy="1772793"/>
          </a:xfrm>
        </p:spPr>
        <p:txBody>
          <a:bodyPr/>
          <a:lstStyle/>
          <a:p>
            <a:r>
              <a:rPr lang="en-US" dirty="0"/>
              <a:t>Climbing the Ladder of Value Delivery</a:t>
            </a:r>
          </a:p>
        </p:txBody>
      </p:sp>
      <p:sp>
        <p:nvSpPr>
          <p:cNvPr id="3" name="Text Placeholder 2"/>
          <p:cNvSpPr>
            <a:spLocks noGrp="1"/>
          </p:cNvSpPr>
          <p:nvPr>
            <p:ph type="body" sz="quarter" idx="10"/>
          </p:nvPr>
        </p:nvSpPr>
        <p:spPr bwMode="gray">
          <a:xfrm>
            <a:off x="569510" y="4004162"/>
            <a:ext cx="2286000" cy="1077218"/>
          </a:xfrm>
        </p:spPr>
        <p:txBody>
          <a:bodyPr/>
          <a:lstStyle/>
          <a:p>
            <a:r>
              <a:rPr lang="en-US" dirty="0"/>
              <a:t>Systems must invest in new capabilities as they aspire to manage larger pieces of the healthcare value chain over time</a:t>
            </a:r>
          </a:p>
        </p:txBody>
      </p:sp>
      <p:sp>
        <p:nvSpPr>
          <p:cNvPr id="6" name="Text Placeholder 5"/>
          <p:cNvSpPr>
            <a:spLocks noGrp="1"/>
          </p:cNvSpPr>
          <p:nvPr>
            <p:ph type="body" sz="quarter" idx="13"/>
          </p:nvPr>
        </p:nvSpPr>
        <p:spPr bwMode="gray"/>
        <p:txBody>
          <a:bodyPr>
            <a:normAutofit lnSpcReduction="10000"/>
          </a:bodyPr>
          <a:lstStyle/>
          <a:p>
            <a:endParaRPr lang="en-US" dirty="0"/>
          </a:p>
        </p:txBody>
      </p:sp>
      <p:grpSp>
        <p:nvGrpSpPr>
          <p:cNvPr id="19" name="Group 18"/>
          <p:cNvGrpSpPr/>
          <p:nvPr/>
        </p:nvGrpSpPr>
        <p:grpSpPr>
          <a:xfrm>
            <a:off x="3644417" y="4924497"/>
            <a:ext cx="1543405" cy="821666"/>
            <a:chOff x="4822791" y="4690536"/>
            <a:chExt cx="1303306" cy="725249"/>
          </a:xfrm>
        </p:grpSpPr>
        <p:sp>
          <p:nvSpPr>
            <p:cNvPr id="17" name="Oval 16"/>
            <p:cNvSpPr>
              <a:spLocks noChangeAspect="1"/>
            </p:cNvSpPr>
            <p:nvPr/>
          </p:nvSpPr>
          <p:spPr bwMode="gray">
            <a:xfrm>
              <a:off x="4822791" y="4690536"/>
              <a:ext cx="1303306" cy="725249"/>
            </a:xfrm>
            <a:prstGeom prst="ellipse">
              <a:avLst/>
            </a:prstGeom>
            <a:solidFill>
              <a:schemeClr val="accent4"/>
            </a:solid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TextBox 17"/>
            <p:cNvSpPr txBox="1"/>
            <p:nvPr/>
          </p:nvSpPr>
          <p:spPr bwMode="gray">
            <a:xfrm>
              <a:off x="5174508" y="4862998"/>
              <a:ext cx="599873" cy="380325"/>
            </a:xfrm>
            <a:prstGeom prst="rect">
              <a:avLst/>
            </a:prstGeom>
            <a:noFill/>
          </p:spPr>
          <p:txBody>
            <a:bodyPr wrap="square" lIns="0" tIns="0" rIns="0" bIns="0" rtlCol="0">
              <a:spAutoFit/>
            </a:bodyPr>
            <a:lstStyle/>
            <a:p>
              <a:pPr algn="ctr">
                <a:spcBef>
                  <a:spcPts val="800"/>
                </a:spcBef>
              </a:pPr>
              <a:r>
                <a:rPr lang="en-US" sz="1400" b="1" dirty="0">
                  <a:solidFill>
                    <a:schemeClr val="bg1"/>
                  </a:solidFill>
                </a:rPr>
                <a:t>Event Health</a:t>
              </a:r>
            </a:p>
          </p:txBody>
        </p:sp>
      </p:grpSp>
      <p:sp>
        <p:nvSpPr>
          <p:cNvPr id="26" name="Text Placeholder 2"/>
          <p:cNvSpPr txBox="1">
            <a:spLocks/>
          </p:cNvSpPr>
          <p:nvPr/>
        </p:nvSpPr>
        <p:spPr bwMode="gray">
          <a:xfrm>
            <a:off x="5695973" y="1476441"/>
            <a:ext cx="4012710"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2"/>
                </a:solidFill>
              </a:rPr>
              <a:t>Member Loyalty</a:t>
            </a:r>
            <a:endParaRPr lang="en-US" b="1" baseline="30000" dirty="0">
              <a:solidFill>
                <a:schemeClr val="tx2"/>
              </a:solidFill>
            </a:endParaRPr>
          </a:p>
        </p:txBody>
      </p:sp>
      <p:sp>
        <p:nvSpPr>
          <p:cNvPr id="31" name="Text Placeholder 2"/>
          <p:cNvSpPr txBox="1">
            <a:spLocks/>
          </p:cNvSpPr>
          <p:nvPr/>
        </p:nvSpPr>
        <p:spPr bwMode="gray">
          <a:xfrm>
            <a:off x="5695973" y="1769429"/>
            <a:ext cx="4894780" cy="112851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dirty="0"/>
              <a:t>Design and own member interface: key access points and experience drivers </a:t>
            </a:r>
          </a:p>
          <a:p>
            <a:pPr>
              <a:spcBef>
                <a:spcPts val="200"/>
              </a:spcBef>
            </a:pPr>
            <a:r>
              <a:rPr lang="en-US" dirty="0"/>
              <a:t>Own delivery assets critical for consumer engagement </a:t>
            </a:r>
          </a:p>
          <a:p>
            <a:pPr>
              <a:spcBef>
                <a:spcPts val="200"/>
              </a:spcBef>
            </a:pPr>
            <a:r>
              <a:rPr lang="en-US" dirty="0"/>
              <a:t>Manage flow of information, customize delivery across curated network of episode and event providers</a:t>
            </a:r>
          </a:p>
        </p:txBody>
      </p:sp>
      <p:sp>
        <p:nvSpPr>
          <p:cNvPr id="28" name="TextBox 27"/>
          <p:cNvSpPr txBox="1"/>
          <p:nvPr/>
        </p:nvSpPr>
        <p:spPr bwMode="gray">
          <a:xfrm>
            <a:off x="3789158" y="1762125"/>
            <a:ext cx="818707" cy="430887"/>
          </a:xfrm>
          <a:prstGeom prst="rect">
            <a:avLst/>
          </a:prstGeom>
          <a:noFill/>
        </p:spPr>
        <p:txBody>
          <a:bodyPr wrap="square" lIns="0" tIns="0" rIns="0" bIns="0" rtlCol="0">
            <a:spAutoFit/>
          </a:bodyPr>
          <a:lstStyle/>
          <a:p>
            <a:pPr algn="ctr">
              <a:spcBef>
                <a:spcPts val="800"/>
              </a:spcBef>
            </a:pPr>
            <a:r>
              <a:rPr lang="en-US" sz="1400" b="1" dirty="0"/>
              <a:t>Member Health</a:t>
            </a:r>
          </a:p>
        </p:txBody>
      </p:sp>
      <p:sp>
        <p:nvSpPr>
          <p:cNvPr id="30" name="Freeform 29"/>
          <p:cNvSpPr/>
          <p:nvPr/>
        </p:nvSpPr>
        <p:spPr bwMode="gray">
          <a:xfrm>
            <a:off x="3662825" y="1559295"/>
            <a:ext cx="1536553" cy="836548"/>
          </a:xfrm>
          <a:custGeom>
            <a:avLst/>
            <a:gdLst>
              <a:gd name="connsiteX0" fmla="*/ 2392013 w 4859478"/>
              <a:gd name="connsiteY0" fmla="*/ 0 h 2645654"/>
              <a:gd name="connsiteX1" fmla="*/ 4859478 w 4859478"/>
              <a:gd name="connsiteY1" fmla="*/ 1322827 h 2645654"/>
              <a:gd name="connsiteX2" fmla="*/ 2392013 w 4859478"/>
              <a:gd name="connsiteY2" fmla="*/ 2645654 h 2645654"/>
              <a:gd name="connsiteX3" fmla="*/ 35481 w 4859478"/>
              <a:gd name="connsiteY3" fmla="*/ 1716195 h 2645654"/>
              <a:gd name="connsiteX4" fmla="*/ 0 w 4859478"/>
              <a:gd name="connsiteY4" fmla="*/ 1642218 h 2645654"/>
              <a:gd name="connsiteX5" fmla="*/ 35033 w 4859478"/>
              <a:gd name="connsiteY5" fmla="*/ 1693892 h 2645654"/>
              <a:gd name="connsiteX6" fmla="*/ 1662071 w 4859478"/>
              <a:gd name="connsiteY6" fmla="*/ 2276121 h 2645654"/>
              <a:gd name="connsiteX7" fmla="*/ 3427875 w 4859478"/>
              <a:gd name="connsiteY7" fmla="*/ 1322827 h 2645654"/>
              <a:gd name="connsiteX8" fmla="*/ 1662071 w 4859478"/>
              <a:gd name="connsiteY8" fmla="*/ 369533 h 2645654"/>
              <a:gd name="connsiteX9" fmla="*/ 35033 w 4859478"/>
              <a:gd name="connsiteY9" fmla="*/ 951762 h 2645654"/>
              <a:gd name="connsiteX10" fmla="*/ 0 w 4859478"/>
              <a:gd name="connsiteY10" fmla="*/ 1003437 h 2645654"/>
              <a:gd name="connsiteX11" fmla="*/ 35481 w 4859478"/>
              <a:gd name="connsiteY11" fmla="*/ 929459 h 2645654"/>
              <a:gd name="connsiteX12" fmla="*/ 2392013 w 4859478"/>
              <a:gd name="connsiteY12" fmla="*/ 0 h 264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59478" h="2645654">
                <a:moveTo>
                  <a:pt x="2392013" y="0"/>
                </a:moveTo>
                <a:cubicBezTo>
                  <a:pt x="3754756" y="0"/>
                  <a:pt x="4859478" y="592250"/>
                  <a:pt x="4859478" y="1322827"/>
                </a:cubicBezTo>
                <a:cubicBezTo>
                  <a:pt x="4859478" y="2053404"/>
                  <a:pt x="3754756" y="2645654"/>
                  <a:pt x="2392013" y="2645654"/>
                </a:cubicBezTo>
                <a:cubicBezTo>
                  <a:pt x="1284785" y="2645654"/>
                  <a:pt x="347890" y="2254677"/>
                  <a:pt x="35481" y="1716195"/>
                </a:cubicBezTo>
                <a:lnTo>
                  <a:pt x="0" y="1642218"/>
                </a:lnTo>
                <a:lnTo>
                  <a:pt x="35033" y="1693892"/>
                </a:lnTo>
                <a:cubicBezTo>
                  <a:pt x="303096" y="2036044"/>
                  <a:pt x="930651" y="2276121"/>
                  <a:pt x="1662071" y="2276121"/>
                </a:cubicBezTo>
                <a:cubicBezTo>
                  <a:pt x="2637298" y="2276121"/>
                  <a:pt x="3427875" y="1849317"/>
                  <a:pt x="3427875" y="1322827"/>
                </a:cubicBezTo>
                <a:cubicBezTo>
                  <a:pt x="3427875" y="796337"/>
                  <a:pt x="2637298" y="369533"/>
                  <a:pt x="1662071" y="369533"/>
                </a:cubicBezTo>
                <a:cubicBezTo>
                  <a:pt x="930651" y="369533"/>
                  <a:pt x="303096" y="609610"/>
                  <a:pt x="35033" y="951762"/>
                </a:cubicBezTo>
                <a:lnTo>
                  <a:pt x="0" y="1003437"/>
                </a:lnTo>
                <a:lnTo>
                  <a:pt x="35481" y="929459"/>
                </a:lnTo>
                <a:cubicBezTo>
                  <a:pt x="347890" y="390978"/>
                  <a:pt x="1284785" y="0"/>
                  <a:pt x="2392013" y="0"/>
                </a:cubicBezTo>
                <a:close/>
              </a:path>
            </a:pathLst>
          </a:custGeom>
          <a:solidFill>
            <a:schemeClr val="tx2"/>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TextBox 33"/>
          <p:cNvSpPr txBox="1"/>
          <p:nvPr/>
        </p:nvSpPr>
        <p:spPr bwMode="gray">
          <a:xfrm>
            <a:off x="3777602" y="3535067"/>
            <a:ext cx="818707" cy="430887"/>
          </a:xfrm>
          <a:prstGeom prst="rect">
            <a:avLst/>
          </a:prstGeom>
          <a:noFill/>
        </p:spPr>
        <p:txBody>
          <a:bodyPr wrap="square" lIns="0" tIns="0" rIns="0" bIns="0" rtlCol="0">
            <a:spAutoFit/>
          </a:bodyPr>
          <a:lstStyle/>
          <a:p>
            <a:pPr algn="ctr">
              <a:spcBef>
                <a:spcPts val="800"/>
              </a:spcBef>
            </a:pPr>
            <a:r>
              <a:rPr lang="en-US" sz="1400" b="1" dirty="0"/>
              <a:t>Episode Health</a:t>
            </a:r>
          </a:p>
        </p:txBody>
      </p:sp>
      <p:sp>
        <p:nvSpPr>
          <p:cNvPr id="35" name="Freeform 34"/>
          <p:cNvSpPr/>
          <p:nvPr/>
        </p:nvSpPr>
        <p:spPr bwMode="gray">
          <a:xfrm>
            <a:off x="3651269" y="3317689"/>
            <a:ext cx="1536553" cy="836548"/>
          </a:xfrm>
          <a:custGeom>
            <a:avLst/>
            <a:gdLst>
              <a:gd name="connsiteX0" fmla="*/ 2392013 w 4859478"/>
              <a:gd name="connsiteY0" fmla="*/ 0 h 2645654"/>
              <a:gd name="connsiteX1" fmla="*/ 4859478 w 4859478"/>
              <a:gd name="connsiteY1" fmla="*/ 1322827 h 2645654"/>
              <a:gd name="connsiteX2" fmla="*/ 2392013 w 4859478"/>
              <a:gd name="connsiteY2" fmla="*/ 2645654 h 2645654"/>
              <a:gd name="connsiteX3" fmla="*/ 35481 w 4859478"/>
              <a:gd name="connsiteY3" fmla="*/ 1716195 h 2645654"/>
              <a:gd name="connsiteX4" fmla="*/ 0 w 4859478"/>
              <a:gd name="connsiteY4" fmla="*/ 1642218 h 2645654"/>
              <a:gd name="connsiteX5" fmla="*/ 35033 w 4859478"/>
              <a:gd name="connsiteY5" fmla="*/ 1693892 h 2645654"/>
              <a:gd name="connsiteX6" fmla="*/ 1662071 w 4859478"/>
              <a:gd name="connsiteY6" fmla="*/ 2276121 h 2645654"/>
              <a:gd name="connsiteX7" fmla="*/ 3427875 w 4859478"/>
              <a:gd name="connsiteY7" fmla="*/ 1322827 h 2645654"/>
              <a:gd name="connsiteX8" fmla="*/ 1662071 w 4859478"/>
              <a:gd name="connsiteY8" fmla="*/ 369533 h 2645654"/>
              <a:gd name="connsiteX9" fmla="*/ 35033 w 4859478"/>
              <a:gd name="connsiteY9" fmla="*/ 951762 h 2645654"/>
              <a:gd name="connsiteX10" fmla="*/ 0 w 4859478"/>
              <a:gd name="connsiteY10" fmla="*/ 1003437 h 2645654"/>
              <a:gd name="connsiteX11" fmla="*/ 35481 w 4859478"/>
              <a:gd name="connsiteY11" fmla="*/ 929459 h 2645654"/>
              <a:gd name="connsiteX12" fmla="*/ 2392013 w 4859478"/>
              <a:gd name="connsiteY12" fmla="*/ 0 h 264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59478" h="2645654">
                <a:moveTo>
                  <a:pt x="2392013" y="0"/>
                </a:moveTo>
                <a:cubicBezTo>
                  <a:pt x="3754756" y="0"/>
                  <a:pt x="4859478" y="592250"/>
                  <a:pt x="4859478" y="1322827"/>
                </a:cubicBezTo>
                <a:cubicBezTo>
                  <a:pt x="4859478" y="2053404"/>
                  <a:pt x="3754756" y="2645654"/>
                  <a:pt x="2392013" y="2645654"/>
                </a:cubicBezTo>
                <a:cubicBezTo>
                  <a:pt x="1284785" y="2645654"/>
                  <a:pt x="347890" y="2254677"/>
                  <a:pt x="35481" y="1716195"/>
                </a:cubicBezTo>
                <a:lnTo>
                  <a:pt x="0" y="1642218"/>
                </a:lnTo>
                <a:lnTo>
                  <a:pt x="35033" y="1693892"/>
                </a:lnTo>
                <a:cubicBezTo>
                  <a:pt x="303096" y="2036044"/>
                  <a:pt x="930651" y="2276121"/>
                  <a:pt x="1662071" y="2276121"/>
                </a:cubicBezTo>
                <a:cubicBezTo>
                  <a:pt x="2637298" y="2276121"/>
                  <a:pt x="3427875" y="1849317"/>
                  <a:pt x="3427875" y="1322827"/>
                </a:cubicBezTo>
                <a:cubicBezTo>
                  <a:pt x="3427875" y="796337"/>
                  <a:pt x="2637298" y="369533"/>
                  <a:pt x="1662071" y="369533"/>
                </a:cubicBezTo>
                <a:cubicBezTo>
                  <a:pt x="930651" y="369533"/>
                  <a:pt x="303096" y="609610"/>
                  <a:pt x="35033" y="951762"/>
                </a:cubicBezTo>
                <a:lnTo>
                  <a:pt x="0" y="1003437"/>
                </a:lnTo>
                <a:lnTo>
                  <a:pt x="35481" y="929459"/>
                </a:lnTo>
                <a:cubicBezTo>
                  <a:pt x="347890" y="390978"/>
                  <a:pt x="1284785" y="0"/>
                  <a:pt x="2392013" y="0"/>
                </a:cubicBezTo>
                <a:close/>
              </a:path>
            </a:pathLst>
          </a:custGeom>
          <a:solidFill>
            <a:schemeClr val="accent3"/>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Text Placeholder 2"/>
          <p:cNvSpPr txBox="1">
            <a:spLocks/>
          </p:cNvSpPr>
          <p:nvPr/>
        </p:nvSpPr>
        <p:spPr bwMode="gray">
          <a:xfrm>
            <a:off x="3644417" y="886765"/>
            <a:ext cx="5518640"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Building the Capabilities Needed to Deliver Value</a:t>
            </a:r>
          </a:p>
        </p:txBody>
      </p:sp>
      <p:sp>
        <p:nvSpPr>
          <p:cNvPr id="37" name="Text Placeholder 2"/>
          <p:cNvSpPr txBox="1">
            <a:spLocks/>
          </p:cNvSpPr>
          <p:nvPr/>
        </p:nvSpPr>
        <p:spPr bwMode="gray">
          <a:xfrm>
            <a:off x="5695973" y="3317689"/>
            <a:ext cx="4012710"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3"/>
                </a:solidFill>
              </a:rPr>
              <a:t>Network Curation and Coordination</a:t>
            </a:r>
          </a:p>
        </p:txBody>
      </p:sp>
      <p:sp>
        <p:nvSpPr>
          <p:cNvPr id="38" name="Text Placeholder 2"/>
          <p:cNvSpPr txBox="1">
            <a:spLocks/>
          </p:cNvSpPr>
          <p:nvPr/>
        </p:nvSpPr>
        <p:spPr bwMode="gray">
          <a:xfrm>
            <a:off x="5695973" y="3610677"/>
            <a:ext cx="4894780" cy="91307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dirty="0"/>
              <a:t>Build episodes through curation and enablement of highest-value event providers</a:t>
            </a:r>
          </a:p>
          <a:p>
            <a:pPr>
              <a:spcBef>
                <a:spcPts val="200"/>
              </a:spcBef>
            </a:pPr>
            <a:r>
              <a:rPr lang="en-US" dirty="0"/>
              <a:t>Coordinate care delivery and information flow</a:t>
            </a:r>
          </a:p>
          <a:p>
            <a:pPr>
              <a:spcBef>
                <a:spcPts val="200"/>
              </a:spcBef>
            </a:pPr>
            <a:r>
              <a:rPr lang="en-US" dirty="0"/>
              <a:t>Create seamless patient experience </a:t>
            </a:r>
          </a:p>
        </p:txBody>
      </p:sp>
      <p:sp>
        <p:nvSpPr>
          <p:cNvPr id="39" name="Text Placeholder 2"/>
          <p:cNvSpPr txBox="1">
            <a:spLocks/>
          </p:cNvSpPr>
          <p:nvPr/>
        </p:nvSpPr>
        <p:spPr bwMode="gray">
          <a:xfrm>
            <a:off x="5695973" y="4924292"/>
            <a:ext cx="4012710"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4"/>
                </a:solidFill>
              </a:rPr>
              <a:t>Clinical Production</a:t>
            </a:r>
          </a:p>
        </p:txBody>
      </p:sp>
      <p:sp>
        <p:nvSpPr>
          <p:cNvPr id="40" name="Text Placeholder 2"/>
          <p:cNvSpPr txBox="1">
            <a:spLocks/>
          </p:cNvSpPr>
          <p:nvPr/>
        </p:nvSpPr>
        <p:spPr bwMode="gray">
          <a:xfrm>
            <a:off x="5695973" y="5217280"/>
            <a:ext cx="4894780" cy="938719"/>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dirty="0"/>
              <a:t>Create replicable clinical and service standards </a:t>
            </a:r>
          </a:p>
          <a:p>
            <a:pPr>
              <a:spcBef>
                <a:spcPts val="200"/>
              </a:spcBef>
            </a:pPr>
            <a:r>
              <a:rPr lang="en-US" dirty="0"/>
              <a:t>Design optimal labor model for cost and experience</a:t>
            </a:r>
          </a:p>
          <a:p>
            <a:pPr>
              <a:spcBef>
                <a:spcPts val="200"/>
              </a:spcBef>
            </a:pPr>
            <a:r>
              <a:rPr lang="en-US" dirty="0"/>
              <a:t>Reduce unit cost of care for each event</a:t>
            </a:r>
          </a:p>
          <a:p>
            <a:pPr>
              <a:spcBef>
                <a:spcPts val="200"/>
              </a:spcBef>
            </a:pPr>
            <a:r>
              <a:rPr lang="en-US" dirty="0"/>
              <a:t>Align provider incentives with care value </a:t>
            </a:r>
          </a:p>
        </p:txBody>
      </p:sp>
      <p:cxnSp>
        <p:nvCxnSpPr>
          <p:cNvPr id="9" name="Straight Arrow Connector 8"/>
          <p:cNvCxnSpPr/>
          <p:nvPr/>
        </p:nvCxnSpPr>
        <p:spPr bwMode="gray">
          <a:xfrm flipV="1">
            <a:off x="5452843" y="1272619"/>
            <a:ext cx="0" cy="5194856"/>
          </a:xfrm>
          <a:prstGeom prst="straightConnector1">
            <a:avLst/>
          </a:prstGeom>
          <a:ln w="66675">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2" name="Text Placeholder 4"/>
          <p:cNvSpPr>
            <a:spLocks noGrp="1"/>
          </p:cNvSpPr>
          <p:nvPr>
            <p:ph type="body" sz="quarter" idx="11"/>
          </p:nvPr>
        </p:nvSpPr>
        <p:spPr>
          <a:xfrm>
            <a:off x="10445958" y="6470202"/>
            <a:ext cx="1512242" cy="387798"/>
          </a:xfrm>
        </p:spPr>
        <p:txBody>
          <a:bodyPr/>
          <a:lstStyle/>
          <a:p>
            <a:r>
              <a:rPr lang="en-US" dirty="0"/>
              <a:t>Source: Gist Healthcare analysis.</a:t>
            </a:r>
          </a:p>
        </p:txBody>
      </p:sp>
    </p:spTree>
    <p:extLst>
      <p:ext uri="{BB962C8B-B14F-4D97-AF65-F5344CB8AC3E}">
        <p14:creationId xmlns:p14="http://schemas.microsoft.com/office/powerpoint/2010/main" val="3273381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509" y="886765"/>
            <a:ext cx="2389399" cy="1246495"/>
          </a:xfrm>
        </p:spPr>
        <p:txBody>
          <a:bodyPr/>
          <a:lstStyle/>
          <a:p>
            <a:r>
              <a:rPr lang="en-US" sz="3000" dirty="0"/>
              <a:t>Dodging a Boomerang, Not a Bullet</a:t>
            </a:r>
          </a:p>
        </p:txBody>
      </p:sp>
      <p:sp>
        <p:nvSpPr>
          <p:cNvPr id="3" name="Text Placeholder 2"/>
          <p:cNvSpPr>
            <a:spLocks noGrp="1"/>
          </p:cNvSpPr>
          <p:nvPr>
            <p:ph type="body" sz="quarter" idx="10"/>
          </p:nvPr>
        </p:nvSpPr>
        <p:spPr>
          <a:xfrm>
            <a:off x="569510" y="4004162"/>
            <a:ext cx="2049512" cy="861774"/>
          </a:xfrm>
        </p:spPr>
        <p:txBody>
          <a:bodyPr/>
          <a:lstStyle/>
          <a:p>
            <a:r>
              <a:rPr lang="en-US" dirty="0"/>
              <a:t>2018 is shaping up to be a year of reckoning for healthcare</a:t>
            </a:r>
          </a:p>
        </p:txBody>
      </p:sp>
      <p:sp>
        <p:nvSpPr>
          <p:cNvPr id="47" name="Text Placeholder 46"/>
          <p:cNvSpPr>
            <a:spLocks noGrp="1"/>
          </p:cNvSpPr>
          <p:nvPr>
            <p:ph type="body" sz="quarter" idx="13"/>
          </p:nvPr>
        </p:nvSpPr>
        <p:spPr/>
        <p:txBody>
          <a:bodyPr>
            <a:normAutofit lnSpcReduction="10000"/>
          </a:bodyPr>
          <a:lstStyle/>
          <a:p>
            <a:endParaRPr lang="en-US" dirty="0"/>
          </a:p>
        </p:txBody>
      </p:sp>
      <p:sp>
        <p:nvSpPr>
          <p:cNvPr id="4" name="Text Placeholder 3"/>
          <p:cNvSpPr>
            <a:spLocks noGrp="1"/>
          </p:cNvSpPr>
          <p:nvPr>
            <p:ph type="body" sz="quarter" idx="11"/>
          </p:nvPr>
        </p:nvSpPr>
        <p:spPr>
          <a:xfrm>
            <a:off x="5136437" y="6470202"/>
            <a:ext cx="6821763" cy="387798"/>
          </a:xfrm>
        </p:spPr>
        <p:txBody>
          <a:bodyPr/>
          <a:lstStyle/>
          <a:p>
            <a:r>
              <a:rPr lang="en-US" dirty="0"/>
              <a:t>Source: “Cost Estimate for the Conference Agreement on H.R. 1." Congressional Budget Office. 21 Dec. 2017. Web. 27 Dec. 2017; "Effects of Legislation That Would Raise Deficits by an Estimated $1.5 Trillion over the 2018-2027 Period." Congressional Budget Office. 15 Nov. 2017. Web. 27 Dec. 2017; "Repealing the Individual Health Insurance Mandate: An Updated Estimate." Congressional Budget Office. 13 Nov. 2017. Web. 27 Dec. 2017; Snell, Kelsey, and Susan Davis. "McConnell Ready To 'Move On' From Obamacare Repeal, Others In GOP Say Not So Fast." NPR. NPR, 21 Dec. 2017. Web. 27 Dec. 2017; Weixel, Nathaniel. "Ryan Eyes Push for 'Entitlement Reform' in 2018." The Hill. Capital Hill Publishing, 07 Dec. 2017. Web. 27 Dec. 2017; Gist Healthcare analysis.</a:t>
            </a:r>
          </a:p>
        </p:txBody>
      </p:sp>
      <p:sp>
        <p:nvSpPr>
          <p:cNvPr id="5" name="Text Placeholder 4"/>
          <p:cNvSpPr>
            <a:spLocks noGrp="1"/>
          </p:cNvSpPr>
          <p:nvPr>
            <p:ph type="body" sz="quarter" idx="12"/>
          </p:nvPr>
        </p:nvSpPr>
        <p:spPr>
          <a:xfrm>
            <a:off x="3110237" y="6470202"/>
            <a:ext cx="1884365" cy="387798"/>
          </a:xfrm>
        </p:spPr>
        <p:txBody>
          <a:bodyPr/>
          <a:lstStyle/>
          <a:p>
            <a:r>
              <a:rPr lang="en-US" dirty="0"/>
              <a:t>Congressional Budget Office estimates</a:t>
            </a:r>
          </a:p>
          <a:p>
            <a:r>
              <a:rPr lang="en-US" dirty="0"/>
              <a:t>Due to triggering of PAYGO rules</a:t>
            </a:r>
          </a:p>
        </p:txBody>
      </p:sp>
      <p:grpSp>
        <p:nvGrpSpPr>
          <p:cNvPr id="7" name="Group 6"/>
          <p:cNvGrpSpPr/>
          <p:nvPr/>
        </p:nvGrpSpPr>
        <p:grpSpPr bwMode="gray">
          <a:xfrm>
            <a:off x="9636014" y="1186443"/>
            <a:ext cx="490319" cy="295172"/>
            <a:chOff x="5062825" y="3910261"/>
            <a:chExt cx="1587500" cy="955675"/>
          </a:xfrm>
          <a:solidFill>
            <a:schemeClr val="accent3"/>
          </a:solidFill>
        </p:grpSpPr>
        <p:sp>
          <p:nvSpPr>
            <p:cNvPr id="8" name="Freeform 5"/>
            <p:cNvSpPr>
              <a:spLocks/>
            </p:cNvSpPr>
            <p:nvPr/>
          </p:nvSpPr>
          <p:spPr bwMode="gray">
            <a:xfrm>
              <a:off x="5894675" y="3910261"/>
              <a:ext cx="755650" cy="955675"/>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4"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6"/>
            <p:cNvSpPr>
              <a:spLocks/>
            </p:cNvSpPr>
            <p:nvPr/>
          </p:nvSpPr>
          <p:spPr bwMode="gray">
            <a:xfrm>
              <a:off x="5062825" y="3910261"/>
              <a:ext cx="755650" cy="955675"/>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3"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0" name="Straight Connector 9"/>
          <p:cNvCxnSpPr/>
          <p:nvPr/>
        </p:nvCxnSpPr>
        <p:spPr bwMode="gray">
          <a:xfrm>
            <a:off x="8184453" y="1315082"/>
            <a:ext cx="1298424" cy="0"/>
          </a:xfrm>
          <a:prstGeom prst="line">
            <a:avLst/>
          </a:prstGeom>
          <a:ln w="127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10246672" y="1315082"/>
            <a:ext cx="1298448" cy="0"/>
          </a:xfrm>
          <a:prstGeom prst="line">
            <a:avLst/>
          </a:prstGeom>
          <a:ln w="127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gray">
          <a:xfrm>
            <a:off x="8935270" y="3090626"/>
            <a:ext cx="2609850" cy="377026"/>
          </a:xfrm>
          <a:prstGeom prst="rect">
            <a:avLst/>
          </a:prstGeom>
          <a:noFill/>
        </p:spPr>
        <p:txBody>
          <a:bodyPr wrap="square" lIns="0" tIns="0" rIns="0" bIns="0" rtlCol="0">
            <a:spAutoFit/>
          </a:bodyPr>
          <a:lstStyle/>
          <a:p>
            <a:pPr algn="r">
              <a:spcBef>
                <a:spcPts val="1200"/>
              </a:spcBef>
            </a:pPr>
            <a:r>
              <a:rPr lang="en-US" sz="1200" b="1" dirty="0"/>
              <a:t>Sen. Mitch McConnell (R-KY)</a:t>
            </a:r>
          </a:p>
          <a:p>
            <a:pPr algn="r">
              <a:spcBef>
                <a:spcPts val="300"/>
              </a:spcBef>
            </a:pPr>
            <a:r>
              <a:rPr lang="en-US" sz="1000" cap="all" dirty="0">
                <a:solidFill>
                  <a:schemeClr val="accent1"/>
                </a:solidFill>
              </a:rPr>
              <a:t>Senate majority leader</a:t>
            </a:r>
          </a:p>
        </p:txBody>
      </p:sp>
      <p:sp>
        <p:nvSpPr>
          <p:cNvPr id="13" name="Text Placeholder 2"/>
          <p:cNvSpPr txBox="1">
            <a:spLocks/>
          </p:cNvSpPr>
          <p:nvPr/>
        </p:nvSpPr>
        <p:spPr bwMode="gray">
          <a:xfrm>
            <a:off x="8184453" y="1589364"/>
            <a:ext cx="3296347" cy="129266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“Well, we obviously were unable to completely repeal and replace with a 52-48 Senate. We'll have to take a look at what that looks like with a</a:t>
            </a:r>
            <a:br>
              <a:rPr lang="en-US" dirty="0"/>
            </a:br>
            <a:r>
              <a:rPr lang="en-US" dirty="0"/>
              <a:t>51-49 Senate. But I think we'll probably move on to other issues."</a:t>
            </a:r>
          </a:p>
        </p:txBody>
      </p:sp>
      <p:sp>
        <p:nvSpPr>
          <p:cNvPr id="17" name="TextBox 16"/>
          <p:cNvSpPr txBox="1"/>
          <p:nvPr/>
        </p:nvSpPr>
        <p:spPr bwMode="gray">
          <a:xfrm>
            <a:off x="8935270" y="5538165"/>
            <a:ext cx="2609850" cy="377026"/>
          </a:xfrm>
          <a:prstGeom prst="rect">
            <a:avLst/>
          </a:prstGeom>
          <a:noFill/>
        </p:spPr>
        <p:txBody>
          <a:bodyPr wrap="square" lIns="0" tIns="0" rIns="0" bIns="0" rtlCol="0">
            <a:spAutoFit/>
          </a:bodyPr>
          <a:lstStyle/>
          <a:p>
            <a:pPr algn="r">
              <a:spcBef>
                <a:spcPts val="1200"/>
              </a:spcBef>
            </a:pPr>
            <a:r>
              <a:rPr lang="en-US" sz="1200" b="1" dirty="0"/>
              <a:t>Rep. Paul Ryan (R-WI)</a:t>
            </a:r>
          </a:p>
          <a:p>
            <a:pPr algn="r">
              <a:spcBef>
                <a:spcPts val="300"/>
              </a:spcBef>
            </a:pPr>
            <a:r>
              <a:rPr lang="en-US" sz="1000" cap="all" dirty="0">
                <a:solidFill>
                  <a:schemeClr val="accent1"/>
                </a:solidFill>
              </a:rPr>
              <a:t>Speaker of the house</a:t>
            </a:r>
          </a:p>
        </p:txBody>
      </p:sp>
      <p:sp>
        <p:nvSpPr>
          <p:cNvPr id="18" name="Text Placeholder 2"/>
          <p:cNvSpPr txBox="1">
            <a:spLocks/>
          </p:cNvSpPr>
          <p:nvPr/>
        </p:nvSpPr>
        <p:spPr bwMode="gray">
          <a:xfrm>
            <a:off x="8184453" y="3907703"/>
            <a:ext cx="3330422" cy="1508105"/>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“We're going to have to get back next year at entitlement reform, which is how you tackle the debt and the deficit</a:t>
            </a:r>
            <a:r>
              <a:rPr lang="mr-IN" dirty="0"/>
              <a:t>…</a:t>
            </a:r>
            <a:r>
              <a:rPr lang="en-US" dirty="0"/>
              <a:t> [we will] spend more time on the </a:t>
            </a:r>
            <a:r>
              <a:rPr lang="en-US" b="1" dirty="0"/>
              <a:t>health-care entitlements, because that's really where the problem lies, </a:t>
            </a:r>
            <a:r>
              <a:rPr lang="en-US" dirty="0"/>
              <a:t>fiscally speaking."</a:t>
            </a:r>
          </a:p>
        </p:txBody>
      </p:sp>
      <p:sp>
        <p:nvSpPr>
          <p:cNvPr id="19" name="Text Placeholder 2"/>
          <p:cNvSpPr txBox="1">
            <a:spLocks/>
          </p:cNvSpPr>
          <p:nvPr/>
        </p:nvSpPr>
        <p:spPr bwMode="gray">
          <a:xfrm>
            <a:off x="3352800" y="886765"/>
            <a:ext cx="3200400"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Paying the Price for Tax Cuts</a:t>
            </a:r>
          </a:p>
        </p:txBody>
      </p:sp>
      <p:sp>
        <p:nvSpPr>
          <p:cNvPr id="20" name="Text Placeholder 2"/>
          <p:cNvSpPr txBox="1">
            <a:spLocks/>
          </p:cNvSpPr>
          <p:nvPr/>
        </p:nvSpPr>
        <p:spPr bwMode="gray">
          <a:xfrm>
            <a:off x="3352799" y="1204205"/>
            <a:ext cx="4159060"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Placing an Additional Strain on the Budget</a:t>
            </a:r>
          </a:p>
        </p:txBody>
      </p:sp>
      <p:sp>
        <p:nvSpPr>
          <p:cNvPr id="23" name="Left Bracket 22"/>
          <p:cNvSpPr/>
          <p:nvPr/>
        </p:nvSpPr>
        <p:spPr bwMode="gray">
          <a:xfrm rot="16200000" flipH="1">
            <a:off x="5257421" y="-226855"/>
            <a:ext cx="394973" cy="4159062"/>
          </a:xfrm>
          <a:prstGeom prst="leftBracket">
            <a:avLst>
              <a:gd name="adj" fmla="val 0"/>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4" name="Group 23"/>
          <p:cNvGrpSpPr>
            <a:grpSpLocks noChangeAspect="1"/>
          </p:cNvGrpSpPr>
          <p:nvPr/>
        </p:nvGrpSpPr>
        <p:grpSpPr bwMode="gray">
          <a:xfrm>
            <a:off x="3370235" y="1656089"/>
            <a:ext cx="784494" cy="878162"/>
            <a:chOff x="10235544" y="4625689"/>
            <a:chExt cx="1392530" cy="1822831"/>
          </a:xfrm>
        </p:grpSpPr>
        <p:grpSp>
          <p:nvGrpSpPr>
            <p:cNvPr id="25" name="Group 24"/>
            <p:cNvGrpSpPr>
              <a:grpSpLocks noChangeAspect="1"/>
            </p:cNvGrpSpPr>
            <p:nvPr/>
          </p:nvGrpSpPr>
          <p:grpSpPr bwMode="gray">
            <a:xfrm>
              <a:off x="10235544" y="4625689"/>
              <a:ext cx="1392530" cy="1822831"/>
              <a:chOff x="10235544" y="4625689"/>
              <a:chExt cx="1392530" cy="1822831"/>
            </a:xfrm>
          </p:grpSpPr>
          <p:sp>
            <p:nvSpPr>
              <p:cNvPr id="33" name="Rectangle 88"/>
              <p:cNvSpPr>
                <a:spLocks noChangeAspect="1"/>
              </p:cNvSpPr>
              <p:nvPr/>
            </p:nvSpPr>
            <p:spPr bwMode="gray">
              <a:xfrm>
                <a:off x="10321955" y="4730954"/>
                <a:ext cx="1306119" cy="1717566"/>
              </a:xfrm>
              <a:custGeom>
                <a:avLst/>
                <a:gdLst>
                  <a:gd name="connsiteX0" fmla="*/ 0 w 1306119"/>
                  <a:gd name="connsiteY0" fmla="*/ 0 h 1690272"/>
                  <a:gd name="connsiteX1" fmla="*/ 1306119 w 1306119"/>
                  <a:gd name="connsiteY1" fmla="*/ 0 h 1690272"/>
                  <a:gd name="connsiteX2" fmla="*/ 1306119 w 1306119"/>
                  <a:gd name="connsiteY2" fmla="*/ 1690272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86460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86460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86460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86460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45147 h 1690272"/>
                  <a:gd name="connsiteX3" fmla="*/ 0 w 1306119"/>
                  <a:gd name="connsiteY3" fmla="*/ 1690272 h 1690272"/>
                  <a:gd name="connsiteX4" fmla="*/ 0 w 1306119"/>
                  <a:gd name="connsiteY4" fmla="*/ 0 h 1690272"/>
                  <a:gd name="connsiteX0" fmla="*/ 0 w 1306119"/>
                  <a:gd name="connsiteY0" fmla="*/ 0 h 1717566"/>
                  <a:gd name="connsiteX1" fmla="*/ 1306119 w 1306119"/>
                  <a:gd name="connsiteY1" fmla="*/ 0 h 1717566"/>
                  <a:gd name="connsiteX2" fmla="*/ 1306119 w 1306119"/>
                  <a:gd name="connsiteY2" fmla="*/ 1445147 h 1717566"/>
                  <a:gd name="connsiteX3" fmla="*/ 0 w 1306119"/>
                  <a:gd name="connsiteY3" fmla="*/ 1690272 h 1717566"/>
                  <a:gd name="connsiteX4" fmla="*/ 0 w 1306119"/>
                  <a:gd name="connsiteY4" fmla="*/ 0 h 1717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119" h="1717566">
                    <a:moveTo>
                      <a:pt x="0" y="0"/>
                    </a:moveTo>
                    <a:lnTo>
                      <a:pt x="1306119" y="0"/>
                    </a:lnTo>
                    <a:lnTo>
                      <a:pt x="1306119" y="1445147"/>
                    </a:lnTo>
                    <a:cubicBezTo>
                      <a:pt x="768841" y="1441474"/>
                      <a:pt x="520753" y="1820638"/>
                      <a:pt x="0" y="1690272"/>
                    </a:cubicBezTo>
                    <a:lnTo>
                      <a:pt x="0" y="0"/>
                    </a:lnTo>
                    <a:close/>
                  </a:path>
                </a:pathLst>
              </a:custGeom>
              <a:solidFill>
                <a:schemeClr val="bg2"/>
              </a:solidFill>
              <a:ln w="19050">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88"/>
              <p:cNvSpPr>
                <a:spLocks noChangeAspect="1"/>
              </p:cNvSpPr>
              <p:nvPr/>
            </p:nvSpPr>
            <p:spPr bwMode="gray">
              <a:xfrm>
                <a:off x="10235544" y="4625689"/>
                <a:ext cx="1306119" cy="1717566"/>
              </a:xfrm>
              <a:custGeom>
                <a:avLst/>
                <a:gdLst>
                  <a:gd name="connsiteX0" fmla="*/ 0 w 1306119"/>
                  <a:gd name="connsiteY0" fmla="*/ 0 h 1690272"/>
                  <a:gd name="connsiteX1" fmla="*/ 1306119 w 1306119"/>
                  <a:gd name="connsiteY1" fmla="*/ 0 h 1690272"/>
                  <a:gd name="connsiteX2" fmla="*/ 1306119 w 1306119"/>
                  <a:gd name="connsiteY2" fmla="*/ 1690272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86460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86460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86460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86460 h 1690272"/>
                  <a:gd name="connsiteX3" fmla="*/ 0 w 1306119"/>
                  <a:gd name="connsiteY3" fmla="*/ 1690272 h 1690272"/>
                  <a:gd name="connsiteX4" fmla="*/ 0 w 1306119"/>
                  <a:gd name="connsiteY4" fmla="*/ 0 h 1690272"/>
                  <a:gd name="connsiteX0" fmla="*/ 0 w 1306119"/>
                  <a:gd name="connsiteY0" fmla="*/ 0 h 1690272"/>
                  <a:gd name="connsiteX1" fmla="*/ 1306119 w 1306119"/>
                  <a:gd name="connsiteY1" fmla="*/ 0 h 1690272"/>
                  <a:gd name="connsiteX2" fmla="*/ 1306119 w 1306119"/>
                  <a:gd name="connsiteY2" fmla="*/ 1445147 h 1690272"/>
                  <a:gd name="connsiteX3" fmla="*/ 0 w 1306119"/>
                  <a:gd name="connsiteY3" fmla="*/ 1690272 h 1690272"/>
                  <a:gd name="connsiteX4" fmla="*/ 0 w 1306119"/>
                  <a:gd name="connsiteY4" fmla="*/ 0 h 1690272"/>
                  <a:gd name="connsiteX0" fmla="*/ 0 w 1306119"/>
                  <a:gd name="connsiteY0" fmla="*/ 0 h 1717566"/>
                  <a:gd name="connsiteX1" fmla="*/ 1306119 w 1306119"/>
                  <a:gd name="connsiteY1" fmla="*/ 0 h 1717566"/>
                  <a:gd name="connsiteX2" fmla="*/ 1306119 w 1306119"/>
                  <a:gd name="connsiteY2" fmla="*/ 1445147 h 1717566"/>
                  <a:gd name="connsiteX3" fmla="*/ 0 w 1306119"/>
                  <a:gd name="connsiteY3" fmla="*/ 1690272 h 1717566"/>
                  <a:gd name="connsiteX4" fmla="*/ 0 w 1306119"/>
                  <a:gd name="connsiteY4" fmla="*/ 0 h 1717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119" h="1717566">
                    <a:moveTo>
                      <a:pt x="0" y="0"/>
                    </a:moveTo>
                    <a:lnTo>
                      <a:pt x="1306119" y="0"/>
                    </a:lnTo>
                    <a:lnTo>
                      <a:pt x="1306119" y="1445147"/>
                    </a:lnTo>
                    <a:cubicBezTo>
                      <a:pt x="768841" y="1441474"/>
                      <a:pt x="520753" y="1820638"/>
                      <a:pt x="0" y="1690272"/>
                    </a:cubicBezTo>
                    <a:lnTo>
                      <a:pt x="0" y="0"/>
                    </a:lnTo>
                    <a:close/>
                  </a:path>
                </a:pathLst>
              </a:custGeom>
              <a:solidFill>
                <a:schemeClr val="bg1"/>
              </a:solidFill>
              <a:ln w="19050">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26" name="Straight Connector 25"/>
            <p:cNvCxnSpPr/>
            <p:nvPr/>
          </p:nvCxnSpPr>
          <p:spPr bwMode="gray">
            <a:xfrm>
              <a:off x="10394907" y="5470825"/>
              <a:ext cx="999441" cy="0"/>
            </a:xfrm>
            <a:prstGeom prst="line">
              <a:avLst/>
            </a:prstGeom>
            <a:ln w="5080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gray">
            <a:xfrm>
              <a:off x="10394907" y="5626278"/>
              <a:ext cx="999441" cy="0"/>
            </a:xfrm>
            <a:prstGeom prst="line">
              <a:avLst/>
            </a:prstGeom>
            <a:ln w="5080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gray">
            <a:xfrm>
              <a:off x="10394907" y="5781731"/>
              <a:ext cx="999441" cy="0"/>
            </a:xfrm>
            <a:prstGeom prst="line">
              <a:avLst/>
            </a:prstGeom>
            <a:ln w="5080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gray">
            <a:xfrm>
              <a:off x="10394907" y="5937184"/>
              <a:ext cx="999441" cy="0"/>
            </a:xfrm>
            <a:prstGeom prst="line">
              <a:avLst/>
            </a:prstGeom>
            <a:ln w="5080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gray">
            <a:xfrm>
              <a:off x="10394907" y="4840801"/>
              <a:ext cx="447575" cy="0"/>
            </a:xfrm>
            <a:prstGeom prst="line">
              <a:avLst/>
            </a:prstGeom>
            <a:ln w="889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gray">
            <a:xfrm>
              <a:off x="10394907" y="4996254"/>
              <a:ext cx="447575" cy="0"/>
            </a:xfrm>
            <a:prstGeom prst="line">
              <a:avLst/>
            </a:prstGeom>
            <a:ln w="889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Rectangle 124"/>
            <p:cNvSpPr/>
            <p:nvPr/>
          </p:nvSpPr>
          <p:spPr bwMode="gray">
            <a:xfrm>
              <a:off x="10394908" y="6072777"/>
              <a:ext cx="999440" cy="45720"/>
            </a:xfrm>
            <a:custGeom>
              <a:avLst/>
              <a:gdLst>
                <a:gd name="connsiteX0" fmla="*/ 0 w 999440"/>
                <a:gd name="connsiteY0" fmla="*/ 0 h 45720"/>
                <a:gd name="connsiteX1" fmla="*/ 999440 w 999440"/>
                <a:gd name="connsiteY1" fmla="*/ 0 h 45720"/>
                <a:gd name="connsiteX2" fmla="*/ 999440 w 999440"/>
                <a:gd name="connsiteY2" fmla="*/ 45720 h 45720"/>
                <a:gd name="connsiteX3" fmla="*/ 0 w 999440"/>
                <a:gd name="connsiteY3" fmla="*/ 45720 h 45720"/>
                <a:gd name="connsiteX4" fmla="*/ 0 w 999440"/>
                <a:gd name="connsiteY4" fmla="*/ 0 h 45720"/>
                <a:gd name="connsiteX0" fmla="*/ 0 w 999440"/>
                <a:gd name="connsiteY0" fmla="*/ 0 h 45720"/>
                <a:gd name="connsiteX1" fmla="*/ 999440 w 999440"/>
                <a:gd name="connsiteY1" fmla="*/ 0 h 45720"/>
                <a:gd name="connsiteX2" fmla="*/ 808940 w 999440"/>
                <a:gd name="connsiteY2" fmla="*/ 45720 h 45720"/>
                <a:gd name="connsiteX3" fmla="*/ 0 w 999440"/>
                <a:gd name="connsiteY3" fmla="*/ 45720 h 45720"/>
                <a:gd name="connsiteX4" fmla="*/ 0 w 999440"/>
                <a:gd name="connsiteY4" fmla="*/ 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40" h="45720">
                  <a:moveTo>
                    <a:pt x="0" y="0"/>
                  </a:moveTo>
                  <a:lnTo>
                    <a:pt x="999440" y="0"/>
                  </a:lnTo>
                  <a:lnTo>
                    <a:pt x="808940" y="45720"/>
                  </a:lnTo>
                  <a:lnTo>
                    <a:pt x="0" y="45720"/>
                  </a:lnTo>
                  <a:lnTo>
                    <a:pt x="0" y="0"/>
                  </a:lnTo>
                  <a:close/>
                </a:path>
              </a:pathLst>
            </a:cu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5" name="TextBox 34"/>
          <p:cNvSpPr txBox="1"/>
          <p:nvPr/>
        </p:nvSpPr>
        <p:spPr bwMode="gray">
          <a:xfrm>
            <a:off x="4387825" y="2013922"/>
            <a:ext cx="2881568" cy="215444"/>
          </a:xfrm>
          <a:prstGeom prst="rect">
            <a:avLst/>
          </a:prstGeom>
          <a:noFill/>
        </p:spPr>
        <p:txBody>
          <a:bodyPr wrap="square" lIns="0" tIns="0" rIns="0" bIns="0" rtlCol="0">
            <a:spAutoFit/>
          </a:bodyPr>
          <a:lstStyle/>
          <a:p>
            <a:pPr>
              <a:spcBef>
                <a:spcPts val="800"/>
              </a:spcBef>
            </a:pPr>
            <a:r>
              <a:rPr lang="en-US" sz="1400" b="1" dirty="0"/>
              <a:t>Tax Cuts and Jobs Act of 2017</a:t>
            </a:r>
          </a:p>
        </p:txBody>
      </p:sp>
      <p:sp>
        <p:nvSpPr>
          <p:cNvPr id="36" name="TextBox 35"/>
          <p:cNvSpPr txBox="1"/>
          <p:nvPr/>
        </p:nvSpPr>
        <p:spPr bwMode="gray">
          <a:xfrm>
            <a:off x="3536940" y="2622775"/>
            <a:ext cx="1262127" cy="430887"/>
          </a:xfrm>
          <a:prstGeom prst="rect">
            <a:avLst/>
          </a:prstGeom>
          <a:noFill/>
        </p:spPr>
        <p:txBody>
          <a:bodyPr wrap="square" lIns="0" tIns="0" rIns="0" bIns="0" rtlCol="0">
            <a:spAutoFit/>
          </a:bodyPr>
          <a:lstStyle/>
          <a:p>
            <a:pPr algn="r">
              <a:spcBef>
                <a:spcPts val="800"/>
              </a:spcBef>
            </a:pPr>
            <a:r>
              <a:rPr lang="en-US" sz="2800" b="1" dirty="0">
                <a:solidFill>
                  <a:schemeClr val="accent4"/>
                </a:solidFill>
              </a:rPr>
              <a:t>$1.46T</a:t>
            </a:r>
          </a:p>
        </p:txBody>
      </p:sp>
      <p:sp>
        <p:nvSpPr>
          <p:cNvPr id="37" name="TextBox 36"/>
          <p:cNvSpPr txBox="1"/>
          <p:nvPr/>
        </p:nvSpPr>
        <p:spPr bwMode="gray">
          <a:xfrm>
            <a:off x="5041813" y="2656103"/>
            <a:ext cx="2232979" cy="430887"/>
          </a:xfrm>
          <a:prstGeom prst="rect">
            <a:avLst/>
          </a:prstGeom>
          <a:noFill/>
        </p:spPr>
        <p:txBody>
          <a:bodyPr wrap="square" lIns="0" tIns="0" rIns="0" bIns="0" rtlCol="0">
            <a:spAutoFit/>
          </a:bodyPr>
          <a:lstStyle/>
          <a:p>
            <a:pPr>
              <a:spcBef>
                <a:spcPts val="800"/>
              </a:spcBef>
            </a:pPr>
            <a:r>
              <a:rPr lang="en-US" sz="1400" dirty="0"/>
              <a:t>Added to Federal deficit, 2018-2027</a:t>
            </a:r>
            <a:r>
              <a:rPr lang="en-US" sz="1400" baseline="30000" dirty="0"/>
              <a:t>1</a:t>
            </a:r>
            <a:endParaRPr lang="en-US" sz="1400" dirty="0"/>
          </a:p>
        </p:txBody>
      </p:sp>
      <p:sp>
        <p:nvSpPr>
          <p:cNvPr id="38" name="TextBox 37"/>
          <p:cNvSpPr txBox="1"/>
          <p:nvPr/>
        </p:nvSpPr>
        <p:spPr bwMode="gray">
          <a:xfrm>
            <a:off x="3588808" y="3344240"/>
            <a:ext cx="1210259" cy="430887"/>
          </a:xfrm>
          <a:prstGeom prst="rect">
            <a:avLst/>
          </a:prstGeom>
          <a:noFill/>
        </p:spPr>
        <p:txBody>
          <a:bodyPr wrap="square" lIns="0" tIns="0" rIns="0" bIns="0" rtlCol="0">
            <a:spAutoFit/>
          </a:bodyPr>
          <a:lstStyle/>
          <a:p>
            <a:pPr algn="r">
              <a:spcBef>
                <a:spcPts val="800"/>
              </a:spcBef>
            </a:pPr>
            <a:r>
              <a:rPr lang="en-US" sz="2800" b="1" dirty="0">
                <a:solidFill>
                  <a:schemeClr val="accent4"/>
                </a:solidFill>
              </a:rPr>
              <a:t>$136B</a:t>
            </a:r>
          </a:p>
        </p:txBody>
      </p:sp>
      <p:sp>
        <p:nvSpPr>
          <p:cNvPr id="39" name="TextBox 38"/>
          <p:cNvSpPr txBox="1"/>
          <p:nvPr/>
        </p:nvSpPr>
        <p:spPr bwMode="gray">
          <a:xfrm>
            <a:off x="5041813" y="3394374"/>
            <a:ext cx="2187823" cy="446085"/>
          </a:xfrm>
          <a:prstGeom prst="rect">
            <a:avLst/>
          </a:prstGeom>
          <a:noFill/>
        </p:spPr>
        <p:txBody>
          <a:bodyPr wrap="square" lIns="0" tIns="0" rIns="0" bIns="0" rtlCol="0">
            <a:spAutoFit/>
          </a:bodyPr>
          <a:lstStyle/>
          <a:p>
            <a:pPr>
              <a:spcBef>
                <a:spcPts val="800"/>
              </a:spcBef>
            </a:pPr>
            <a:r>
              <a:rPr lang="en-US" sz="1400" dirty="0"/>
              <a:t>Increase in Federal deficit in 2018</a:t>
            </a:r>
            <a:r>
              <a:rPr lang="en-US" sz="1400" baseline="30000" dirty="0"/>
              <a:t>1</a:t>
            </a:r>
            <a:endParaRPr lang="en-US" sz="1400" dirty="0"/>
          </a:p>
        </p:txBody>
      </p:sp>
      <p:sp>
        <p:nvSpPr>
          <p:cNvPr id="40" name="TextBox 39"/>
          <p:cNvSpPr txBox="1"/>
          <p:nvPr/>
        </p:nvSpPr>
        <p:spPr bwMode="gray">
          <a:xfrm>
            <a:off x="3828938" y="4093023"/>
            <a:ext cx="970129" cy="430887"/>
          </a:xfrm>
          <a:prstGeom prst="rect">
            <a:avLst/>
          </a:prstGeom>
          <a:noFill/>
        </p:spPr>
        <p:txBody>
          <a:bodyPr wrap="square" lIns="0" tIns="0" rIns="0" bIns="0" rtlCol="0">
            <a:spAutoFit/>
          </a:bodyPr>
          <a:lstStyle/>
          <a:p>
            <a:pPr algn="r">
              <a:spcBef>
                <a:spcPts val="800"/>
              </a:spcBef>
            </a:pPr>
            <a:r>
              <a:rPr lang="en-US" sz="2800" b="1" dirty="0">
                <a:solidFill>
                  <a:schemeClr val="accent4"/>
                </a:solidFill>
              </a:rPr>
              <a:t>$25B</a:t>
            </a:r>
          </a:p>
        </p:txBody>
      </p:sp>
      <p:sp>
        <p:nvSpPr>
          <p:cNvPr id="41" name="TextBox 40"/>
          <p:cNvSpPr txBox="1"/>
          <p:nvPr/>
        </p:nvSpPr>
        <p:spPr bwMode="gray">
          <a:xfrm>
            <a:off x="5041813" y="4170421"/>
            <a:ext cx="2470046" cy="430887"/>
          </a:xfrm>
          <a:prstGeom prst="rect">
            <a:avLst/>
          </a:prstGeom>
          <a:noFill/>
        </p:spPr>
        <p:txBody>
          <a:bodyPr wrap="square" lIns="0" tIns="0" rIns="0" bIns="0" rtlCol="0">
            <a:spAutoFit/>
          </a:bodyPr>
          <a:lstStyle/>
          <a:p>
            <a:pPr>
              <a:spcBef>
                <a:spcPts val="800"/>
              </a:spcBef>
            </a:pPr>
            <a:r>
              <a:rPr lang="en-US" sz="1400" dirty="0"/>
              <a:t>Automatic cut to Medicare spending in 2018</a:t>
            </a:r>
            <a:r>
              <a:rPr lang="en-US" sz="1400" baseline="30000" dirty="0"/>
              <a:t>2</a:t>
            </a:r>
            <a:endParaRPr lang="en-US" sz="1400" dirty="0"/>
          </a:p>
        </p:txBody>
      </p:sp>
      <p:sp>
        <p:nvSpPr>
          <p:cNvPr id="42" name="TextBox 41"/>
          <p:cNvSpPr txBox="1"/>
          <p:nvPr/>
        </p:nvSpPr>
        <p:spPr bwMode="gray">
          <a:xfrm>
            <a:off x="3930755" y="4899608"/>
            <a:ext cx="868312" cy="430887"/>
          </a:xfrm>
          <a:prstGeom prst="rect">
            <a:avLst/>
          </a:prstGeom>
          <a:noFill/>
        </p:spPr>
        <p:txBody>
          <a:bodyPr wrap="square" lIns="0" tIns="0" rIns="0" bIns="0" rtlCol="0">
            <a:spAutoFit/>
          </a:bodyPr>
          <a:lstStyle/>
          <a:p>
            <a:pPr algn="r">
              <a:spcBef>
                <a:spcPts val="800"/>
              </a:spcBef>
            </a:pPr>
            <a:r>
              <a:rPr lang="en-US" sz="2800" b="1" dirty="0">
                <a:solidFill>
                  <a:schemeClr val="accent4"/>
                </a:solidFill>
              </a:rPr>
              <a:t>13M</a:t>
            </a:r>
          </a:p>
        </p:txBody>
      </p:sp>
      <p:sp>
        <p:nvSpPr>
          <p:cNvPr id="43" name="TextBox 42"/>
          <p:cNvSpPr txBox="1"/>
          <p:nvPr/>
        </p:nvSpPr>
        <p:spPr bwMode="gray">
          <a:xfrm>
            <a:off x="5041813" y="4942559"/>
            <a:ext cx="2634880" cy="430887"/>
          </a:xfrm>
          <a:prstGeom prst="rect">
            <a:avLst/>
          </a:prstGeom>
          <a:noFill/>
        </p:spPr>
        <p:txBody>
          <a:bodyPr wrap="square" lIns="0" tIns="0" rIns="0" bIns="0" rtlCol="0">
            <a:spAutoFit/>
          </a:bodyPr>
          <a:lstStyle/>
          <a:p>
            <a:pPr>
              <a:spcBef>
                <a:spcPts val="800"/>
              </a:spcBef>
            </a:pPr>
            <a:r>
              <a:rPr lang="en-US" sz="1400" dirty="0"/>
              <a:t>Increase in uninsured population by 2027</a:t>
            </a:r>
            <a:r>
              <a:rPr lang="en-US" sz="1400" baseline="30000" dirty="0"/>
              <a:t>1</a:t>
            </a:r>
            <a:endParaRPr lang="en-US" sz="1400" dirty="0"/>
          </a:p>
        </p:txBody>
      </p:sp>
      <p:sp>
        <p:nvSpPr>
          <p:cNvPr id="45" name="Rectangle 46"/>
          <p:cNvSpPr/>
          <p:nvPr/>
        </p:nvSpPr>
        <p:spPr bwMode="gray">
          <a:xfrm>
            <a:off x="3370235" y="5684739"/>
            <a:ext cx="4164203" cy="165554"/>
          </a:xfrm>
          <a:custGeom>
            <a:avLst/>
            <a:gdLst>
              <a:gd name="connsiteX0" fmla="*/ 0 w 501392"/>
              <a:gd name="connsiteY0" fmla="*/ 0 h 318709"/>
              <a:gd name="connsiteX1" fmla="*/ 501392 w 501392"/>
              <a:gd name="connsiteY1" fmla="*/ 0 h 318709"/>
              <a:gd name="connsiteX2" fmla="*/ 501392 w 501392"/>
              <a:gd name="connsiteY2" fmla="*/ 318709 h 318709"/>
              <a:gd name="connsiteX3" fmla="*/ 0 w 501392"/>
              <a:gd name="connsiteY3" fmla="*/ 318709 h 318709"/>
              <a:gd name="connsiteX4" fmla="*/ 0 w 501392"/>
              <a:gd name="connsiteY4" fmla="*/ 0 h 318709"/>
              <a:gd name="connsiteX0" fmla="*/ 501392 w 592832"/>
              <a:gd name="connsiteY0" fmla="*/ 0 h 318709"/>
              <a:gd name="connsiteX1" fmla="*/ 501392 w 592832"/>
              <a:gd name="connsiteY1" fmla="*/ 318709 h 318709"/>
              <a:gd name="connsiteX2" fmla="*/ 0 w 592832"/>
              <a:gd name="connsiteY2" fmla="*/ 318709 h 318709"/>
              <a:gd name="connsiteX3" fmla="*/ 0 w 592832"/>
              <a:gd name="connsiteY3" fmla="*/ 0 h 318709"/>
              <a:gd name="connsiteX4" fmla="*/ 592832 w 592832"/>
              <a:gd name="connsiteY4" fmla="*/ 91440 h 318709"/>
              <a:gd name="connsiteX0" fmla="*/ 501392 w 501392"/>
              <a:gd name="connsiteY0" fmla="*/ 0 h 318709"/>
              <a:gd name="connsiteX1" fmla="*/ 501392 w 501392"/>
              <a:gd name="connsiteY1" fmla="*/ 318709 h 318709"/>
              <a:gd name="connsiteX2" fmla="*/ 0 w 501392"/>
              <a:gd name="connsiteY2" fmla="*/ 318709 h 318709"/>
              <a:gd name="connsiteX3" fmla="*/ 0 w 501392"/>
              <a:gd name="connsiteY3" fmla="*/ 0 h 318709"/>
            </a:gdLst>
            <a:ahLst/>
            <a:cxnLst>
              <a:cxn ang="0">
                <a:pos x="connsiteX0" y="connsiteY0"/>
              </a:cxn>
              <a:cxn ang="0">
                <a:pos x="connsiteX1" y="connsiteY1"/>
              </a:cxn>
              <a:cxn ang="0">
                <a:pos x="connsiteX2" y="connsiteY2"/>
              </a:cxn>
              <a:cxn ang="0">
                <a:pos x="connsiteX3" y="connsiteY3"/>
              </a:cxn>
            </a:cxnLst>
            <a:rect l="l" t="t" r="r" b="b"/>
            <a:pathLst>
              <a:path w="501392" h="318709">
                <a:moveTo>
                  <a:pt x="501392" y="0"/>
                </a:moveTo>
                <a:lnTo>
                  <a:pt x="501392" y="318709"/>
                </a:lnTo>
                <a:lnTo>
                  <a:pt x="0" y="318709"/>
                </a:lnTo>
                <a:lnTo>
                  <a:pt x="0" y="0"/>
                </a:lnTo>
              </a:path>
            </a:pathLst>
          </a:custGeom>
          <a:no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587554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bwMode="gray">
          <a:xfrm>
            <a:off x="569510" y="886765"/>
            <a:ext cx="2286000" cy="2215991"/>
          </a:xfrm>
        </p:spPr>
        <p:txBody>
          <a:bodyPr/>
          <a:lstStyle/>
          <a:p>
            <a:r>
              <a:rPr lang="en-US" dirty="0"/>
              <a:t>Adopting a Familiar Approach: Network Curation</a:t>
            </a:r>
          </a:p>
        </p:txBody>
      </p:sp>
      <p:sp>
        <p:nvSpPr>
          <p:cNvPr id="8" name="Text Placeholder 7"/>
          <p:cNvSpPr>
            <a:spLocks noGrp="1"/>
          </p:cNvSpPr>
          <p:nvPr>
            <p:ph type="body" sz="quarter" idx="10"/>
          </p:nvPr>
        </p:nvSpPr>
        <p:spPr bwMode="gray">
          <a:xfrm>
            <a:off x="569510" y="4004162"/>
            <a:ext cx="2286000" cy="1508105"/>
          </a:xfrm>
        </p:spPr>
        <p:txBody>
          <a:bodyPr/>
          <a:lstStyle/>
          <a:p>
            <a:r>
              <a:rPr lang="en-US" dirty="0"/>
              <a:t>Systems should resist the instinct to own every piece of the business, borrowing instead from Amazon’s approach of network curation and enablement</a:t>
            </a:r>
          </a:p>
        </p:txBody>
      </p:sp>
      <p:sp>
        <p:nvSpPr>
          <p:cNvPr id="11" name="Text Placeholder 10"/>
          <p:cNvSpPr>
            <a:spLocks noGrp="1"/>
          </p:cNvSpPr>
          <p:nvPr>
            <p:ph type="body" sz="quarter" idx="13"/>
          </p:nvPr>
        </p:nvSpPr>
        <p:spPr bwMode="gray"/>
        <p:txBody>
          <a:bodyPr>
            <a:normAutofit lnSpcReduction="10000"/>
          </a:bodyPr>
          <a:lstStyle/>
          <a:p>
            <a:endParaRPr lang="en-US" dirty="0"/>
          </a:p>
        </p:txBody>
      </p:sp>
      <p:sp>
        <p:nvSpPr>
          <p:cNvPr id="9" name="Text Placeholder 8"/>
          <p:cNvSpPr>
            <a:spLocks noGrp="1"/>
          </p:cNvSpPr>
          <p:nvPr>
            <p:ph type="body" sz="quarter" idx="11"/>
          </p:nvPr>
        </p:nvSpPr>
        <p:spPr bwMode="gray">
          <a:xfrm>
            <a:off x="8212015" y="6362480"/>
            <a:ext cx="3979986" cy="495520"/>
          </a:xfrm>
        </p:spPr>
        <p:txBody>
          <a:bodyPr/>
          <a:lstStyle/>
          <a:p>
            <a:r>
              <a:rPr lang="en-US" dirty="0"/>
              <a:t>Source: Stevens, Laura. "Amazon Snips Prices on Other Sellers' Items Ahead of Holiday Onslaught." </a:t>
            </a:r>
            <a:r>
              <a:rPr lang="en-US" i="1" dirty="0"/>
              <a:t>The Wall Street Journal</a:t>
            </a:r>
            <a:r>
              <a:rPr lang="en-US" dirty="0"/>
              <a:t>. Dow Jones &amp; Company, 05 Nov. 2017. Web. 04 Jan. 2018.; Gupta, Sunil, and Margaret L. Rodriguez. ”Amazon in 2017.” Harvard Business School Case 514-025, August 2013. (Revised July 2017.); Gist Healthcare interviews and analysis.</a:t>
            </a:r>
          </a:p>
        </p:txBody>
      </p:sp>
      <p:sp>
        <p:nvSpPr>
          <p:cNvPr id="10" name="Text Placeholder 9"/>
          <p:cNvSpPr>
            <a:spLocks noGrp="1"/>
          </p:cNvSpPr>
          <p:nvPr>
            <p:ph type="body" sz="quarter" idx="12"/>
          </p:nvPr>
        </p:nvSpPr>
        <p:spPr bwMode="gray">
          <a:xfrm>
            <a:off x="3352798" y="6311184"/>
            <a:ext cx="1746738" cy="546816"/>
          </a:xfrm>
        </p:spPr>
        <p:txBody>
          <a:bodyPr/>
          <a:lstStyle/>
          <a:p>
            <a:r>
              <a:rPr lang="en-US" dirty="0"/>
              <a:t>Total sales is gross merchandise value sold via Amazon.com by all vendors</a:t>
            </a:r>
          </a:p>
          <a:p>
            <a:r>
              <a:rPr lang="en-US" dirty="0"/>
              <a:t>Amazon Web Services</a:t>
            </a:r>
          </a:p>
          <a:p>
            <a:r>
              <a:rPr lang="en-US" dirty="0"/>
              <a:t>Fulfillment by Amazon</a:t>
            </a:r>
          </a:p>
        </p:txBody>
      </p:sp>
      <p:graphicFrame>
        <p:nvGraphicFramePr>
          <p:cNvPr id="12" name="Chart 11"/>
          <p:cNvGraphicFramePr/>
          <p:nvPr>
            <p:extLst/>
          </p:nvPr>
        </p:nvGraphicFramePr>
        <p:xfrm>
          <a:off x="3352801" y="2117625"/>
          <a:ext cx="4190999" cy="3124233"/>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2"/>
          <p:cNvSpPr txBox="1">
            <a:spLocks/>
          </p:cNvSpPr>
          <p:nvPr/>
        </p:nvSpPr>
        <p:spPr bwMode="gray">
          <a:xfrm>
            <a:off x="3352799" y="888541"/>
            <a:ext cx="4948363"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Curating a Network of Marketplace Vendors</a:t>
            </a:r>
          </a:p>
        </p:txBody>
      </p:sp>
      <p:sp>
        <p:nvSpPr>
          <p:cNvPr id="14" name="Text Placeholder 2"/>
          <p:cNvSpPr txBox="1">
            <a:spLocks/>
          </p:cNvSpPr>
          <p:nvPr/>
        </p:nvSpPr>
        <p:spPr bwMode="gray">
          <a:xfrm>
            <a:off x="3352798" y="1204205"/>
            <a:ext cx="4191002"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chemeClr val="accent2"/>
                </a:solidFill>
              </a:rPr>
              <a:t>Much More than Just a Seller of Goods</a:t>
            </a:r>
          </a:p>
        </p:txBody>
      </p:sp>
      <p:sp>
        <p:nvSpPr>
          <p:cNvPr id="15" name="TextBox 14"/>
          <p:cNvSpPr txBox="1"/>
          <p:nvPr/>
        </p:nvSpPr>
        <p:spPr bwMode="gray">
          <a:xfrm>
            <a:off x="3352801" y="1577971"/>
            <a:ext cx="2364430" cy="200055"/>
          </a:xfrm>
          <a:prstGeom prst="rect">
            <a:avLst/>
          </a:prstGeom>
          <a:noFill/>
        </p:spPr>
        <p:txBody>
          <a:bodyPr wrap="none" lIns="0" tIns="0" rIns="0" bIns="0" rtlCol="0">
            <a:spAutoFit/>
          </a:bodyPr>
          <a:lstStyle/>
          <a:p>
            <a:pPr>
              <a:spcBef>
                <a:spcPts val="800"/>
              </a:spcBef>
            </a:pPr>
            <a:r>
              <a:rPr lang="en-US" sz="1300" b="1" i="1" dirty="0"/>
              <a:t>Retail Sales on Amazon.com</a:t>
            </a:r>
            <a:r>
              <a:rPr lang="en-US" sz="1300" b="1" i="1" baseline="30000" dirty="0"/>
              <a:t>1</a:t>
            </a:r>
            <a:endParaRPr lang="en-US" sz="1300" b="1" i="1" dirty="0"/>
          </a:p>
        </p:txBody>
      </p:sp>
      <p:sp>
        <p:nvSpPr>
          <p:cNvPr id="16" name="TextBox 15"/>
          <p:cNvSpPr txBox="1"/>
          <p:nvPr/>
        </p:nvSpPr>
        <p:spPr bwMode="gray">
          <a:xfrm>
            <a:off x="3352800" y="1835472"/>
            <a:ext cx="1013098" cy="153888"/>
          </a:xfrm>
          <a:prstGeom prst="rect">
            <a:avLst/>
          </a:prstGeom>
          <a:noFill/>
        </p:spPr>
        <p:txBody>
          <a:bodyPr wrap="none" lIns="0" tIns="0" rIns="0" bIns="0" rtlCol="0">
            <a:spAutoFit/>
          </a:bodyPr>
          <a:lstStyle/>
          <a:p>
            <a:pPr>
              <a:spcBef>
                <a:spcPts val="800"/>
              </a:spcBef>
            </a:pPr>
            <a:r>
              <a:rPr lang="en-US" sz="1000" b="1" dirty="0">
                <a:solidFill>
                  <a:schemeClr val="accent2"/>
                </a:solidFill>
              </a:rPr>
              <a:t>Billions of Dollars</a:t>
            </a:r>
          </a:p>
        </p:txBody>
      </p:sp>
      <p:sp>
        <p:nvSpPr>
          <p:cNvPr id="17" name="Line Callout 1 16"/>
          <p:cNvSpPr/>
          <p:nvPr/>
        </p:nvSpPr>
        <p:spPr bwMode="gray">
          <a:xfrm>
            <a:off x="6788729" y="1632077"/>
            <a:ext cx="2007434" cy="784830"/>
          </a:xfrm>
          <a:prstGeom prst="borderCallout1">
            <a:avLst>
              <a:gd name="adj1" fmla="val 100367"/>
              <a:gd name="adj2" fmla="val 23498"/>
              <a:gd name="adj3" fmla="val 170801"/>
              <a:gd name="adj4" fmla="val 23809"/>
            </a:avLst>
          </a:prstGeom>
          <a:noFill/>
          <a:ln w="25400">
            <a:solidFill>
              <a:schemeClr val="accent3"/>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r>
              <a:rPr lang="en-US" sz="1300" dirty="0">
                <a:solidFill>
                  <a:schemeClr val="tx1"/>
                </a:solidFill>
              </a:rPr>
              <a:t>69% of retail revenue generated by Marketplace partners</a:t>
            </a:r>
          </a:p>
        </p:txBody>
      </p:sp>
      <p:sp>
        <p:nvSpPr>
          <p:cNvPr id="18" name="Left Bracket 17"/>
          <p:cNvSpPr/>
          <p:nvPr/>
        </p:nvSpPr>
        <p:spPr bwMode="gray">
          <a:xfrm>
            <a:off x="9367373" y="1577970"/>
            <a:ext cx="225474" cy="3480438"/>
          </a:xfrm>
          <a:prstGeom prst="leftBracket">
            <a:avLst>
              <a:gd name="adj" fmla="val 0"/>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Left Bracket 18"/>
          <p:cNvSpPr/>
          <p:nvPr/>
        </p:nvSpPr>
        <p:spPr bwMode="gray">
          <a:xfrm flipH="1" flipV="1">
            <a:off x="11417670" y="1577969"/>
            <a:ext cx="259979" cy="3480438"/>
          </a:xfrm>
          <a:prstGeom prst="leftBracket">
            <a:avLst>
              <a:gd name="adj" fmla="val 0"/>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9751880" y="1295012"/>
            <a:ext cx="1535333" cy="56254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079" y="3728189"/>
            <a:ext cx="520841" cy="516252"/>
          </a:xfrm>
          <a:prstGeom prst="rect">
            <a:avLst/>
          </a:prstGeom>
        </p:spPr>
      </p:pic>
      <p:sp>
        <p:nvSpPr>
          <p:cNvPr id="3" name="TextBox 2"/>
          <p:cNvSpPr txBox="1"/>
          <p:nvPr/>
        </p:nvSpPr>
        <p:spPr bwMode="gray">
          <a:xfrm>
            <a:off x="7749745" y="3243247"/>
            <a:ext cx="786810" cy="400110"/>
          </a:xfrm>
          <a:prstGeom prst="rect">
            <a:avLst/>
          </a:prstGeom>
          <a:noFill/>
        </p:spPr>
        <p:txBody>
          <a:bodyPr wrap="square" lIns="0" tIns="0" rIns="0" bIns="0" rtlCol="0">
            <a:spAutoFit/>
          </a:bodyPr>
          <a:lstStyle/>
          <a:p>
            <a:pPr algn="ctr">
              <a:spcBef>
                <a:spcPts val="800"/>
              </a:spcBef>
            </a:pPr>
            <a:r>
              <a:rPr lang="en-US" sz="1300" b="1" dirty="0"/>
              <a:t>Network curation</a:t>
            </a:r>
          </a:p>
        </p:txBody>
      </p:sp>
      <p:sp>
        <p:nvSpPr>
          <p:cNvPr id="21" name="TextBox 20"/>
          <p:cNvSpPr txBox="1"/>
          <p:nvPr/>
        </p:nvSpPr>
        <p:spPr bwMode="gray">
          <a:xfrm>
            <a:off x="7569586" y="4349220"/>
            <a:ext cx="1147128" cy="400110"/>
          </a:xfrm>
          <a:prstGeom prst="rect">
            <a:avLst/>
          </a:prstGeom>
          <a:noFill/>
        </p:spPr>
        <p:txBody>
          <a:bodyPr wrap="square" lIns="0" tIns="0" rIns="0" bIns="0" rtlCol="0">
            <a:spAutoFit/>
          </a:bodyPr>
          <a:lstStyle/>
          <a:p>
            <a:pPr algn="ctr">
              <a:spcBef>
                <a:spcPts val="800"/>
              </a:spcBef>
            </a:pPr>
            <a:r>
              <a:rPr lang="en-US" sz="1300" b="1" dirty="0"/>
              <a:t>Network enablement</a:t>
            </a:r>
          </a:p>
        </p:txBody>
      </p:sp>
      <p:sp>
        <p:nvSpPr>
          <p:cNvPr id="38" name="Text Placeholder 2"/>
          <p:cNvSpPr txBox="1">
            <a:spLocks/>
          </p:cNvSpPr>
          <p:nvPr/>
        </p:nvSpPr>
        <p:spPr bwMode="gray">
          <a:xfrm>
            <a:off x="9551234" y="1885248"/>
            <a:ext cx="1944988" cy="3323987"/>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Tightly curates network of hundreds of thousands of third-party vendors</a:t>
            </a:r>
          </a:p>
          <a:p>
            <a:r>
              <a:rPr lang="en-US" dirty="0"/>
              <a:t>Ethic of “earning the Buy Box” via price, reliability, customer satisfaction</a:t>
            </a:r>
          </a:p>
          <a:p>
            <a:r>
              <a:rPr lang="en-US" dirty="0"/>
              <a:t>Enables vendor performance via add-on services and operational support (e.g., AWS</a:t>
            </a:r>
            <a:r>
              <a:rPr lang="en-US" baseline="30000" dirty="0"/>
              <a:t>2</a:t>
            </a:r>
            <a:r>
              <a:rPr lang="en-US" dirty="0"/>
              <a:t>, FBA</a:t>
            </a:r>
            <a:r>
              <a:rPr lang="en-US" baseline="30000" dirty="0"/>
              <a:t>3</a:t>
            </a:r>
            <a:r>
              <a:rPr lang="en-US" dirty="0"/>
              <a:t>)</a:t>
            </a:r>
          </a:p>
          <a:p>
            <a:endParaRPr lang="en-US" dirty="0"/>
          </a:p>
        </p:txBody>
      </p:sp>
      <p:grpSp>
        <p:nvGrpSpPr>
          <p:cNvPr id="30" name="Group 4"/>
          <p:cNvGrpSpPr>
            <a:grpSpLocks noChangeAspect="1"/>
          </p:cNvGrpSpPr>
          <p:nvPr/>
        </p:nvGrpSpPr>
        <p:grpSpPr bwMode="gray">
          <a:xfrm>
            <a:off x="10725437" y="5147029"/>
            <a:ext cx="865113" cy="729895"/>
            <a:chOff x="4846" y="1764"/>
            <a:chExt cx="1190" cy="1004"/>
          </a:xfrm>
          <a:solidFill>
            <a:schemeClr val="accent4"/>
          </a:solidFill>
        </p:grpSpPr>
        <p:sp>
          <p:nvSpPr>
            <p:cNvPr id="31" name="Freeform 5"/>
            <p:cNvSpPr>
              <a:spLocks/>
            </p:cNvSpPr>
            <p:nvPr/>
          </p:nvSpPr>
          <p:spPr bwMode="gray">
            <a:xfrm>
              <a:off x="5295" y="1764"/>
              <a:ext cx="240" cy="241"/>
            </a:xfrm>
            <a:custGeom>
              <a:avLst/>
              <a:gdLst>
                <a:gd name="T0" fmla="*/ 213 w 527"/>
                <a:gd name="T1" fmla="*/ 28 h 527"/>
                <a:gd name="T2" fmla="*/ 213 w 527"/>
                <a:gd name="T3" fmla="*/ 28 h 527"/>
                <a:gd name="T4" fmla="*/ 28 w 527"/>
                <a:gd name="T5" fmla="*/ 314 h 527"/>
                <a:gd name="T6" fmla="*/ 314 w 527"/>
                <a:gd name="T7" fmla="*/ 499 h 527"/>
                <a:gd name="T8" fmla="*/ 499 w 527"/>
                <a:gd name="T9" fmla="*/ 213 h 527"/>
                <a:gd name="T10" fmla="*/ 213 w 527"/>
                <a:gd name="T11" fmla="*/ 28 h 527"/>
              </a:gdLst>
              <a:ahLst/>
              <a:cxnLst>
                <a:cxn ang="0">
                  <a:pos x="T0" y="T1"/>
                </a:cxn>
                <a:cxn ang="0">
                  <a:pos x="T2" y="T3"/>
                </a:cxn>
                <a:cxn ang="0">
                  <a:pos x="T4" y="T5"/>
                </a:cxn>
                <a:cxn ang="0">
                  <a:pos x="T6" y="T7"/>
                </a:cxn>
                <a:cxn ang="0">
                  <a:pos x="T8" y="T9"/>
                </a:cxn>
                <a:cxn ang="0">
                  <a:pos x="T10" y="T11"/>
                </a:cxn>
              </a:cxnLst>
              <a:rect l="0" t="0" r="r" b="b"/>
              <a:pathLst>
                <a:path w="527" h="527">
                  <a:moveTo>
                    <a:pt x="213" y="28"/>
                  </a:moveTo>
                  <a:lnTo>
                    <a:pt x="213" y="28"/>
                  </a:lnTo>
                  <a:cubicBezTo>
                    <a:pt x="83" y="56"/>
                    <a:pt x="0" y="184"/>
                    <a:pt x="28" y="314"/>
                  </a:cubicBezTo>
                  <a:cubicBezTo>
                    <a:pt x="56" y="444"/>
                    <a:pt x="184" y="527"/>
                    <a:pt x="314" y="499"/>
                  </a:cubicBezTo>
                  <a:cubicBezTo>
                    <a:pt x="444" y="471"/>
                    <a:pt x="527" y="343"/>
                    <a:pt x="499" y="213"/>
                  </a:cubicBezTo>
                  <a:cubicBezTo>
                    <a:pt x="472" y="83"/>
                    <a:pt x="343" y="0"/>
                    <a:pt x="213"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6"/>
            <p:cNvSpPr>
              <a:spLocks/>
            </p:cNvSpPr>
            <p:nvPr/>
          </p:nvSpPr>
          <p:spPr bwMode="gray">
            <a:xfrm>
              <a:off x="4846" y="1779"/>
              <a:ext cx="468" cy="468"/>
            </a:xfrm>
            <a:custGeom>
              <a:avLst/>
              <a:gdLst>
                <a:gd name="T0" fmla="*/ 1026 w 1026"/>
                <a:gd name="T1" fmla="*/ 513 h 1026"/>
                <a:gd name="T2" fmla="*/ 1026 w 1026"/>
                <a:gd name="T3" fmla="*/ 513 h 1026"/>
                <a:gd name="T4" fmla="*/ 513 w 1026"/>
                <a:gd name="T5" fmla="*/ 1026 h 1026"/>
                <a:gd name="T6" fmla="*/ 0 w 1026"/>
                <a:gd name="T7" fmla="*/ 513 h 1026"/>
                <a:gd name="T8" fmla="*/ 513 w 1026"/>
                <a:gd name="T9" fmla="*/ 0 h 1026"/>
                <a:gd name="T10" fmla="*/ 1026 w 1026"/>
                <a:gd name="T11" fmla="*/ 513 h 1026"/>
              </a:gdLst>
              <a:ahLst/>
              <a:cxnLst>
                <a:cxn ang="0">
                  <a:pos x="T0" y="T1"/>
                </a:cxn>
                <a:cxn ang="0">
                  <a:pos x="T2" y="T3"/>
                </a:cxn>
                <a:cxn ang="0">
                  <a:pos x="T4" y="T5"/>
                </a:cxn>
                <a:cxn ang="0">
                  <a:pos x="T6" y="T7"/>
                </a:cxn>
                <a:cxn ang="0">
                  <a:pos x="T8" y="T9"/>
                </a:cxn>
                <a:cxn ang="0">
                  <a:pos x="T10" y="T11"/>
                </a:cxn>
              </a:cxnLst>
              <a:rect l="0" t="0" r="r" b="b"/>
              <a:pathLst>
                <a:path w="1026" h="1026">
                  <a:moveTo>
                    <a:pt x="1026" y="513"/>
                  </a:moveTo>
                  <a:lnTo>
                    <a:pt x="1026" y="513"/>
                  </a:lnTo>
                  <a:cubicBezTo>
                    <a:pt x="1026" y="796"/>
                    <a:pt x="796" y="1026"/>
                    <a:pt x="513" y="1026"/>
                  </a:cubicBezTo>
                  <a:cubicBezTo>
                    <a:pt x="230" y="1026"/>
                    <a:pt x="0" y="796"/>
                    <a:pt x="0" y="513"/>
                  </a:cubicBezTo>
                  <a:cubicBezTo>
                    <a:pt x="0" y="230"/>
                    <a:pt x="230" y="0"/>
                    <a:pt x="513" y="0"/>
                  </a:cubicBezTo>
                  <a:cubicBezTo>
                    <a:pt x="796" y="0"/>
                    <a:pt x="1026" y="230"/>
                    <a:pt x="1026" y="5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8"/>
            <p:cNvSpPr>
              <a:spLocks/>
            </p:cNvSpPr>
            <p:nvPr/>
          </p:nvSpPr>
          <p:spPr bwMode="gray">
            <a:xfrm>
              <a:off x="5586" y="2313"/>
              <a:ext cx="450" cy="382"/>
            </a:xfrm>
            <a:custGeom>
              <a:avLst/>
              <a:gdLst>
                <a:gd name="T0" fmla="*/ 949 w 985"/>
                <a:gd name="T1" fmla="*/ 379 h 837"/>
                <a:gd name="T2" fmla="*/ 949 w 985"/>
                <a:gd name="T3" fmla="*/ 379 h 837"/>
                <a:gd name="T4" fmla="*/ 985 w 985"/>
                <a:gd name="T5" fmla="*/ 184 h 837"/>
                <a:gd name="T6" fmla="*/ 699 w 985"/>
                <a:gd name="T7" fmla="*/ 184 h 837"/>
                <a:gd name="T8" fmla="*/ 387 w 985"/>
                <a:gd name="T9" fmla="*/ 0 h 837"/>
                <a:gd name="T10" fmla="*/ 0 w 985"/>
                <a:gd name="T11" fmla="*/ 412 h 837"/>
                <a:gd name="T12" fmla="*/ 389 w 985"/>
                <a:gd name="T13" fmla="*/ 837 h 837"/>
                <a:gd name="T14" fmla="*/ 728 w 985"/>
                <a:gd name="T15" fmla="*/ 609 h 837"/>
                <a:gd name="T16" fmla="*/ 405 w 985"/>
                <a:gd name="T17" fmla="*/ 609 h 837"/>
                <a:gd name="T18" fmla="*/ 405 w 985"/>
                <a:gd name="T19" fmla="*/ 379 h 837"/>
                <a:gd name="T20" fmla="*/ 949 w 985"/>
                <a:gd name="T21" fmla="*/ 3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5" h="837">
                  <a:moveTo>
                    <a:pt x="949" y="379"/>
                  </a:moveTo>
                  <a:lnTo>
                    <a:pt x="949" y="379"/>
                  </a:lnTo>
                  <a:cubicBezTo>
                    <a:pt x="968" y="316"/>
                    <a:pt x="980" y="251"/>
                    <a:pt x="985" y="184"/>
                  </a:cubicBezTo>
                  <a:lnTo>
                    <a:pt x="699" y="184"/>
                  </a:lnTo>
                  <a:cubicBezTo>
                    <a:pt x="644" y="84"/>
                    <a:pt x="540" y="0"/>
                    <a:pt x="387" y="0"/>
                  </a:cubicBezTo>
                  <a:cubicBezTo>
                    <a:pt x="209" y="0"/>
                    <a:pt x="0" y="132"/>
                    <a:pt x="0" y="412"/>
                  </a:cubicBezTo>
                  <a:cubicBezTo>
                    <a:pt x="0" y="708"/>
                    <a:pt x="211" y="837"/>
                    <a:pt x="389" y="837"/>
                  </a:cubicBezTo>
                  <a:cubicBezTo>
                    <a:pt x="569" y="837"/>
                    <a:pt x="690" y="747"/>
                    <a:pt x="728" y="609"/>
                  </a:cubicBezTo>
                  <a:lnTo>
                    <a:pt x="405" y="609"/>
                  </a:lnTo>
                  <a:lnTo>
                    <a:pt x="405" y="379"/>
                  </a:lnTo>
                  <a:lnTo>
                    <a:pt x="949" y="3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9"/>
            <p:cNvSpPr>
              <a:spLocks/>
            </p:cNvSpPr>
            <p:nvPr/>
          </p:nvSpPr>
          <p:spPr bwMode="gray">
            <a:xfrm>
              <a:off x="5265" y="2552"/>
              <a:ext cx="287" cy="216"/>
            </a:xfrm>
            <a:custGeom>
              <a:avLst/>
              <a:gdLst>
                <a:gd name="T0" fmla="*/ 352 w 630"/>
                <a:gd name="T1" fmla="*/ 0 h 473"/>
                <a:gd name="T2" fmla="*/ 352 w 630"/>
                <a:gd name="T3" fmla="*/ 0 h 473"/>
                <a:gd name="T4" fmla="*/ 0 w 630"/>
                <a:gd name="T5" fmla="*/ 0 h 473"/>
                <a:gd name="T6" fmla="*/ 630 w 630"/>
                <a:gd name="T7" fmla="*/ 473 h 473"/>
                <a:gd name="T8" fmla="*/ 352 w 630"/>
                <a:gd name="T9" fmla="*/ 0 h 473"/>
              </a:gdLst>
              <a:ahLst/>
              <a:cxnLst>
                <a:cxn ang="0">
                  <a:pos x="T0" y="T1"/>
                </a:cxn>
                <a:cxn ang="0">
                  <a:pos x="T2" y="T3"/>
                </a:cxn>
                <a:cxn ang="0">
                  <a:pos x="T4" y="T5"/>
                </a:cxn>
                <a:cxn ang="0">
                  <a:pos x="T6" y="T7"/>
                </a:cxn>
                <a:cxn ang="0">
                  <a:pos x="T8" y="T9"/>
                </a:cxn>
              </a:cxnLst>
              <a:rect l="0" t="0" r="r" b="b"/>
              <a:pathLst>
                <a:path w="630" h="473">
                  <a:moveTo>
                    <a:pt x="352" y="0"/>
                  </a:moveTo>
                  <a:lnTo>
                    <a:pt x="352" y="0"/>
                  </a:lnTo>
                  <a:lnTo>
                    <a:pt x="0" y="0"/>
                  </a:lnTo>
                  <a:cubicBezTo>
                    <a:pt x="124" y="242"/>
                    <a:pt x="354" y="420"/>
                    <a:pt x="630" y="473"/>
                  </a:cubicBezTo>
                  <a:cubicBezTo>
                    <a:pt x="482" y="359"/>
                    <a:pt x="381" y="191"/>
                    <a:pt x="3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10"/>
            <p:cNvSpPr>
              <a:spLocks/>
            </p:cNvSpPr>
            <p:nvPr/>
          </p:nvSpPr>
          <p:spPr bwMode="gray">
            <a:xfrm>
              <a:off x="5220" y="1959"/>
              <a:ext cx="809" cy="567"/>
            </a:xfrm>
            <a:custGeom>
              <a:avLst/>
              <a:gdLst>
                <a:gd name="T0" fmla="*/ 441 w 1773"/>
                <a:gd name="T1" fmla="*/ 1188 h 1242"/>
                <a:gd name="T2" fmla="*/ 441 w 1773"/>
                <a:gd name="T3" fmla="*/ 1188 h 1242"/>
                <a:gd name="T4" fmla="*/ 1199 w 1773"/>
                <a:gd name="T5" fmla="*/ 458 h 1242"/>
                <a:gd name="T6" fmla="*/ 1773 w 1773"/>
                <a:gd name="T7" fmla="*/ 717 h 1242"/>
                <a:gd name="T8" fmla="*/ 895 w 1773"/>
                <a:gd name="T9" fmla="*/ 0 h 1242"/>
                <a:gd name="T10" fmla="*/ 0 w 1773"/>
                <a:gd name="T11" fmla="*/ 895 h 1242"/>
                <a:gd name="T12" fmla="*/ 70 w 1773"/>
                <a:gd name="T13" fmla="*/ 1242 h 1242"/>
                <a:gd name="T14" fmla="*/ 444 w 1773"/>
                <a:gd name="T15" fmla="*/ 1242 h 1242"/>
                <a:gd name="T16" fmla="*/ 441 w 1773"/>
                <a:gd name="T17" fmla="*/ 118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3" h="1242">
                  <a:moveTo>
                    <a:pt x="441" y="1188"/>
                  </a:moveTo>
                  <a:lnTo>
                    <a:pt x="441" y="1188"/>
                  </a:lnTo>
                  <a:cubicBezTo>
                    <a:pt x="441" y="764"/>
                    <a:pt x="782" y="458"/>
                    <a:pt x="1199" y="458"/>
                  </a:cubicBezTo>
                  <a:cubicBezTo>
                    <a:pt x="1430" y="458"/>
                    <a:pt x="1639" y="564"/>
                    <a:pt x="1773" y="717"/>
                  </a:cubicBezTo>
                  <a:cubicBezTo>
                    <a:pt x="1691" y="308"/>
                    <a:pt x="1329" y="0"/>
                    <a:pt x="895" y="0"/>
                  </a:cubicBezTo>
                  <a:cubicBezTo>
                    <a:pt x="401" y="0"/>
                    <a:pt x="0" y="400"/>
                    <a:pt x="0" y="895"/>
                  </a:cubicBezTo>
                  <a:cubicBezTo>
                    <a:pt x="0" y="1018"/>
                    <a:pt x="25" y="1135"/>
                    <a:pt x="70" y="1242"/>
                  </a:cubicBezTo>
                  <a:lnTo>
                    <a:pt x="444" y="1242"/>
                  </a:lnTo>
                  <a:cubicBezTo>
                    <a:pt x="442" y="1224"/>
                    <a:pt x="441" y="1206"/>
                    <a:pt x="441" y="11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6" name="TextBox 35"/>
          <p:cNvSpPr txBox="1"/>
          <p:nvPr/>
        </p:nvSpPr>
        <p:spPr bwMode="gray">
          <a:xfrm>
            <a:off x="8087208" y="5454376"/>
            <a:ext cx="2415726" cy="215444"/>
          </a:xfrm>
          <a:prstGeom prst="rect">
            <a:avLst/>
          </a:prstGeom>
          <a:noFill/>
        </p:spPr>
        <p:txBody>
          <a:bodyPr wrap="none" lIns="0" tIns="0" rIns="0" bIns="0" rtlCol="0">
            <a:spAutoFit/>
          </a:bodyPr>
          <a:lstStyle/>
          <a:p>
            <a:pPr>
              <a:spcBef>
                <a:spcPts val="800"/>
              </a:spcBef>
            </a:pPr>
            <a:r>
              <a:rPr lang="en-US" sz="1400" b="1" dirty="0">
                <a:solidFill>
                  <a:schemeClr val="bg1"/>
                </a:solidFill>
              </a:rPr>
              <a:t>Case in point: Amazon.com</a:t>
            </a:r>
          </a:p>
        </p:txBody>
      </p:sp>
      <p:cxnSp>
        <p:nvCxnSpPr>
          <p:cNvPr id="37" name="Straight Connector 36"/>
          <p:cNvCxnSpPr/>
          <p:nvPr/>
        </p:nvCxnSpPr>
        <p:spPr bwMode="gray">
          <a:xfrm>
            <a:off x="8087208" y="5710444"/>
            <a:ext cx="2834116" cy="0"/>
          </a:xfrm>
          <a:prstGeom prst="line">
            <a:avLst/>
          </a:prstGeom>
          <a:ln w="1905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211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bwMode="gray">
          <a:xfrm>
            <a:off x="7429500" y="1758624"/>
            <a:ext cx="0" cy="668053"/>
          </a:xfrm>
          <a:prstGeom prst="line">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9" name="Rectangle 11"/>
          <p:cNvSpPr/>
          <p:nvPr/>
        </p:nvSpPr>
        <p:spPr bwMode="gray">
          <a:xfrm>
            <a:off x="4264269" y="1758624"/>
            <a:ext cx="6101862" cy="668053"/>
          </a:xfrm>
          <a:custGeom>
            <a:avLst/>
            <a:gdLst>
              <a:gd name="connsiteX0" fmla="*/ 0 w 2418432"/>
              <a:gd name="connsiteY0" fmla="*/ 0 h 327298"/>
              <a:gd name="connsiteX1" fmla="*/ 2418432 w 2418432"/>
              <a:gd name="connsiteY1" fmla="*/ 0 h 327298"/>
              <a:gd name="connsiteX2" fmla="*/ 2418432 w 2418432"/>
              <a:gd name="connsiteY2" fmla="*/ 327298 h 327298"/>
              <a:gd name="connsiteX3" fmla="*/ 0 w 2418432"/>
              <a:gd name="connsiteY3" fmla="*/ 327298 h 327298"/>
              <a:gd name="connsiteX4" fmla="*/ 0 w 2418432"/>
              <a:gd name="connsiteY4" fmla="*/ 0 h 327298"/>
              <a:gd name="connsiteX0" fmla="*/ 0 w 2418432"/>
              <a:gd name="connsiteY0" fmla="*/ 327298 h 418738"/>
              <a:gd name="connsiteX1" fmla="*/ 0 w 2418432"/>
              <a:gd name="connsiteY1" fmla="*/ 0 h 418738"/>
              <a:gd name="connsiteX2" fmla="*/ 2418432 w 2418432"/>
              <a:gd name="connsiteY2" fmla="*/ 0 h 418738"/>
              <a:gd name="connsiteX3" fmla="*/ 2418432 w 2418432"/>
              <a:gd name="connsiteY3" fmla="*/ 327298 h 418738"/>
              <a:gd name="connsiteX4" fmla="*/ 91440 w 2418432"/>
              <a:gd name="connsiteY4" fmla="*/ 418738 h 418738"/>
              <a:gd name="connsiteX0" fmla="*/ 0 w 2418432"/>
              <a:gd name="connsiteY0" fmla="*/ 327298 h 327298"/>
              <a:gd name="connsiteX1" fmla="*/ 0 w 2418432"/>
              <a:gd name="connsiteY1" fmla="*/ 0 h 327298"/>
              <a:gd name="connsiteX2" fmla="*/ 2418432 w 2418432"/>
              <a:gd name="connsiteY2" fmla="*/ 0 h 327298"/>
              <a:gd name="connsiteX3" fmla="*/ 2418432 w 2418432"/>
              <a:gd name="connsiteY3" fmla="*/ 327298 h 327298"/>
            </a:gdLst>
            <a:ahLst/>
            <a:cxnLst>
              <a:cxn ang="0">
                <a:pos x="connsiteX0" y="connsiteY0"/>
              </a:cxn>
              <a:cxn ang="0">
                <a:pos x="connsiteX1" y="connsiteY1"/>
              </a:cxn>
              <a:cxn ang="0">
                <a:pos x="connsiteX2" y="connsiteY2"/>
              </a:cxn>
              <a:cxn ang="0">
                <a:pos x="connsiteX3" y="connsiteY3"/>
              </a:cxn>
            </a:cxnLst>
            <a:rect l="l" t="t" r="r" b="b"/>
            <a:pathLst>
              <a:path w="2418432" h="327298">
                <a:moveTo>
                  <a:pt x="0" y="327298"/>
                </a:moveTo>
                <a:lnTo>
                  <a:pt x="0" y="0"/>
                </a:lnTo>
                <a:lnTo>
                  <a:pt x="2418432" y="0"/>
                </a:lnTo>
                <a:lnTo>
                  <a:pt x="2418432" y="327298"/>
                </a:lnTo>
              </a:path>
            </a:pathLst>
          </a:custGeom>
          <a:no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Oval 9"/>
          <p:cNvSpPr/>
          <p:nvPr/>
        </p:nvSpPr>
        <p:spPr bwMode="gray">
          <a:xfrm>
            <a:off x="6442517" y="1318386"/>
            <a:ext cx="1986989" cy="851764"/>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569509" y="886765"/>
            <a:ext cx="2375991" cy="2215991"/>
          </a:xfrm>
        </p:spPr>
        <p:txBody>
          <a:bodyPr/>
          <a:lstStyle/>
          <a:p>
            <a:r>
              <a:rPr lang="en-US" dirty="0"/>
              <a:t>At the Heart of Our Approach to Value</a:t>
            </a:r>
          </a:p>
        </p:txBody>
      </p:sp>
      <p:sp>
        <p:nvSpPr>
          <p:cNvPr id="3" name="Text Placeholder 2"/>
          <p:cNvSpPr>
            <a:spLocks noGrp="1"/>
          </p:cNvSpPr>
          <p:nvPr>
            <p:ph type="body" sz="quarter" idx="10"/>
          </p:nvPr>
        </p:nvSpPr>
        <p:spPr/>
        <p:txBody>
          <a:bodyPr/>
          <a:lstStyle/>
          <a:p>
            <a:r>
              <a:rPr lang="en-US" dirty="0"/>
              <a:t>Regardless of aspiration or position in the market, every system must have at its foundation a clinical production model that creates value</a:t>
            </a:r>
          </a:p>
        </p:txBody>
      </p:sp>
      <p:sp>
        <p:nvSpPr>
          <p:cNvPr id="6" name="Text Placeholder 5"/>
          <p:cNvSpPr>
            <a:spLocks noGrp="1"/>
          </p:cNvSpPr>
          <p:nvPr>
            <p:ph type="body" sz="quarter" idx="13"/>
          </p:nvPr>
        </p:nvSpPr>
        <p:spPr/>
        <p:txBody>
          <a:bodyPr>
            <a:normAutofit lnSpcReduction="10000"/>
          </a:bodyPr>
          <a:lstStyle/>
          <a:p>
            <a:r>
              <a:rPr lang="en-US" dirty="0"/>
              <a:t>No-regrets foundation</a:t>
            </a:r>
          </a:p>
        </p:txBody>
      </p:sp>
      <p:sp>
        <p:nvSpPr>
          <p:cNvPr id="4" name="Text Placeholder 3"/>
          <p:cNvSpPr>
            <a:spLocks noGrp="1"/>
          </p:cNvSpPr>
          <p:nvPr>
            <p:ph type="body" sz="quarter" idx="11"/>
          </p:nvPr>
        </p:nvSpPr>
        <p:spPr>
          <a:xfrm>
            <a:off x="10471638" y="6470202"/>
            <a:ext cx="1486562" cy="387798"/>
          </a:xfrm>
        </p:spPr>
        <p:txBody>
          <a:bodyPr/>
          <a:lstStyle/>
          <a:p>
            <a:r>
              <a:rPr lang="en-US" dirty="0"/>
              <a:t>Source: Gist Healthcare analysis.</a:t>
            </a:r>
          </a:p>
        </p:txBody>
      </p:sp>
      <p:sp>
        <p:nvSpPr>
          <p:cNvPr id="8" name="Text Placeholder 2"/>
          <p:cNvSpPr txBox="1">
            <a:spLocks/>
          </p:cNvSpPr>
          <p:nvPr/>
        </p:nvSpPr>
        <p:spPr bwMode="gray">
          <a:xfrm>
            <a:off x="3352800" y="859970"/>
            <a:ext cx="6772359"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Ensuring a High-Value Clinical Production Model</a:t>
            </a:r>
          </a:p>
        </p:txBody>
      </p:sp>
      <p:pic>
        <p:nvPicPr>
          <p:cNvPr id="7" name="Picture 6"/>
          <p:cNvPicPr>
            <a:picLocks noChangeAspect="1"/>
          </p:cNvPicPr>
          <p:nvPr/>
        </p:nvPicPr>
        <p:blipFill>
          <a:blip r:embed="rId3">
            <a:lum bright="100000"/>
            <a:extLst>
              <a:ext uri="{28A0092B-C50C-407E-A947-70E740481C1C}">
                <a14:useLocalDpi xmlns:a14="http://schemas.microsoft.com/office/drawing/2010/main" val="0"/>
              </a:ext>
            </a:extLst>
          </a:blip>
          <a:stretch>
            <a:fillRect/>
          </a:stretch>
        </p:blipFill>
        <p:spPr>
          <a:xfrm>
            <a:off x="6685456" y="1490421"/>
            <a:ext cx="520884" cy="520885"/>
          </a:xfrm>
          <a:prstGeom prst="rect">
            <a:avLst/>
          </a:prstGeom>
        </p:spPr>
      </p:pic>
      <p:sp>
        <p:nvSpPr>
          <p:cNvPr id="9" name="TextBox 8"/>
          <p:cNvSpPr txBox="1"/>
          <p:nvPr/>
        </p:nvSpPr>
        <p:spPr bwMode="gray">
          <a:xfrm>
            <a:off x="7323083" y="1426514"/>
            <a:ext cx="1075110" cy="646331"/>
          </a:xfrm>
          <a:prstGeom prst="rect">
            <a:avLst/>
          </a:prstGeom>
          <a:noFill/>
        </p:spPr>
        <p:txBody>
          <a:bodyPr wrap="square" lIns="0" tIns="0" rIns="0" bIns="0" rtlCol="0">
            <a:spAutoFit/>
          </a:bodyPr>
          <a:lstStyle/>
          <a:p>
            <a:pPr>
              <a:spcBef>
                <a:spcPts val="1200"/>
              </a:spcBef>
            </a:pPr>
            <a:r>
              <a:rPr lang="en-US" sz="1400" b="1" dirty="0">
                <a:solidFill>
                  <a:schemeClr val="bg1"/>
                </a:solidFill>
              </a:rPr>
              <a:t>Clinical Production Model</a:t>
            </a:r>
          </a:p>
        </p:txBody>
      </p:sp>
      <p:sp>
        <p:nvSpPr>
          <p:cNvPr id="20" name="Text Placeholder 2"/>
          <p:cNvSpPr txBox="1">
            <a:spLocks/>
          </p:cNvSpPr>
          <p:nvPr/>
        </p:nvSpPr>
        <p:spPr bwMode="gray">
          <a:xfrm>
            <a:off x="3508714" y="2551634"/>
            <a:ext cx="1176570" cy="230832"/>
          </a:xfrm>
          <a:prstGeom prst="rect">
            <a:avLst/>
          </a:prstGeom>
          <a:solidFill>
            <a:schemeClr val="bg1"/>
          </a:solidFill>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b="1" dirty="0"/>
              <a:t>Labor Model</a:t>
            </a:r>
            <a:endParaRPr lang="en-US" sz="1500" b="1" baseline="30000" dirty="0"/>
          </a:p>
        </p:txBody>
      </p:sp>
      <p:sp>
        <p:nvSpPr>
          <p:cNvPr id="19" name="TextBox 18"/>
          <p:cNvSpPr txBox="1"/>
          <p:nvPr/>
        </p:nvSpPr>
        <p:spPr bwMode="gray">
          <a:xfrm>
            <a:off x="3508714" y="2840087"/>
            <a:ext cx="1176570" cy="428459"/>
          </a:xfrm>
          <a:prstGeom prst="rect">
            <a:avLst/>
          </a:prstGeom>
          <a:solidFill>
            <a:schemeClr val="bg1"/>
          </a:solidFill>
        </p:spPr>
        <p:txBody>
          <a:bodyPr wrap="square" lIns="0" tIns="0" rIns="0" bIns="0" rtlCol="0">
            <a:spAutoFit/>
          </a:bodyPr>
          <a:lstStyle/>
          <a:p>
            <a:pPr>
              <a:spcBef>
                <a:spcPts val="800"/>
              </a:spcBef>
            </a:pPr>
            <a:r>
              <a:rPr lang="en-US" sz="1400" i="1" dirty="0">
                <a:solidFill>
                  <a:schemeClr val="accent2"/>
                </a:solidFill>
              </a:rPr>
              <a:t>Who will deliver care? </a:t>
            </a:r>
          </a:p>
        </p:txBody>
      </p:sp>
      <p:sp>
        <p:nvSpPr>
          <p:cNvPr id="39" name="Text Placeholder 2"/>
          <p:cNvSpPr txBox="1">
            <a:spLocks/>
          </p:cNvSpPr>
          <p:nvPr/>
        </p:nvSpPr>
        <p:spPr bwMode="gray">
          <a:xfrm>
            <a:off x="3508714" y="3482858"/>
            <a:ext cx="2196793" cy="155940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dirty="0"/>
              <a:t>Apply top-of-capability labor across all events </a:t>
            </a:r>
          </a:p>
          <a:p>
            <a:pPr>
              <a:spcBef>
                <a:spcPts val="200"/>
              </a:spcBef>
            </a:pPr>
            <a:r>
              <a:rPr lang="en-US" dirty="0"/>
              <a:t>Look for technology substitutions</a:t>
            </a:r>
          </a:p>
          <a:p>
            <a:pPr>
              <a:spcBef>
                <a:spcPts val="200"/>
              </a:spcBef>
            </a:pPr>
            <a:r>
              <a:rPr lang="en-US" dirty="0"/>
              <a:t>Align provider governance and incentives with value </a:t>
            </a:r>
          </a:p>
        </p:txBody>
      </p:sp>
      <p:sp>
        <p:nvSpPr>
          <p:cNvPr id="40" name="Text Placeholder 2"/>
          <p:cNvSpPr txBox="1">
            <a:spLocks/>
          </p:cNvSpPr>
          <p:nvPr/>
        </p:nvSpPr>
        <p:spPr bwMode="gray">
          <a:xfrm>
            <a:off x="6469949" y="3482858"/>
            <a:ext cx="2194560" cy="1800493"/>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dirty="0"/>
              <a:t>Eliminate wasteful or unneeded care</a:t>
            </a:r>
          </a:p>
          <a:p>
            <a:pPr>
              <a:spcBef>
                <a:spcPts val="200"/>
              </a:spcBef>
            </a:pPr>
            <a:r>
              <a:rPr lang="en-US" dirty="0"/>
              <a:t>Shift to appropriate level of care</a:t>
            </a:r>
          </a:p>
          <a:p>
            <a:pPr>
              <a:spcBef>
                <a:spcPts val="200"/>
              </a:spcBef>
            </a:pPr>
            <a:r>
              <a:rPr lang="en-US" dirty="0"/>
              <a:t>Standardize needed services</a:t>
            </a:r>
          </a:p>
          <a:p>
            <a:pPr>
              <a:spcBef>
                <a:spcPts val="200"/>
              </a:spcBef>
            </a:pPr>
            <a:r>
              <a:rPr lang="en-US" dirty="0"/>
              <a:t>Hardwire improvement and innovation</a:t>
            </a:r>
          </a:p>
        </p:txBody>
      </p:sp>
      <p:sp>
        <p:nvSpPr>
          <p:cNvPr id="41" name="Text Placeholder 2"/>
          <p:cNvSpPr txBox="1">
            <a:spLocks/>
          </p:cNvSpPr>
          <p:nvPr/>
        </p:nvSpPr>
        <p:spPr bwMode="gray">
          <a:xfrm>
            <a:off x="9397640" y="3482858"/>
            <a:ext cx="2194560" cy="1774845"/>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dirty="0"/>
              <a:t>Determine lowest cost site of service</a:t>
            </a:r>
          </a:p>
          <a:p>
            <a:pPr>
              <a:spcBef>
                <a:spcPts val="200"/>
              </a:spcBef>
            </a:pPr>
            <a:r>
              <a:rPr lang="en-US" dirty="0"/>
              <a:t>Deliver care at the right level of acuity and access</a:t>
            </a:r>
          </a:p>
          <a:p>
            <a:pPr>
              <a:spcBef>
                <a:spcPts val="200"/>
              </a:spcBef>
            </a:pPr>
            <a:r>
              <a:rPr lang="en-US" dirty="0"/>
              <a:t>Use virtual care delivery whenever appropriate</a:t>
            </a:r>
          </a:p>
        </p:txBody>
      </p:sp>
      <p:sp>
        <p:nvSpPr>
          <p:cNvPr id="42" name="TextBox 41"/>
          <p:cNvSpPr txBox="1"/>
          <p:nvPr/>
        </p:nvSpPr>
        <p:spPr bwMode="gray">
          <a:xfrm>
            <a:off x="3508713" y="5512183"/>
            <a:ext cx="1653062" cy="153888"/>
          </a:xfrm>
          <a:prstGeom prst="rect">
            <a:avLst/>
          </a:prstGeom>
          <a:solidFill>
            <a:schemeClr val="bg1"/>
          </a:solidFill>
        </p:spPr>
        <p:txBody>
          <a:bodyPr wrap="square" lIns="0" tIns="0" rIns="0" bIns="0" rtlCol="0">
            <a:spAutoFit/>
          </a:bodyPr>
          <a:lstStyle/>
          <a:p>
            <a:pPr>
              <a:spcBef>
                <a:spcPts val="800"/>
              </a:spcBef>
            </a:pPr>
            <a:r>
              <a:rPr lang="en-US" sz="1000" b="1" dirty="0">
                <a:solidFill>
                  <a:schemeClr val="accent4"/>
                </a:solidFill>
              </a:rPr>
              <a:t>Core Challenge</a:t>
            </a:r>
          </a:p>
        </p:txBody>
      </p:sp>
      <p:sp>
        <p:nvSpPr>
          <p:cNvPr id="43" name="TextBox 42"/>
          <p:cNvSpPr txBox="1"/>
          <p:nvPr/>
        </p:nvSpPr>
        <p:spPr bwMode="gray">
          <a:xfrm>
            <a:off x="3508713" y="5768391"/>
            <a:ext cx="2194560" cy="430887"/>
          </a:xfrm>
          <a:prstGeom prst="rect">
            <a:avLst/>
          </a:prstGeom>
          <a:solidFill>
            <a:schemeClr val="bg1"/>
          </a:solidFill>
        </p:spPr>
        <p:txBody>
          <a:bodyPr wrap="square" lIns="0" tIns="0" rIns="0" bIns="0" rtlCol="0">
            <a:spAutoFit/>
          </a:bodyPr>
          <a:lstStyle/>
          <a:p>
            <a:pPr>
              <a:spcBef>
                <a:spcPts val="800"/>
              </a:spcBef>
            </a:pPr>
            <a:r>
              <a:rPr lang="en-US" sz="1400" b="1" dirty="0"/>
              <a:t>Can we displace doctors as the object of strategy?</a:t>
            </a:r>
          </a:p>
        </p:txBody>
      </p:sp>
      <p:sp>
        <p:nvSpPr>
          <p:cNvPr id="44" name="TextBox 43"/>
          <p:cNvSpPr txBox="1"/>
          <p:nvPr/>
        </p:nvSpPr>
        <p:spPr bwMode="gray">
          <a:xfrm>
            <a:off x="9397640" y="5768391"/>
            <a:ext cx="2102698" cy="430887"/>
          </a:xfrm>
          <a:prstGeom prst="rect">
            <a:avLst/>
          </a:prstGeom>
          <a:solidFill>
            <a:schemeClr val="bg1"/>
          </a:solidFill>
        </p:spPr>
        <p:txBody>
          <a:bodyPr wrap="square" lIns="0" tIns="0" rIns="0" bIns="0" rtlCol="0">
            <a:spAutoFit/>
          </a:bodyPr>
          <a:lstStyle/>
          <a:p>
            <a:pPr>
              <a:spcBef>
                <a:spcPts val="800"/>
              </a:spcBef>
            </a:pPr>
            <a:r>
              <a:rPr lang="en-US" sz="1400" b="1" dirty="0"/>
              <a:t>Can we stop treating assets as profit centers?</a:t>
            </a:r>
          </a:p>
        </p:txBody>
      </p:sp>
      <p:sp>
        <p:nvSpPr>
          <p:cNvPr id="45" name="TextBox 44"/>
          <p:cNvSpPr txBox="1"/>
          <p:nvPr/>
        </p:nvSpPr>
        <p:spPr bwMode="gray">
          <a:xfrm>
            <a:off x="6434170" y="5768391"/>
            <a:ext cx="2273824" cy="646331"/>
          </a:xfrm>
          <a:prstGeom prst="rect">
            <a:avLst/>
          </a:prstGeom>
          <a:solidFill>
            <a:schemeClr val="bg1"/>
          </a:solidFill>
        </p:spPr>
        <p:txBody>
          <a:bodyPr wrap="square" lIns="0" tIns="0" rIns="0" bIns="0" rtlCol="0">
            <a:spAutoFit/>
          </a:bodyPr>
          <a:lstStyle/>
          <a:p>
            <a:pPr>
              <a:spcBef>
                <a:spcPts val="800"/>
              </a:spcBef>
            </a:pPr>
            <a:r>
              <a:rPr lang="en-US" sz="1400" b="1" dirty="0"/>
              <a:t>Can we move beyond an initiative-driven approach to improvement?</a:t>
            </a:r>
          </a:p>
        </p:txBody>
      </p:sp>
      <p:sp>
        <p:nvSpPr>
          <p:cNvPr id="34" name="Text Placeholder 2"/>
          <p:cNvSpPr txBox="1">
            <a:spLocks/>
          </p:cNvSpPr>
          <p:nvPr/>
        </p:nvSpPr>
        <p:spPr bwMode="gray">
          <a:xfrm>
            <a:off x="6472634" y="2551634"/>
            <a:ext cx="1663352" cy="230832"/>
          </a:xfrm>
          <a:prstGeom prst="rect">
            <a:avLst/>
          </a:prstGeom>
          <a:solidFill>
            <a:schemeClr val="bg1"/>
          </a:solidFill>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t>Delivery Model</a:t>
            </a:r>
            <a:endParaRPr lang="en-US" sz="1500" b="1" baseline="30000" dirty="0"/>
          </a:p>
        </p:txBody>
      </p:sp>
      <p:sp>
        <p:nvSpPr>
          <p:cNvPr id="35" name="TextBox 34"/>
          <p:cNvSpPr txBox="1"/>
          <p:nvPr/>
        </p:nvSpPr>
        <p:spPr bwMode="gray">
          <a:xfrm>
            <a:off x="6472634" y="2840088"/>
            <a:ext cx="1419456" cy="430887"/>
          </a:xfrm>
          <a:prstGeom prst="rect">
            <a:avLst/>
          </a:prstGeom>
          <a:solidFill>
            <a:schemeClr val="bg1"/>
          </a:solidFill>
        </p:spPr>
        <p:txBody>
          <a:bodyPr wrap="square" lIns="0" tIns="0" rIns="0" bIns="0" rtlCol="0">
            <a:spAutoFit/>
          </a:bodyPr>
          <a:lstStyle/>
          <a:p>
            <a:pPr>
              <a:spcBef>
                <a:spcPts val="800"/>
              </a:spcBef>
            </a:pPr>
            <a:r>
              <a:rPr lang="en-US" sz="1400" i="1" dirty="0">
                <a:solidFill>
                  <a:schemeClr val="accent2"/>
                </a:solidFill>
              </a:rPr>
              <a:t>How will care be delivered?</a:t>
            </a:r>
          </a:p>
        </p:txBody>
      </p:sp>
      <p:sp>
        <p:nvSpPr>
          <p:cNvPr id="36" name="Text Placeholder 2"/>
          <p:cNvSpPr txBox="1">
            <a:spLocks/>
          </p:cNvSpPr>
          <p:nvPr/>
        </p:nvSpPr>
        <p:spPr bwMode="gray">
          <a:xfrm>
            <a:off x="9397640" y="2551634"/>
            <a:ext cx="1663352" cy="230832"/>
          </a:xfrm>
          <a:prstGeom prst="rect">
            <a:avLst/>
          </a:prstGeom>
          <a:solidFill>
            <a:schemeClr val="bg1"/>
          </a:solidFill>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t>Asset Model</a:t>
            </a:r>
            <a:endParaRPr lang="en-US" sz="1500" b="1" baseline="30000" dirty="0"/>
          </a:p>
        </p:txBody>
      </p:sp>
      <p:sp>
        <p:nvSpPr>
          <p:cNvPr id="37" name="TextBox 36"/>
          <p:cNvSpPr txBox="1"/>
          <p:nvPr/>
        </p:nvSpPr>
        <p:spPr bwMode="gray">
          <a:xfrm>
            <a:off x="9397640" y="2840088"/>
            <a:ext cx="1399211" cy="430887"/>
          </a:xfrm>
          <a:prstGeom prst="rect">
            <a:avLst/>
          </a:prstGeom>
          <a:solidFill>
            <a:schemeClr val="bg1"/>
          </a:solidFill>
        </p:spPr>
        <p:txBody>
          <a:bodyPr wrap="square" lIns="0" tIns="0" rIns="0" bIns="0" rtlCol="0">
            <a:spAutoFit/>
          </a:bodyPr>
          <a:lstStyle/>
          <a:p>
            <a:pPr>
              <a:spcBef>
                <a:spcPts val="800"/>
              </a:spcBef>
            </a:pPr>
            <a:r>
              <a:rPr lang="en-US" sz="1400" i="1" dirty="0">
                <a:solidFill>
                  <a:schemeClr val="accent2"/>
                </a:solidFill>
              </a:rPr>
              <a:t>Where will care be delivered?</a:t>
            </a:r>
          </a:p>
        </p:txBody>
      </p:sp>
      <p:cxnSp>
        <p:nvCxnSpPr>
          <p:cNvPr id="14" name="Straight Connector 13"/>
          <p:cNvCxnSpPr/>
          <p:nvPr/>
        </p:nvCxnSpPr>
        <p:spPr bwMode="gray">
          <a:xfrm>
            <a:off x="3508713" y="5462615"/>
            <a:ext cx="2194560"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gray">
          <a:xfrm>
            <a:off x="6435891" y="5462615"/>
            <a:ext cx="2194560"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gray">
          <a:xfrm>
            <a:off x="9397640" y="5462615"/>
            <a:ext cx="2194560"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bwMode="gray">
          <a:xfrm>
            <a:off x="6435891" y="5512183"/>
            <a:ext cx="1653062" cy="153888"/>
          </a:xfrm>
          <a:prstGeom prst="rect">
            <a:avLst/>
          </a:prstGeom>
          <a:solidFill>
            <a:schemeClr val="bg1"/>
          </a:solidFill>
        </p:spPr>
        <p:txBody>
          <a:bodyPr wrap="square" lIns="0" tIns="0" rIns="0" bIns="0" rtlCol="0">
            <a:spAutoFit/>
          </a:bodyPr>
          <a:lstStyle/>
          <a:p>
            <a:pPr>
              <a:spcBef>
                <a:spcPts val="800"/>
              </a:spcBef>
            </a:pPr>
            <a:r>
              <a:rPr lang="en-US" sz="1000" b="1" dirty="0">
                <a:solidFill>
                  <a:schemeClr val="accent4"/>
                </a:solidFill>
              </a:rPr>
              <a:t>Core Challenge</a:t>
            </a:r>
          </a:p>
        </p:txBody>
      </p:sp>
      <p:sp>
        <p:nvSpPr>
          <p:cNvPr id="48" name="TextBox 47"/>
          <p:cNvSpPr txBox="1"/>
          <p:nvPr/>
        </p:nvSpPr>
        <p:spPr bwMode="gray">
          <a:xfrm>
            <a:off x="9397640" y="5512183"/>
            <a:ext cx="1653062" cy="153888"/>
          </a:xfrm>
          <a:prstGeom prst="rect">
            <a:avLst/>
          </a:prstGeom>
          <a:solidFill>
            <a:schemeClr val="bg1"/>
          </a:solidFill>
        </p:spPr>
        <p:txBody>
          <a:bodyPr wrap="square" lIns="0" tIns="0" rIns="0" bIns="0" rtlCol="0">
            <a:spAutoFit/>
          </a:bodyPr>
          <a:lstStyle/>
          <a:p>
            <a:pPr>
              <a:spcBef>
                <a:spcPts val="800"/>
              </a:spcBef>
            </a:pPr>
            <a:r>
              <a:rPr lang="en-US" sz="1000" b="1" dirty="0">
                <a:solidFill>
                  <a:schemeClr val="accent4"/>
                </a:solidFill>
              </a:rPr>
              <a:t>Core Challenge</a:t>
            </a:r>
          </a:p>
        </p:txBody>
      </p:sp>
    </p:spTree>
    <p:extLst>
      <p:ext uri="{BB962C8B-B14F-4D97-AF65-F5344CB8AC3E}">
        <p14:creationId xmlns:p14="http://schemas.microsoft.com/office/powerpoint/2010/main" val="3034098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gray">
          <a:xfrm>
            <a:off x="0" y="0"/>
            <a:ext cx="3065929" cy="286373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Rectangle 1"/>
          <p:cNvSpPr/>
          <p:nvPr/>
        </p:nvSpPr>
        <p:spPr bwMode="gray">
          <a:xfrm>
            <a:off x="3626317" y="292608"/>
            <a:ext cx="8340517" cy="6386689"/>
          </a:xfrm>
          <a:prstGeom prst="rect">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p:cNvSpPr txBox="1"/>
          <p:nvPr/>
        </p:nvSpPr>
        <p:spPr bwMode="gray">
          <a:xfrm>
            <a:off x="4334933" y="1501773"/>
            <a:ext cx="6717877" cy="523220"/>
          </a:xfrm>
          <a:prstGeom prst="rect">
            <a:avLst/>
          </a:prstGeom>
          <a:noFill/>
        </p:spPr>
        <p:txBody>
          <a:bodyPr wrap="square" lIns="0" tIns="0" rIns="0" bIns="0" rtlCol="0">
            <a:spAutoFit/>
          </a:bodyPr>
          <a:lstStyle/>
          <a:p>
            <a:pPr>
              <a:spcBef>
                <a:spcPts val="800"/>
              </a:spcBef>
            </a:pPr>
            <a:r>
              <a:rPr lang="en-US" sz="3400" dirty="0" err="1">
                <a:solidFill>
                  <a:schemeClr val="bg1"/>
                </a:solidFill>
              </a:rPr>
              <a:t>GistHealthcare.com</a:t>
            </a:r>
            <a:r>
              <a:rPr lang="en-US" sz="3400" dirty="0">
                <a:solidFill>
                  <a:schemeClr val="bg1"/>
                </a:solidFill>
              </a:rPr>
              <a:t>/AAAP</a:t>
            </a:r>
          </a:p>
        </p:txBody>
      </p:sp>
      <p:sp>
        <p:nvSpPr>
          <p:cNvPr id="6" name="TextBox 5"/>
          <p:cNvSpPr txBox="1"/>
          <p:nvPr/>
        </p:nvSpPr>
        <p:spPr bwMode="gray">
          <a:xfrm>
            <a:off x="4334933" y="1128897"/>
            <a:ext cx="4357861" cy="276999"/>
          </a:xfrm>
          <a:prstGeom prst="rect">
            <a:avLst/>
          </a:prstGeom>
          <a:noFill/>
        </p:spPr>
        <p:txBody>
          <a:bodyPr wrap="square" lIns="0" tIns="0" rIns="0" bIns="0" rtlCol="0">
            <a:spAutoFit/>
          </a:bodyPr>
          <a:lstStyle/>
          <a:p>
            <a:pPr>
              <a:spcBef>
                <a:spcPts val="800"/>
              </a:spcBef>
            </a:pPr>
            <a:r>
              <a:rPr lang="en-US" b="1" dirty="0">
                <a:solidFill>
                  <a:schemeClr val="accent3"/>
                </a:solidFill>
              </a:rPr>
              <a:t>visit</a:t>
            </a:r>
          </a:p>
        </p:txBody>
      </p:sp>
      <p:sp>
        <p:nvSpPr>
          <p:cNvPr id="23" name="TextBox 22"/>
          <p:cNvSpPr txBox="1"/>
          <p:nvPr/>
        </p:nvSpPr>
        <p:spPr bwMode="gray">
          <a:xfrm>
            <a:off x="560388" y="1578383"/>
            <a:ext cx="2675466" cy="1329595"/>
          </a:xfrm>
          <a:prstGeom prst="rect">
            <a:avLst/>
          </a:prstGeom>
          <a:noFill/>
        </p:spPr>
        <p:txBody>
          <a:bodyPr wrap="square" lIns="0" tIns="0" rIns="0" bIns="0" rtlCol="0">
            <a:spAutoFit/>
          </a:bodyPr>
          <a:lstStyle/>
          <a:p>
            <a:pPr>
              <a:lnSpc>
                <a:spcPct val="90000"/>
              </a:lnSpc>
              <a:spcBef>
                <a:spcPts val="800"/>
              </a:spcBef>
            </a:pPr>
            <a:r>
              <a:rPr lang="en-US" sz="3200" b="1" dirty="0">
                <a:ln w="6350">
                  <a:solidFill>
                    <a:schemeClr val="tx1"/>
                  </a:solidFill>
                </a:ln>
              </a:rPr>
              <a:t>Access the presentation materials</a:t>
            </a:r>
          </a:p>
        </p:txBody>
      </p:sp>
      <p:sp>
        <p:nvSpPr>
          <p:cNvPr id="28" name="TextBox 27"/>
          <p:cNvSpPr txBox="1"/>
          <p:nvPr/>
        </p:nvSpPr>
        <p:spPr bwMode="gray">
          <a:xfrm>
            <a:off x="4334933" y="3082724"/>
            <a:ext cx="6310489" cy="523220"/>
          </a:xfrm>
          <a:prstGeom prst="rect">
            <a:avLst/>
          </a:prstGeom>
          <a:noFill/>
        </p:spPr>
        <p:txBody>
          <a:bodyPr wrap="square" lIns="0" tIns="0" rIns="0" bIns="0" rtlCol="0">
            <a:spAutoFit/>
          </a:bodyPr>
          <a:lstStyle/>
          <a:p>
            <a:pPr>
              <a:spcBef>
                <a:spcPts val="800"/>
              </a:spcBef>
            </a:pPr>
            <a:r>
              <a:rPr lang="en-US" sz="3400" dirty="0">
                <a:solidFill>
                  <a:schemeClr val="bg1"/>
                </a:solidFill>
              </a:rPr>
              <a:t>Seattle</a:t>
            </a:r>
          </a:p>
        </p:txBody>
      </p:sp>
      <p:sp>
        <p:nvSpPr>
          <p:cNvPr id="29" name="TextBox 28"/>
          <p:cNvSpPr txBox="1"/>
          <p:nvPr/>
        </p:nvSpPr>
        <p:spPr bwMode="gray">
          <a:xfrm>
            <a:off x="4334933" y="2709848"/>
            <a:ext cx="4357861" cy="276999"/>
          </a:xfrm>
          <a:prstGeom prst="rect">
            <a:avLst/>
          </a:prstGeom>
          <a:noFill/>
        </p:spPr>
        <p:txBody>
          <a:bodyPr wrap="square" lIns="0" tIns="0" rIns="0" bIns="0" rtlCol="0">
            <a:spAutoFit/>
          </a:bodyPr>
          <a:lstStyle/>
          <a:p>
            <a:pPr>
              <a:spcBef>
                <a:spcPts val="800"/>
              </a:spcBef>
            </a:pPr>
            <a:r>
              <a:rPr lang="en-US" b="1" dirty="0">
                <a:solidFill>
                  <a:schemeClr val="accent3"/>
                </a:solidFill>
              </a:rPr>
              <a:t>passcode</a:t>
            </a:r>
          </a:p>
        </p:txBody>
      </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88" y="750872"/>
            <a:ext cx="600457" cy="685802"/>
          </a:xfrm>
          <a:prstGeom prst="rect">
            <a:avLst/>
          </a:prstGeom>
        </p:spPr>
      </p:pic>
      <p:cxnSp>
        <p:nvCxnSpPr>
          <p:cNvPr id="33" name="Straight Connector 32"/>
          <p:cNvCxnSpPr/>
          <p:nvPr/>
        </p:nvCxnSpPr>
        <p:spPr bwMode="gray">
          <a:xfrm>
            <a:off x="4334933" y="5107590"/>
            <a:ext cx="6547556" cy="0"/>
          </a:xfrm>
          <a:prstGeom prst="line">
            <a:avLst/>
          </a:prstGeom>
          <a:ln w="127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bwMode="gray">
          <a:xfrm>
            <a:off x="4334933" y="5237068"/>
            <a:ext cx="4989689" cy="430887"/>
          </a:xfrm>
          <a:prstGeom prst="rect">
            <a:avLst/>
          </a:prstGeom>
          <a:noFill/>
        </p:spPr>
        <p:txBody>
          <a:bodyPr wrap="square" lIns="0" tIns="0" rIns="0" bIns="0" rtlCol="0">
            <a:spAutoFit/>
          </a:bodyPr>
          <a:lstStyle/>
          <a:p>
            <a:pPr>
              <a:spcBef>
                <a:spcPts val="800"/>
              </a:spcBef>
            </a:pPr>
            <a:r>
              <a:rPr lang="en-US" sz="1400" dirty="0">
                <a:solidFill>
                  <a:schemeClr val="accent1"/>
                </a:solidFill>
              </a:rPr>
              <a:t>To download a PDF of today’s presentation, you’ll need a valid email address and the passcode provided above.</a:t>
            </a:r>
          </a:p>
        </p:txBody>
      </p:sp>
    </p:spTree>
    <p:extLst>
      <p:ext uri="{BB962C8B-B14F-4D97-AF65-F5344CB8AC3E}">
        <p14:creationId xmlns:p14="http://schemas.microsoft.com/office/powerpoint/2010/main" val="1469015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3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Entitlement Programs in the Crosshairs</a:t>
            </a:r>
          </a:p>
        </p:txBody>
      </p:sp>
      <p:sp>
        <p:nvSpPr>
          <p:cNvPr id="3" name="Text Placeholder 2"/>
          <p:cNvSpPr>
            <a:spLocks noGrp="1"/>
          </p:cNvSpPr>
          <p:nvPr>
            <p:ph type="body" sz="quarter" idx="10"/>
          </p:nvPr>
        </p:nvSpPr>
        <p:spPr/>
        <p:txBody>
          <a:bodyPr/>
          <a:lstStyle/>
          <a:p>
            <a:r>
              <a:rPr lang="en-US" dirty="0"/>
              <a:t>Major cuts to the healthcare entitlement programs are nearly inevitable, given the size and projected growth of Medicare and Medicaid</a:t>
            </a:r>
          </a:p>
        </p:txBody>
      </p:sp>
      <p:sp>
        <p:nvSpPr>
          <p:cNvPr id="26" name="Text Placeholder 25"/>
          <p:cNvSpPr>
            <a:spLocks noGrp="1"/>
          </p:cNvSpPr>
          <p:nvPr>
            <p:ph type="body" sz="quarter" idx="13"/>
          </p:nvPr>
        </p:nvSpPr>
        <p:spPr/>
        <p:txBody>
          <a:bodyPr>
            <a:normAutofit lnSpcReduction="10000"/>
          </a:bodyPr>
          <a:lstStyle/>
          <a:p>
            <a:endParaRPr lang="en-US" dirty="0"/>
          </a:p>
        </p:txBody>
      </p:sp>
      <p:sp>
        <p:nvSpPr>
          <p:cNvPr id="4" name="Text Placeholder 3"/>
          <p:cNvSpPr>
            <a:spLocks noGrp="1"/>
          </p:cNvSpPr>
          <p:nvPr>
            <p:ph type="body" sz="quarter" idx="11"/>
          </p:nvPr>
        </p:nvSpPr>
        <p:spPr>
          <a:xfrm>
            <a:off x="6407245" y="6470202"/>
            <a:ext cx="5550955" cy="387798"/>
          </a:xfrm>
        </p:spPr>
        <p:txBody>
          <a:bodyPr/>
          <a:lstStyle/>
          <a:p>
            <a:r>
              <a:rPr lang="en-US" dirty="0"/>
              <a:t>Source: "The Federal Budget in 2016: An Infographic." Congressional Budget Office. 27 Sept. 2017. Web. 27 Dec. 2017; "Baseline Projections for Selected Programs." Congressional Budget Office. 05 Oct. 2017. Web. 27 Dec. 2017; Gist Healthcare analysis.</a:t>
            </a:r>
          </a:p>
        </p:txBody>
      </p:sp>
      <p:sp>
        <p:nvSpPr>
          <p:cNvPr id="5" name="Text Placeholder 4"/>
          <p:cNvSpPr>
            <a:spLocks noGrp="1"/>
          </p:cNvSpPr>
          <p:nvPr>
            <p:ph type="body" sz="quarter" idx="12"/>
          </p:nvPr>
        </p:nvSpPr>
        <p:spPr>
          <a:xfrm>
            <a:off x="3352797" y="6470202"/>
            <a:ext cx="1706006" cy="387798"/>
          </a:xfrm>
        </p:spPr>
        <p:txBody>
          <a:bodyPr/>
          <a:lstStyle/>
          <a:p>
            <a:r>
              <a:rPr lang="en-US" dirty="0"/>
              <a:t>Defense and nondefense</a:t>
            </a:r>
          </a:p>
          <a:p>
            <a:r>
              <a:rPr lang="en-US" dirty="0"/>
              <a:t>Unemployment, pensions, veterans, and other Federal assistance</a:t>
            </a:r>
          </a:p>
        </p:txBody>
      </p:sp>
      <p:graphicFrame>
        <p:nvGraphicFramePr>
          <p:cNvPr id="7" name="Chart 6"/>
          <p:cNvGraphicFramePr/>
          <p:nvPr>
            <p:extLst>
              <p:ext uri="{D42A27DB-BD31-4B8C-83A1-F6EECF244321}">
                <p14:modId xmlns:p14="http://schemas.microsoft.com/office/powerpoint/2010/main" val="1427725949"/>
              </p:ext>
            </p:extLst>
          </p:nvPr>
        </p:nvGraphicFramePr>
        <p:xfrm>
          <a:off x="3149599" y="2147343"/>
          <a:ext cx="4516771" cy="29760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859163058"/>
              </p:ext>
            </p:extLst>
          </p:nvPr>
        </p:nvGraphicFramePr>
        <p:xfrm>
          <a:off x="6579112" y="2538139"/>
          <a:ext cx="5090221" cy="4039784"/>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bwMode="gray">
          <a:xfrm>
            <a:off x="4910843" y="3373742"/>
            <a:ext cx="994281" cy="523220"/>
          </a:xfrm>
          <a:prstGeom prst="rect">
            <a:avLst/>
          </a:prstGeom>
          <a:noFill/>
        </p:spPr>
        <p:txBody>
          <a:bodyPr wrap="square" lIns="0" tIns="0" rIns="0" bIns="0" rtlCol="0">
            <a:spAutoFit/>
          </a:bodyPr>
          <a:lstStyle/>
          <a:p>
            <a:pPr algn="ctr">
              <a:spcBef>
                <a:spcPts val="800"/>
              </a:spcBef>
            </a:pPr>
            <a:r>
              <a:rPr lang="en-US" sz="2000" b="1" dirty="0"/>
              <a:t>$3.9T</a:t>
            </a:r>
            <a:br>
              <a:rPr lang="en-US" sz="1600" b="1" dirty="0"/>
            </a:br>
            <a:r>
              <a:rPr lang="en-US" sz="1400" b="1" dirty="0"/>
              <a:t>in 2016</a:t>
            </a:r>
          </a:p>
        </p:txBody>
      </p:sp>
      <p:sp>
        <p:nvSpPr>
          <p:cNvPr id="13" name="TextBox 12"/>
          <p:cNvSpPr txBox="1"/>
          <p:nvPr/>
        </p:nvSpPr>
        <p:spPr bwMode="gray">
          <a:xfrm>
            <a:off x="5366076" y="4857424"/>
            <a:ext cx="978195" cy="400110"/>
          </a:xfrm>
          <a:prstGeom prst="rect">
            <a:avLst/>
          </a:prstGeom>
          <a:noFill/>
        </p:spPr>
        <p:txBody>
          <a:bodyPr wrap="square" lIns="0" tIns="0" rIns="0" bIns="0" rtlCol="0">
            <a:spAutoFit/>
          </a:bodyPr>
          <a:lstStyle/>
          <a:p>
            <a:pPr>
              <a:spcBef>
                <a:spcPts val="800"/>
              </a:spcBef>
            </a:pPr>
            <a:r>
              <a:rPr lang="en-US" sz="1300" dirty="0"/>
              <a:t>Other mandatory</a:t>
            </a:r>
            <a:r>
              <a:rPr lang="en-US" sz="1300" baseline="30000" dirty="0"/>
              <a:t>2</a:t>
            </a:r>
            <a:endParaRPr lang="en-US" sz="1300" dirty="0"/>
          </a:p>
        </p:txBody>
      </p:sp>
      <p:cxnSp>
        <p:nvCxnSpPr>
          <p:cNvPr id="14" name="Straight Arrow Connector 13"/>
          <p:cNvCxnSpPr/>
          <p:nvPr/>
        </p:nvCxnSpPr>
        <p:spPr bwMode="gray">
          <a:xfrm>
            <a:off x="6407245" y="2930554"/>
            <a:ext cx="1627676" cy="0"/>
          </a:xfrm>
          <a:prstGeom prst="straightConnector1">
            <a:avLst/>
          </a:prstGeom>
          <a:ln w="19050">
            <a:solidFill>
              <a:schemeClr val="accent1"/>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23" name="Text Placeholder 2"/>
          <p:cNvSpPr txBox="1">
            <a:spLocks/>
          </p:cNvSpPr>
          <p:nvPr/>
        </p:nvSpPr>
        <p:spPr bwMode="gray">
          <a:xfrm>
            <a:off x="3352800" y="888541"/>
            <a:ext cx="3200400"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Where Does the Money Go?</a:t>
            </a:r>
          </a:p>
        </p:txBody>
      </p:sp>
      <p:sp>
        <p:nvSpPr>
          <p:cNvPr id="24" name="Text Placeholder 2"/>
          <p:cNvSpPr txBox="1">
            <a:spLocks/>
          </p:cNvSpPr>
          <p:nvPr/>
        </p:nvSpPr>
        <p:spPr bwMode="gray">
          <a:xfrm>
            <a:off x="3352797" y="1204205"/>
            <a:ext cx="4516317"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Entitlement Programs Most Likely Targets for Cuts</a:t>
            </a:r>
          </a:p>
        </p:txBody>
      </p:sp>
      <p:sp>
        <p:nvSpPr>
          <p:cNvPr id="28" name="TextBox 27"/>
          <p:cNvSpPr txBox="1"/>
          <p:nvPr/>
        </p:nvSpPr>
        <p:spPr bwMode="gray">
          <a:xfrm>
            <a:off x="3352800" y="1703826"/>
            <a:ext cx="4440318" cy="215444"/>
          </a:xfrm>
          <a:prstGeom prst="rect">
            <a:avLst/>
          </a:prstGeom>
          <a:noFill/>
        </p:spPr>
        <p:txBody>
          <a:bodyPr wrap="none" lIns="0" tIns="0" rIns="0" bIns="0" rtlCol="0">
            <a:spAutoFit/>
          </a:bodyPr>
          <a:lstStyle/>
          <a:p>
            <a:pPr>
              <a:spcBef>
                <a:spcPts val="800"/>
              </a:spcBef>
            </a:pPr>
            <a:r>
              <a:rPr lang="en-US" sz="1400" b="1" dirty="0"/>
              <a:t>Federal Budget Expenditures, Actual and Projected</a:t>
            </a:r>
          </a:p>
        </p:txBody>
      </p:sp>
      <p:sp>
        <p:nvSpPr>
          <p:cNvPr id="8" name="TextBox 7"/>
          <p:cNvSpPr txBox="1"/>
          <p:nvPr/>
        </p:nvSpPr>
        <p:spPr bwMode="gray">
          <a:xfrm>
            <a:off x="3352799" y="1961327"/>
            <a:ext cx="1013098" cy="153888"/>
          </a:xfrm>
          <a:prstGeom prst="rect">
            <a:avLst/>
          </a:prstGeom>
          <a:noFill/>
        </p:spPr>
        <p:txBody>
          <a:bodyPr wrap="none" lIns="0" tIns="0" rIns="0" bIns="0" rtlCol="0">
            <a:spAutoFit/>
          </a:bodyPr>
          <a:lstStyle/>
          <a:p>
            <a:pPr>
              <a:spcBef>
                <a:spcPts val="800"/>
              </a:spcBef>
            </a:pPr>
            <a:r>
              <a:rPr lang="en-US" sz="1000" b="1" dirty="0">
                <a:solidFill>
                  <a:schemeClr val="accent2"/>
                </a:solidFill>
              </a:rPr>
              <a:t>Billions of Dollars</a:t>
            </a:r>
          </a:p>
        </p:txBody>
      </p:sp>
      <p:sp>
        <p:nvSpPr>
          <p:cNvPr id="17" name="Line Callout 1 16"/>
          <p:cNvSpPr/>
          <p:nvPr/>
        </p:nvSpPr>
        <p:spPr bwMode="gray">
          <a:xfrm>
            <a:off x="8597885" y="2145724"/>
            <a:ext cx="1964168" cy="784830"/>
          </a:xfrm>
          <a:prstGeom prst="borderCallout1">
            <a:avLst>
              <a:gd name="adj1" fmla="val 99055"/>
              <a:gd name="adj2" fmla="val 20736"/>
              <a:gd name="adj3" fmla="val 148452"/>
              <a:gd name="adj4" fmla="val 20750"/>
            </a:avLst>
          </a:prstGeom>
          <a:noFill/>
          <a:ln w="25400">
            <a:solidFill>
              <a:schemeClr val="accent4"/>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r>
              <a:rPr lang="en-US" sz="1300" dirty="0">
                <a:solidFill>
                  <a:schemeClr val="tx1"/>
                </a:solidFill>
              </a:rPr>
              <a:t>Increase driven by aging, population growth, price growth</a:t>
            </a:r>
          </a:p>
        </p:txBody>
      </p:sp>
      <p:sp>
        <p:nvSpPr>
          <p:cNvPr id="19" name="Rectangle 18"/>
          <p:cNvSpPr/>
          <p:nvPr/>
        </p:nvSpPr>
        <p:spPr bwMode="gray">
          <a:xfrm>
            <a:off x="6147767" y="4601302"/>
            <a:ext cx="405434" cy="1234366"/>
          </a:xfrm>
          <a:custGeom>
            <a:avLst/>
            <a:gdLst>
              <a:gd name="connsiteX0" fmla="*/ 0 w 616393"/>
              <a:gd name="connsiteY0" fmla="*/ 0 h 362147"/>
              <a:gd name="connsiteX1" fmla="*/ 616393 w 616393"/>
              <a:gd name="connsiteY1" fmla="*/ 0 h 362147"/>
              <a:gd name="connsiteX2" fmla="*/ 616393 w 616393"/>
              <a:gd name="connsiteY2" fmla="*/ 362147 h 362147"/>
              <a:gd name="connsiteX3" fmla="*/ 0 w 616393"/>
              <a:gd name="connsiteY3" fmla="*/ 362147 h 362147"/>
              <a:gd name="connsiteX4" fmla="*/ 0 w 616393"/>
              <a:gd name="connsiteY4" fmla="*/ 0 h 362147"/>
              <a:gd name="connsiteX0" fmla="*/ 0 w 616393"/>
              <a:gd name="connsiteY0" fmla="*/ 362147 h 453587"/>
              <a:gd name="connsiteX1" fmla="*/ 0 w 616393"/>
              <a:gd name="connsiteY1" fmla="*/ 0 h 453587"/>
              <a:gd name="connsiteX2" fmla="*/ 616393 w 616393"/>
              <a:gd name="connsiteY2" fmla="*/ 0 h 453587"/>
              <a:gd name="connsiteX3" fmla="*/ 616393 w 616393"/>
              <a:gd name="connsiteY3" fmla="*/ 362147 h 453587"/>
              <a:gd name="connsiteX4" fmla="*/ 91440 w 616393"/>
              <a:gd name="connsiteY4" fmla="*/ 453587 h 453587"/>
              <a:gd name="connsiteX0" fmla="*/ 0 w 616393"/>
              <a:gd name="connsiteY0" fmla="*/ 362147 h 362147"/>
              <a:gd name="connsiteX1" fmla="*/ 0 w 616393"/>
              <a:gd name="connsiteY1" fmla="*/ 0 h 362147"/>
              <a:gd name="connsiteX2" fmla="*/ 616393 w 616393"/>
              <a:gd name="connsiteY2" fmla="*/ 0 h 362147"/>
              <a:gd name="connsiteX3" fmla="*/ 616393 w 616393"/>
              <a:gd name="connsiteY3" fmla="*/ 362147 h 362147"/>
              <a:gd name="connsiteX0" fmla="*/ 0 w 616393"/>
              <a:gd name="connsiteY0" fmla="*/ 0 h 362147"/>
              <a:gd name="connsiteX1" fmla="*/ 616393 w 616393"/>
              <a:gd name="connsiteY1" fmla="*/ 0 h 362147"/>
              <a:gd name="connsiteX2" fmla="*/ 616393 w 616393"/>
              <a:gd name="connsiteY2" fmla="*/ 362147 h 362147"/>
              <a:gd name="connsiteX0" fmla="*/ 0 w 616393"/>
              <a:gd name="connsiteY0" fmla="*/ 0 h 362147"/>
              <a:gd name="connsiteX1" fmla="*/ 616393 w 616393"/>
              <a:gd name="connsiteY1" fmla="*/ 146102 h 362147"/>
              <a:gd name="connsiteX2" fmla="*/ 616393 w 616393"/>
              <a:gd name="connsiteY2" fmla="*/ 362147 h 362147"/>
            </a:gdLst>
            <a:ahLst/>
            <a:cxnLst>
              <a:cxn ang="0">
                <a:pos x="connsiteX0" y="connsiteY0"/>
              </a:cxn>
              <a:cxn ang="0">
                <a:pos x="connsiteX1" y="connsiteY1"/>
              </a:cxn>
              <a:cxn ang="0">
                <a:pos x="connsiteX2" y="connsiteY2"/>
              </a:cxn>
            </a:cxnLst>
            <a:rect l="l" t="t" r="r" b="b"/>
            <a:pathLst>
              <a:path w="616393" h="362147">
                <a:moveTo>
                  <a:pt x="0" y="0"/>
                </a:moveTo>
                <a:lnTo>
                  <a:pt x="616393" y="146102"/>
                </a:lnTo>
                <a:lnTo>
                  <a:pt x="616393" y="362147"/>
                </a:lnTo>
              </a:path>
            </a:pathLst>
          </a:custGeom>
          <a:ln w="19050">
            <a:solidFill>
              <a:schemeClr val="accent1"/>
            </a:solidFill>
            <a:prstDash val="dash"/>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99973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hart 39"/>
          <p:cNvGraphicFramePr/>
          <p:nvPr>
            <p:extLst>
              <p:ext uri="{D42A27DB-BD31-4B8C-83A1-F6EECF244321}">
                <p14:modId xmlns:p14="http://schemas.microsoft.com/office/powerpoint/2010/main" val="4276698309"/>
              </p:ext>
            </p:extLst>
          </p:nvPr>
        </p:nvGraphicFramePr>
        <p:xfrm>
          <a:off x="3328701" y="1781666"/>
          <a:ext cx="2960876" cy="426091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69510" y="886765"/>
            <a:ext cx="2286000" cy="1329595"/>
          </a:xfrm>
        </p:spPr>
        <p:txBody>
          <a:bodyPr/>
          <a:lstStyle/>
          <a:p>
            <a:r>
              <a:rPr lang="en-US" dirty="0"/>
              <a:t>Putting Providers</a:t>
            </a:r>
            <a:br>
              <a:rPr lang="en-US" dirty="0"/>
            </a:br>
            <a:r>
              <a:rPr lang="en-US" dirty="0"/>
              <a:t>at Risk</a:t>
            </a:r>
          </a:p>
        </p:txBody>
      </p:sp>
      <p:sp>
        <p:nvSpPr>
          <p:cNvPr id="3" name="Text Placeholder 2"/>
          <p:cNvSpPr>
            <a:spLocks noGrp="1"/>
          </p:cNvSpPr>
          <p:nvPr>
            <p:ph type="body" sz="quarter" idx="10"/>
          </p:nvPr>
        </p:nvSpPr>
        <p:spPr/>
        <p:txBody>
          <a:bodyPr/>
          <a:lstStyle/>
          <a:p>
            <a:r>
              <a:rPr lang="en-US" dirty="0"/>
              <a:t>Pressure will be greatest on provider payments, which will drive most spending growth</a:t>
            </a:r>
          </a:p>
        </p:txBody>
      </p:sp>
      <p:sp>
        <p:nvSpPr>
          <p:cNvPr id="34" name="Text Placeholder 33"/>
          <p:cNvSpPr>
            <a:spLocks noGrp="1"/>
          </p:cNvSpPr>
          <p:nvPr>
            <p:ph type="body" sz="quarter" idx="13"/>
          </p:nvPr>
        </p:nvSpPr>
        <p:spPr/>
        <p:txBody>
          <a:bodyPr>
            <a:normAutofit lnSpcReduction="10000"/>
          </a:bodyPr>
          <a:lstStyle/>
          <a:p>
            <a:endParaRPr lang="en-US" dirty="0"/>
          </a:p>
        </p:txBody>
      </p:sp>
      <p:sp>
        <p:nvSpPr>
          <p:cNvPr id="4" name="Text Placeholder 3"/>
          <p:cNvSpPr>
            <a:spLocks noGrp="1"/>
          </p:cNvSpPr>
          <p:nvPr>
            <p:ph type="body" sz="quarter" idx="11"/>
          </p:nvPr>
        </p:nvSpPr>
        <p:spPr>
          <a:xfrm>
            <a:off x="9709609" y="6470202"/>
            <a:ext cx="2248592" cy="387798"/>
          </a:xfrm>
        </p:spPr>
        <p:txBody>
          <a:bodyPr/>
          <a:lstStyle/>
          <a:p>
            <a:r>
              <a:rPr lang="en-US" dirty="0"/>
              <a:t>Source: "Baseline Projections for Selected Programs." Congressional Budget Office. 05 Oct. 2017. Web. 27 Dec. 2017; Gist Healthcare analysis.</a:t>
            </a:r>
          </a:p>
        </p:txBody>
      </p:sp>
      <p:sp>
        <p:nvSpPr>
          <p:cNvPr id="5" name="Text Placeholder 4"/>
          <p:cNvSpPr>
            <a:spLocks noGrp="1"/>
          </p:cNvSpPr>
          <p:nvPr>
            <p:ph type="body" sz="quarter" idx="12"/>
          </p:nvPr>
        </p:nvSpPr>
        <p:spPr>
          <a:xfrm>
            <a:off x="3352800" y="6470202"/>
            <a:ext cx="2775438" cy="387798"/>
          </a:xfrm>
        </p:spPr>
        <p:txBody>
          <a:bodyPr/>
          <a:lstStyle/>
          <a:p>
            <a:r>
              <a:rPr lang="en-US" dirty="0"/>
              <a:t>Includes hospitals, physicians, SNF, home health, outpatient services, and other provider-related expenditures</a:t>
            </a:r>
          </a:p>
          <a:p>
            <a:r>
              <a:rPr lang="en-US" dirty="0"/>
              <a:t>Medicare Advantage</a:t>
            </a:r>
          </a:p>
          <a:p>
            <a:r>
              <a:rPr lang="en-US" dirty="0"/>
              <a:t>Adjustments and recoveries</a:t>
            </a:r>
          </a:p>
        </p:txBody>
      </p:sp>
      <p:graphicFrame>
        <p:nvGraphicFramePr>
          <p:cNvPr id="9" name="Chart 8"/>
          <p:cNvGraphicFramePr/>
          <p:nvPr>
            <p:extLst>
              <p:ext uri="{D42A27DB-BD31-4B8C-83A1-F6EECF244321}">
                <p14:modId xmlns:p14="http://schemas.microsoft.com/office/powerpoint/2010/main" val="241337509"/>
              </p:ext>
            </p:extLst>
          </p:nvPr>
        </p:nvGraphicFramePr>
        <p:xfrm>
          <a:off x="8397195" y="2196410"/>
          <a:ext cx="2783096" cy="2965968"/>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 12"/>
          <p:cNvGrpSpPr/>
          <p:nvPr/>
        </p:nvGrpSpPr>
        <p:grpSpPr bwMode="gray">
          <a:xfrm>
            <a:off x="6986558" y="3177695"/>
            <a:ext cx="359438" cy="483791"/>
            <a:chOff x="7376169" y="1430296"/>
            <a:chExt cx="359438" cy="483791"/>
          </a:xfrm>
        </p:grpSpPr>
        <p:sp>
          <p:nvSpPr>
            <p:cNvPr id="14" name="Freeform 9"/>
            <p:cNvSpPr>
              <a:spLocks noChangeAspect="1"/>
            </p:cNvSpPr>
            <p:nvPr/>
          </p:nvSpPr>
          <p:spPr bwMode="gray">
            <a:xfrm>
              <a:off x="7376169" y="1430296"/>
              <a:ext cx="193278" cy="483791"/>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noChangeAspect="1"/>
            </p:cNvSpPr>
            <p:nvPr/>
          </p:nvSpPr>
          <p:spPr bwMode="gray">
            <a:xfrm>
              <a:off x="7542329" y="1430296"/>
              <a:ext cx="193278" cy="483791"/>
            </a:xfrm>
            <a:custGeom>
              <a:avLst/>
              <a:gdLst>
                <a:gd name="T0" fmla="*/ 785 w 795"/>
                <a:gd name="T1" fmla="*/ 1071 h 2020"/>
                <a:gd name="T2" fmla="*/ 785 w 795"/>
                <a:gd name="T3" fmla="*/ 1071 h 2020"/>
                <a:gd name="T4" fmla="*/ 789 w 795"/>
                <a:gd name="T5" fmla="*/ 1058 h 2020"/>
                <a:gd name="T6" fmla="*/ 791 w 795"/>
                <a:gd name="T7" fmla="*/ 1049 h 2020"/>
                <a:gd name="T8" fmla="*/ 793 w 795"/>
                <a:gd name="T9" fmla="*/ 1038 h 2020"/>
                <a:gd name="T10" fmla="*/ 794 w 795"/>
                <a:gd name="T11" fmla="*/ 1029 h 2020"/>
                <a:gd name="T12" fmla="*/ 795 w 795"/>
                <a:gd name="T13" fmla="*/ 1019 h 2020"/>
                <a:gd name="T14" fmla="*/ 795 w 795"/>
                <a:gd name="T15" fmla="*/ 1009 h 2020"/>
                <a:gd name="T16" fmla="*/ 795 w 795"/>
                <a:gd name="T17" fmla="*/ 999 h 2020"/>
                <a:gd name="T18" fmla="*/ 794 w 795"/>
                <a:gd name="T19" fmla="*/ 989 h 2020"/>
                <a:gd name="T20" fmla="*/ 793 w 795"/>
                <a:gd name="T21" fmla="*/ 980 h 2020"/>
                <a:gd name="T22" fmla="*/ 791 w 795"/>
                <a:gd name="T23" fmla="*/ 969 h 2020"/>
                <a:gd name="T24" fmla="*/ 789 w 795"/>
                <a:gd name="T25" fmla="*/ 961 h 2020"/>
                <a:gd name="T26" fmla="*/ 785 w 795"/>
                <a:gd name="T27" fmla="*/ 948 h 2020"/>
                <a:gd name="T28" fmla="*/ 784 w 795"/>
                <a:gd name="T29" fmla="*/ 942 h 2020"/>
                <a:gd name="T30" fmla="*/ 775 w 795"/>
                <a:gd name="T31" fmla="*/ 921 h 2020"/>
                <a:gd name="T32" fmla="*/ 412 w 795"/>
                <a:gd name="T33" fmla="*/ 144 h 2020"/>
                <a:gd name="T34" fmla="*/ 144 w 795"/>
                <a:gd name="T35" fmla="*/ 46 h 2020"/>
                <a:gd name="T36" fmla="*/ 46 w 795"/>
                <a:gd name="T37" fmla="*/ 314 h 2020"/>
                <a:gd name="T38" fmla="*/ 371 w 795"/>
                <a:gd name="T39" fmla="*/ 1009 h 2020"/>
                <a:gd name="T40" fmla="*/ 46 w 795"/>
                <a:gd name="T41" fmla="*/ 1704 h 2020"/>
                <a:gd name="T42" fmla="*/ 144 w 795"/>
                <a:gd name="T43" fmla="*/ 1973 h 2020"/>
                <a:gd name="T44" fmla="*/ 412 w 795"/>
                <a:gd name="T45" fmla="*/ 1875 h 2020"/>
                <a:gd name="T46" fmla="*/ 775 w 795"/>
                <a:gd name="T47" fmla="*/ 1098 h 2020"/>
                <a:gd name="T48" fmla="*/ 784 w 795"/>
                <a:gd name="T49" fmla="*/ 1076 h 2020"/>
                <a:gd name="T50" fmla="*/ 785 w 795"/>
                <a:gd name="T51" fmla="*/ 1071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2020">
                  <a:moveTo>
                    <a:pt x="785" y="1071"/>
                  </a:moveTo>
                  <a:lnTo>
                    <a:pt x="785" y="1071"/>
                  </a:lnTo>
                  <a:cubicBezTo>
                    <a:pt x="787" y="1067"/>
                    <a:pt x="788" y="1062"/>
                    <a:pt x="789" y="1058"/>
                  </a:cubicBezTo>
                  <a:cubicBezTo>
                    <a:pt x="790" y="1055"/>
                    <a:pt x="790" y="1052"/>
                    <a:pt x="791" y="1049"/>
                  </a:cubicBezTo>
                  <a:cubicBezTo>
                    <a:pt x="792" y="1046"/>
                    <a:pt x="792" y="1042"/>
                    <a:pt x="793" y="1038"/>
                  </a:cubicBezTo>
                  <a:cubicBezTo>
                    <a:pt x="793" y="1035"/>
                    <a:pt x="794" y="1032"/>
                    <a:pt x="794" y="1029"/>
                  </a:cubicBezTo>
                  <a:cubicBezTo>
                    <a:pt x="794" y="1026"/>
                    <a:pt x="795" y="1022"/>
                    <a:pt x="795" y="1019"/>
                  </a:cubicBezTo>
                  <a:cubicBezTo>
                    <a:pt x="795" y="1016"/>
                    <a:pt x="795" y="1013"/>
                    <a:pt x="795" y="1009"/>
                  </a:cubicBezTo>
                  <a:cubicBezTo>
                    <a:pt x="795" y="1006"/>
                    <a:pt x="795" y="1003"/>
                    <a:pt x="795" y="999"/>
                  </a:cubicBezTo>
                  <a:cubicBezTo>
                    <a:pt x="795" y="996"/>
                    <a:pt x="794" y="993"/>
                    <a:pt x="794" y="989"/>
                  </a:cubicBezTo>
                  <a:cubicBezTo>
                    <a:pt x="794" y="986"/>
                    <a:pt x="793" y="983"/>
                    <a:pt x="793" y="980"/>
                  </a:cubicBezTo>
                  <a:cubicBezTo>
                    <a:pt x="792" y="976"/>
                    <a:pt x="792" y="973"/>
                    <a:pt x="791" y="969"/>
                  </a:cubicBezTo>
                  <a:cubicBezTo>
                    <a:pt x="790" y="966"/>
                    <a:pt x="790" y="964"/>
                    <a:pt x="789" y="961"/>
                  </a:cubicBezTo>
                  <a:cubicBezTo>
                    <a:pt x="788" y="956"/>
                    <a:pt x="787" y="952"/>
                    <a:pt x="785" y="948"/>
                  </a:cubicBezTo>
                  <a:cubicBezTo>
                    <a:pt x="785" y="946"/>
                    <a:pt x="784" y="944"/>
                    <a:pt x="784" y="942"/>
                  </a:cubicBezTo>
                  <a:cubicBezTo>
                    <a:pt x="781" y="935"/>
                    <a:pt x="778" y="928"/>
                    <a:pt x="775" y="921"/>
                  </a:cubicBezTo>
                  <a:lnTo>
                    <a:pt x="412" y="144"/>
                  </a:lnTo>
                  <a:cubicBezTo>
                    <a:pt x="365" y="43"/>
                    <a:pt x="245" y="0"/>
                    <a:pt x="144" y="46"/>
                  </a:cubicBezTo>
                  <a:cubicBezTo>
                    <a:pt x="43" y="93"/>
                    <a:pt x="0" y="213"/>
                    <a:pt x="46" y="314"/>
                  </a:cubicBezTo>
                  <a:lnTo>
                    <a:pt x="371" y="1009"/>
                  </a:lnTo>
                  <a:lnTo>
                    <a:pt x="46" y="1704"/>
                  </a:lnTo>
                  <a:cubicBezTo>
                    <a:pt x="0" y="1805"/>
                    <a:pt x="43" y="1925"/>
                    <a:pt x="144" y="1973"/>
                  </a:cubicBezTo>
                  <a:cubicBezTo>
                    <a:pt x="245" y="2020"/>
                    <a:pt x="365" y="1976"/>
                    <a:pt x="412" y="1875"/>
                  </a:cubicBezTo>
                  <a:lnTo>
                    <a:pt x="775" y="1098"/>
                  </a:lnTo>
                  <a:cubicBezTo>
                    <a:pt x="778" y="1091"/>
                    <a:pt x="781" y="1083"/>
                    <a:pt x="784" y="1076"/>
                  </a:cubicBezTo>
                  <a:cubicBezTo>
                    <a:pt x="784" y="1074"/>
                    <a:pt x="785" y="1073"/>
                    <a:pt x="785" y="1071"/>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6" name="Straight Arrow Connector 15"/>
          <p:cNvCxnSpPr/>
          <p:nvPr/>
        </p:nvCxnSpPr>
        <p:spPr bwMode="gray">
          <a:xfrm flipV="1">
            <a:off x="4525861" y="2359984"/>
            <a:ext cx="650146" cy="1398284"/>
          </a:xfrm>
          <a:prstGeom prst="straightConnector1">
            <a:avLst/>
          </a:prstGeom>
          <a:ln w="19050">
            <a:solidFill>
              <a:schemeClr val="accent1"/>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gray">
          <a:xfrm>
            <a:off x="4337271" y="2977640"/>
            <a:ext cx="761327" cy="400110"/>
          </a:xfrm>
          <a:prstGeom prst="rect">
            <a:avLst/>
          </a:prstGeom>
          <a:solidFill>
            <a:schemeClr val="bg1"/>
          </a:solidFill>
        </p:spPr>
        <p:txBody>
          <a:bodyPr wrap="square" lIns="0" tIns="0" rIns="0" bIns="0" rtlCol="0">
            <a:spAutoFit/>
          </a:bodyPr>
          <a:lstStyle/>
          <a:p>
            <a:pPr>
              <a:spcBef>
                <a:spcPts val="800"/>
              </a:spcBef>
            </a:pPr>
            <a:r>
              <a:rPr lang="en-US" sz="1300" b="1" dirty="0"/>
              <a:t>$680B increase</a:t>
            </a:r>
          </a:p>
        </p:txBody>
      </p:sp>
      <p:sp>
        <p:nvSpPr>
          <p:cNvPr id="20" name="TextBox 19"/>
          <p:cNvSpPr txBox="1"/>
          <p:nvPr/>
        </p:nvSpPr>
        <p:spPr bwMode="gray">
          <a:xfrm>
            <a:off x="3352801" y="1703826"/>
            <a:ext cx="2896627" cy="215444"/>
          </a:xfrm>
          <a:prstGeom prst="rect">
            <a:avLst/>
          </a:prstGeom>
          <a:noFill/>
        </p:spPr>
        <p:txBody>
          <a:bodyPr wrap="none" lIns="0" tIns="0" rIns="0" bIns="0" rtlCol="0">
            <a:spAutoFit/>
          </a:bodyPr>
          <a:lstStyle/>
          <a:p>
            <a:pPr>
              <a:spcBef>
                <a:spcPts val="800"/>
              </a:spcBef>
            </a:pPr>
            <a:r>
              <a:rPr lang="en-US" sz="1400" b="1" dirty="0"/>
              <a:t>Projected Medicare Expenditures</a:t>
            </a:r>
          </a:p>
        </p:txBody>
      </p:sp>
      <p:sp>
        <p:nvSpPr>
          <p:cNvPr id="21" name="TextBox 20"/>
          <p:cNvSpPr txBox="1"/>
          <p:nvPr/>
        </p:nvSpPr>
        <p:spPr bwMode="gray">
          <a:xfrm>
            <a:off x="3352800" y="1961327"/>
            <a:ext cx="1013098" cy="153888"/>
          </a:xfrm>
          <a:prstGeom prst="rect">
            <a:avLst/>
          </a:prstGeom>
          <a:noFill/>
        </p:spPr>
        <p:txBody>
          <a:bodyPr wrap="none" lIns="0" tIns="0" rIns="0" bIns="0" rtlCol="0">
            <a:spAutoFit/>
          </a:bodyPr>
          <a:lstStyle/>
          <a:p>
            <a:pPr>
              <a:spcBef>
                <a:spcPts val="800"/>
              </a:spcBef>
            </a:pPr>
            <a:r>
              <a:rPr lang="en-US" sz="1000" b="1" dirty="0">
                <a:solidFill>
                  <a:schemeClr val="accent2"/>
                </a:solidFill>
              </a:rPr>
              <a:t>Billions of Dollars</a:t>
            </a:r>
          </a:p>
        </p:txBody>
      </p:sp>
      <p:sp>
        <p:nvSpPr>
          <p:cNvPr id="22" name="TextBox 21"/>
          <p:cNvSpPr txBox="1"/>
          <p:nvPr/>
        </p:nvSpPr>
        <p:spPr bwMode="gray">
          <a:xfrm>
            <a:off x="8240261" y="1703826"/>
            <a:ext cx="3353482" cy="215444"/>
          </a:xfrm>
          <a:prstGeom prst="rect">
            <a:avLst/>
          </a:prstGeom>
          <a:noFill/>
        </p:spPr>
        <p:txBody>
          <a:bodyPr wrap="none" lIns="0" tIns="0" rIns="0" bIns="0" rtlCol="0">
            <a:spAutoFit/>
          </a:bodyPr>
          <a:lstStyle/>
          <a:p>
            <a:pPr>
              <a:spcBef>
                <a:spcPts val="800"/>
              </a:spcBef>
            </a:pPr>
            <a:r>
              <a:rPr lang="en-US" sz="1400" b="1" dirty="0"/>
              <a:t>Source of Spending Growth, 2018-2027</a:t>
            </a:r>
          </a:p>
        </p:txBody>
      </p:sp>
      <p:sp>
        <p:nvSpPr>
          <p:cNvPr id="8" name="TextBox 7"/>
          <p:cNvSpPr txBox="1"/>
          <p:nvPr/>
        </p:nvSpPr>
        <p:spPr bwMode="gray">
          <a:xfrm>
            <a:off x="7694130" y="3522734"/>
            <a:ext cx="782265" cy="200055"/>
          </a:xfrm>
          <a:prstGeom prst="rect">
            <a:avLst/>
          </a:prstGeom>
          <a:noFill/>
        </p:spPr>
        <p:txBody>
          <a:bodyPr wrap="none" lIns="0" tIns="0" rIns="0" bIns="0" rtlCol="0">
            <a:spAutoFit/>
          </a:bodyPr>
          <a:lstStyle/>
          <a:p>
            <a:pPr>
              <a:spcBef>
                <a:spcPts val="800"/>
              </a:spcBef>
            </a:pPr>
            <a:r>
              <a:rPr lang="en-US" sz="1300" dirty="0"/>
              <a:t>Providers</a:t>
            </a:r>
            <a:r>
              <a:rPr lang="en-US" sz="1300" baseline="30000" dirty="0"/>
              <a:t>1</a:t>
            </a:r>
            <a:endParaRPr lang="en-US" sz="1300" dirty="0"/>
          </a:p>
        </p:txBody>
      </p:sp>
      <p:sp>
        <p:nvSpPr>
          <p:cNvPr id="10" name="TextBox 9"/>
          <p:cNvSpPr txBox="1"/>
          <p:nvPr/>
        </p:nvSpPr>
        <p:spPr bwMode="gray">
          <a:xfrm>
            <a:off x="10560634" y="4723726"/>
            <a:ext cx="586699" cy="200055"/>
          </a:xfrm>
          <a:prstGeom prst="rect">
            <a:avLst/>
          </a:prstGeom>
          <a:noFill/>
        </p:spPr>
        <p:txBody>
          <a:bodyPr wrap="none" lIns="0" tIns="0" rIns="0" bIns="0" rtlCol="0">
            <a:spAutoFit/>
          </a:bodyPr>
          <a:lstStyle/>
          <a:p>
            <a:pPr>
              <a:spcBef>
                <a:spcPts val="800"/>
              </a:spcBef>
            </a:pPr>
            <a:r>
              <a:rPr lang="en-US" sz="1300" dirty="0"/>
              <a:t>Payers</a:t>
            </a:r>
            <a:r>
              <a:rPr lang="en-US" sz="1300" baseline="30000" dirty="0"/>
              <a:t>2</a:t>
            </a:r>
            <a:endParaRPr lang="en-US" sz="1300" dirty="0"/>
          </a:p>
        </p:txBody>
      </p:sp>
      <p:sp>
        <p:nvSpPr>
          <p:cNvPr id="11" name="TextBox 10"/>
          <p:cNvSpPr txBox="1"/>
          <p:nvPr/>
        </p:nvSpPr>
        <p:spPr bwMode="gray">
          <a:xfrm>
            <a:off x="10110190" y="2240537"/>
            <a:ext cx="450444" cy="200055"/>
          </a:xfrm>
          <a:prstGeom prst="rect">
            <a:avLst/>
          </a:prstGeom>
          <a:noFill/>
        </p:spPr>
        <p:txBody>
          <a:bodyPr wrap="none" lIns="0" tIns="0" rIns="0" bIns="0" rtlCol="0">
            <a:spAutoFit/>
          </a:bodyPr>
          <a:lstStyle/>
          <a:p>
            <a:pPr>
              <a:spcBef>
                <a:spcPts val="800"/>
              </a:spcBef>
            </a:pPr>
            <a:r>
              <a:rPr lang="en-US" sz="1300" dirty="0"/>
              <a:t>Drugs</a:t>
            </a:r>
          </a:p>
        </p:txBody>
      </p:sp>
      <p:sp>
        <p:nvSpPr>
          <p:cNvPr id="17" name="TextBox 16"/>
          <p:cNvSpPr txBox="1"/>
          <p:nvPr/>
        </p:nvSpPr>
        <p:spPr bwMode="gray">
          <a:xfrm>
            <a:off x="11041298" y="2782901"/>
            <a:ext cx="520976" cy="200055"/>
          </a:xfrm>
          <a:prstGeom prst="rect">
            <a:avLst/>
          </a:prstGeom>
          <a:noFill/>
        </p:spPr>
        <p:txBody>
          <a:bodyPr wrap="none" lIns="0" tIns="0" rIns="0" bIns="0" rtlCol="0">
            <a:spAutoFit/>
          </a:bodyPr>
          <a:lstStyle/>
          <a:p>
            <a:pPr>
              <a:spcBef>
                <a:spcPts val="800"/>
              </a:spcBef>
            </a:pPr>
            <a:r>
              <a:rPr lang="en-US" sz="1300" dirty="0"/>
              <a:t>Other</a:t>
            </a:r>
            <a:r>
              <a:rPr lang="en-US" sz="1300" baseline="30000" dirty="0"/>
              <a:t>3</a:t>
            </a:r>
            <a:endParaRPr lang="en-US" sz="1300" dirty="0"/>
          </a:p>
        </p:txBody>
      </p:sp>
      <p:sp>
        <p:nvSpPr>
          <p:cNvPr id="24" name="Text Placeholder 2"/>
          <p:cNvSpPr txBox="1">
            <a:spLocks/>
          </p:cNvSpPr>
          <p:nvPr/>
        </p:nvSpPr>
        <p:spPr bwMode="gray">
          <a:xfrm>
            <a:off x="3352801" y="888541"/>
            <a:ext cx="3951334"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Driving Most of the Spending Growth</a:t>
            </a:r>
          </a:p>
        </p:txBody>
      </p:sp>
      <p:sp>
        <p:nvSpPr>
          <p:cNvPr id="25" name="Text Placeholder 2"/>
          <p:cNvSpPr txBox="1">
            <a:spLocks/>
          </p:cNvSpPr>
          <p:nvPr/>
        </p:nvSpPr>
        <p:spPr bwMode="gray">
          <a:xfrm>
            <a:off x="3352801" y="1204205"/>
            <a:ext cx="4191002"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Direct and Indirect Payments to Providers </a:t>
            </a:r>
          </a:p>
        </p:txBody>
      </p:sp>
      <p:sp>
        <p:nvSpPr>
          <p:cNvPr id="26" name="Line Callout 1 25"/>
          <p:cNvSpPr/>
          <p:nvPr/>
        </p:nvSpPr>
        <p:spPr bwMode="gray">
          <a:xfrm>
            <a:off x="7493428" y="5130308"/>
            <a:ext cx="2550115" cy="784830"/>
          </a:xfrm>
          <a:prstGeom prst="borderCallout1">
            <a:avLst>
              <a:gd name="adj1" fmla="val 204"/>
              <a:gd name="adj2" fmla="val 63875"/>
              <a:gd name="adj3" fmla="val -25222"/>
              <a:gd name="adj4" fmla="val 64002"/>
            </a:avLst>
          </a:prstGeom>
          <a:noFill/>
          <a:ln w="25400">
            <a:solidFill>
              <a:schemeClr val="accent2"/>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r>
              <a:rPr lang="en-US" sz="1300" dirty="0">
                <a:solidFill>
                  <a:schemeClr val="tx1"/>
                </a:solidFill>
              </a:rPr>
              <a:t>Increase in Medicare Advantage enables greater control over provider cost</a:t>
            </a:r>
          </a:p>
        </p:txBody>
      </p:sp>
      <p:sp>
        <p:nvSpPr>
          <p:cNvPr id="31" name="TextBox 30"/>
          <p:cNvSpPr txBox="1"/>
          <p:nvPr/>
        </p:nvSpPr>
        <p:spPr bwMode="gray">
          <a:xfrm>
            <a:off x="8240261" y="1961327"/>
            <a:ext cx="1013098" cy="153888"/>
          </a:xfrm>
          <a:prstGeom prst="rect">
            <a:avLst/>
          </a:prstGeom>
          <a:noFill/>
        </p:spPr>
        <p:txBody>
          <a:bodyPr wrap="none" lIns="0" tIns="0" rIns="0" bIns="0" rtlCol="0">
            <a:spAutoFit/>
          </a:bodyPr>
          <a:lstStyle/>
          <a:p>
            <a:pPr>
              <a:spcBef>
                <a:spcPts val="800"/>
              </a:spcBef>
            </a:pPr>
            <a:r>
              <a:rPr lang="en-US" sz="1000" b="1" dirty="0">
                <a:solidFill>
                  <a:schemeClr val="accent2"/>
                </a:solidFill>
              </a:rPr>
              <a:t>Billions of Dollars</a:t>
            </a:r>
          </a:p>
        </p:txBody>
      </p:sp>
    </p:spTree>
    <p:extLst>
      <p:ext uri="{BB962C8B-B14F-4D97-AF65-F5344CB8AC3E}">
        <p14:creationId xmlns:p14="http://schemas.microsoft.com/office/powerpoint/2010/main" val="737241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gray">
          <a:xfrm>
            <a:off x="560388" y="447675"/>
            <a:ext cx="2879852" cy="5429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9510" y="886765"/>
            <a:ext cx="2783290" cy="830997"/>
          </a:xfrm>
        </p:spPr>
        <p:txBody>
          <a:bodyPr/>
          <a:lstStyle/>
          <a:p>
            <a:r>
              <a:rPr lang="en-US" sz="3000" dirty="0"/>
              <a:t>Demographics is Destiny</a:t>
            </a:r>
          </a:p>
        </p:txBody>
      </p:sp>
      <p:sp>
        <p:nvSpPr>
          <p:cNvPr id="3" name="Text Placeholder 2"/>
          <p:cNvSpPr>
            <a:spLocks noGrp="1"/>
          </p:cNvSpPr>
          <p:nvPr>
            <p:ph type="body" sz="quarter" idx="10"/>
          </p:nvPr>
        </p:nvSpPr>
        <p:spPr>
          <a:xfrm>
            <a:off x="569509" y="4004162"/>
            <a:ext cx="2698476" cy="861774"/>
          </a:xfrm>
        </p:spPr>
        <p:txBody>
          <a:bodyPr/>
          <a:lstStyle/>
          <a:p>
            <a:r>
              <a:rPr lang="en-US" dirty="0"/>
              <a:t>We have a health care system that is unsustainable for our nation’s demographic makeup</a:t>
            </a:r>
          </a:p>
        </p:txBody>
      </p:sp>
      <p:sp>
        <p:nvSpPr>
          <p:cNvPr id="6" name="Text Placeholder 5"/>
          <p:cNvSpPr>
            <a:spLocks noGrp="1"/>
          </p:cNvSpPr>
          <p:nvPr>
            <p:ph type="body" sz="quarter" idx="13"/>
          </p:nvPr>
        </p:nvSpPr>
        <p:spPr/>
        <p:txBody>
          <a:bodyPr>
            <a:normAutofit lnSpcReduction="10000"/>
          </a:bodyPr>
          <a:lstStyle/>
          <a:p>
            <a:r>
              <a:rPr lang="en-US" dirty="0"/>
              <a:t>Our larger challenge</a:t>
            </a:r>
          </a:p>
        </p:txBody>
      </p:sp>
      <p:sp>
        <p:nvSpPr>
          <p:cNvPr id="4" name="Text Placeholder 3"/>
          <p:cNvSpPr>
            <a:spLocks noGrp="1"/>
          </p:cNvSpPr>
          <p:nvPr>
            <p:ph type="body" sz="quarter" idx="11"/>
          </p:nvPr>
        </p:nvSpPr>
        <p:spPr>
          <a:xfrm>
            <a:off x="4997495" y="6254758"/>
            <a:ext cx="6960705" cy="603242"/>
          </a:xfrm>
        </p:spPr>
        <p:txBody>
          <a:bodyPr/>
          <a:lstStyle/>
          <a:p>
            <a:r>
              <a:rPr lang="en-US" dirty="0"/>
              <a:t>Source: Cubanski, Juliette, and Tricia Neuman. The Facts on Medicare Spending and Financing. Kaiser Family Foundation, 18 July 2017. Web. 27 Dec. 2017; Life Expectancy at 65. Organisation for Economic Co-operation and Development, 2016. Web. 27 Dec. 2017; Ortman, Jennifer M., Victoria A. Velkoff, and Howard Hogan. An Aging Nation: The Older Population in the United States. U.S. Census Bureau, May 2014. Web. 27 Dec. 2017; Report to the Congress: Medicare and the Health Care Delivery System, Chapter 2. MedPAC, June 2015. Web. 27 Dec. 2017.; United States. Health and Human Services. CMS. NHE Summary including Share of GDP, CY 1960-2016. Web. 26 Dec. 2017; U.S. Census Bureau QuickFacts: United States. U.S. Census Bureau. Web. 27 Dec. 2017; Gist Healthcare analysis.</a:t>
            </a:r>
          </a:p>
        </p:txBody>
      </p:sp>
      <p:sp>
        <p:nvSpPr>
          <p:cNvPr id="8" name="TextBox 7"/>
          <p:cNvSpPr txBox="1"/>
          <p:nvPr/>
        </p:nvSpPr>
        <p:spPr bwMode="gray">
          <a:xfrm>
            <a:off x="3763789" y="888541"/>
            <a:ext cx="5787037" cy="261610"/>
          </a:xfrm>
          <a:prstGeom prst="rect">
            <a:avLst/>
          </a:prstGeom>
          <a:noFill/>
        </p:spPr>
        <p:txBody>
          <a:bodyPr wrap="square" lIns="0" tIns="0" rIns="0" bIns="0" rtlCol="0">
            <a:spAutoFit/>
          </a:bodyPr>
          <a:lstStyle/>
          <a:p>
            <a:pPr>
              <a:spcBef>
                <a:spcPts val="800"/>
              </a:spcBef>
            </a:pPr>
            <a:r>
              <a:rPr lang="en-US" sz="1700" b="1" dirty="0"/>
              <a:t>Aging Beyond the Ability to Support Entitlement Growth </a:t>
            </a:r>
          </a:p>
        </p:txBody>
      </p:sp>
      <p:sp>
        <p:nvSpPr>
          <p:cNvPr id="9" name="TextBox 8"/>
          <p:cNvSpPr txBox="1"/>
          <p:nvPr/>
        </p:nvSpPr>
        <p:spPr bwMode="gray">
          <a:xfrm>
            <a:off x="3763789" y="1662581"/>
            <a:ext cx="3880871" cy="215444"/>
          </a:xfrm>
          <a:prstGeom prst="rect">
            <a:avLst/>
          </a:prstGeom>
          <a:noFill/>
        </p:spPr>
        <p:txBody>
          <a:bodyPr wrap="none" lIns="0" tIns="0" rIns="0" bIns="0" rtlCol="0">
            <a:spAutoFit/>
          </a:bodyPr>
          <a:lstStyle/>
          <a:p>
            <a:pPr>
              <a:spcBef>
                <a:spcPts val="800"/>
              </a:spcBef>
            </a:pPr>
            <a:r>
              <a:rPr lang="en-US" sz="1400" b="1" dirty="0"/>
              <a:t>Number of People 18-64 for Every Person &gt;65</a:t>
            </a:r>
          </a:p>
        </p:txBody>
      </p:sp>
      <p:sp>
        <p:nvSpPr>
          <p:cNvPr id="28" name="TextBox 27"/>
          <p:cNvSpPr txBox="1"/>
          <p:nvPr/>
        </p:nvSpPr>
        <p:spPr bwMode="gray">
          <a:xfrm>
            <a:off x="8982936" y="2058016"/>
            <a:ext cx="1925053" cy="430887"/>
          </a:xfrm>
          <a:prstGeom prst="rect">
            <a:avLst/>
          </a:prstGeom>
          <a:noFill/>
        </p:spPr>
        <p:txBody>
          <a:bodyPr wrap="square" lIns="0" tIns="0" rIns="0" bIns="0" rtlCol="0">
            <a:spAutoFit/>
          </a:bodyPr>
          <a:lstStyle/>
          <a:p>
            <a:pPr>
              <a:spcBef>
                <a:spcPts val="800"/>
              </a:spcBef>
            </a:pPr>
            <a:r>
              <a:rPr lang="en-US" sz="2800" b="1" dirty="0">
                <a:solidFill>
                  <a:schemeClr val="accent4"/>
                </a:solidFill>
                <a:latin typeface="+mj-lt"/>
              </a:rPr>
              <a:t>83.7M</a:t>
            </a:r>
          </a:p>
        </p:txBody>
      </p:sp>
      <p:sp>
        <p:nvSpPr>
          <p:cNvPr id="31" name="TextBox 30"/>
          <p:cNvSpPr txBox="1"/>
          <p:nvPr/>
        </p:nvSpPr>
        <p:spPr bwMode="gray">
          <a:xfrm>
            <a:off x="8982936" y="2466788"/>
            <a:ext cx="2227055" cy="646331"/>
          </a:xfrm>
          <a:prstGeom prst="rect">
            <a:avLst/>
          </a:prstGeom>
          <a:noFill/>
        </p:spPr>
        <p:txBody>
          <a:bodyPr wrap="square" lIns="0" tIns="0" rIns="0" bIns="0" rtlCol="0">
            <a:spAutoFit/>
          </a:bodyPr>
          <a:lstStyle/>
          <a:p>
            <a:pPr>
              <a:spcBef>
                <a:spcPts val="800"/>
              </a:spcBef>
            </a:pPr>
            <a:r>
              <a:rPr lang="en-US" sz="1400" dirty="0"/>
              <a:t>Number of Americans &gt;65 in 2050, twice as many as in 2012</a:t>
            </a:r>
          </a:p>
        </p:txBody>
      </p:sp>
      <p:sp>
        <p:nvSpPr>
          <p:cNvPr id="32" name="TextBox 31"/>
          <p:cNvSpPr txBox="1"/>
          <p:nvPr/>
        </p:nvSpPr>
        <p:spPr bwMode="gray">
          <a:xfrm>
            <a:off x="8982936" y="3274928"/>
            <a:ext cx="2097308" cy="430887"/>
          </a:xfrm>
          <a:prstGeom prst="rect">
            <a:avLst/>
          </a:prstGeom>
          <a:noFill/>
        </p:spPr>
        <p:txBody>
          <a:bodyPr wrap="square" lIns="0" tIns="0" rIns="0" bIns="0" rtlCol="0">
            <a:spAutoFit/>
          </a:bodyPr>
          <a:lstStyle/>
          <a:p>
            <a:pPr>
              <a:spcBef>
                <a:spcPts val="800"/>
              </a:spcBef>
            </a:pPr>
            <a:r>
              <a:rPr lang="en-US" sz="2800" b="1" dirty="0">
                <a:solidFill>
                  <a:schemeClr val="accent4"/>
                </a:solidFill>
                <a:latin typeface="+mj-lt"/>
              </a:rPr>
              <a:t>19.3 years</a:t>
            </a:r>
          </a:p>
        </p:txBody>
      </p:sp>
      <p:sp>
        <p:nvSpPr>
          <p:cNvPr id="33" name="TextBox 32"/>
          <p:cNvSpPr txBox="1"/>
          <p:nvPr/>
        </p:nvSpPr>
        <p:spPr bwMode="gray">
          <a:xfrm>
            <a:off x="8982936" y="3716228"/>
            <a:ext cx="2368194" cy="646331"/>
          </a:xfrm>
          <a:prstGeom prst="rect">
            <a:avLst/>
          </a:prstGeom>
          <a:noFill/>
        </p:spPr>
        <p:txBody>
          <a:bodyPr wrap="square" lIns="0" tIns="0" rIns="0" bIns="0" rtlCol="0">
            <a:spAutoFit/>
          </a:bodyPr>
          <a:lstStyle/>
          <a:p>
            <a:pPr>
              <a:spcBef>
                <a:spcPts val="800"/>
              </a:spcBef>
            </a:pPr>
            <a:r>
              <a:rPr lang="en-US" sz="1400" dirty="0"/>
              <a:t>Life expectancy at</a:t>
            </a:r>
            <a:br>
              <a:rPr lang="en-US" sz="1400" dirty="0"/>
            </a:br>
            <a:r>
              <a:rPr lang="en-US" sz="1400" dirty="0"/>
              <a:t>65 years in 2015, compared to 14.3 years in 1960</a:t>
            </a:r>
          </a:p>
        </p:txBody>
      </p:sp>
      <p:sp>
        <p:nvSpPr>
          <p:cNvPr id="36" name="TextBox 35"/>
          <p:cNvSpPr txBox="1"/>
          <p:nvPr/>
        </p:nvSpPr>
        <p:spPr bwMode="gray">
          <a:xfrm>
            <a:off x="8982936" y="4965667"/>
            <a:ext cx="2525752" cy="646331"/>
          </a:xfrm>
          <a:prstGeom prst="rect">
            <a:avLst/>
          </a:prstGeom>
          <a:noFill/>
        </p:spPr>
        <p:txBody>
          <a:bodyPr wrap="square" lIns="0" tIns="0" rIns="0" bIns="0" rtlCol="0">
            <a:spAutoFit/>
          </a:bodyPr>
          <a:lstStyle/>
          <a:p>
            <a:pPr>
              <a:spcBef>
                <a:spcPts val="800"/>
              </a:spcBef>
            </a:pPr>
            <a:r>
              <a:rPr lang="en-US" sz="1400" dirty="0"/>
              <a:t>National Health Expenditures as percentage of GDP, 2016 compared to 5.5% in 1960</a:t>
            </a:r>
          </a:p>
        </p:txBody>
      </p:sp>
      <p:sp>
        <p:nvSpPr>
          <p:cNvPr id="37" name="TextBox 36"/>
          <p:cNvSpPr txBox="1"/>
          <p:nvPr/>
        </p:nvSpPr>
        <p:spPr bwMode="gray">
          <a:xfrm>
            <a:off x="8982936" y="4573692"/>
            <a:ext cx="1925053" cy="430887"/>
          </a:xfrm>
          <a:prstGeom prst="rect">
            <a:avLst/>
          </a:prstGeom>
          <a:noFill/>
        </p:spPr>
        <p:txBody>
          <a:bodyPr wrap="square" lIns="0" tIns="0" rIns="0" bIns="0" rtlCol="0">
            <a:spAutoFit/>
          </a:bodyPr>
          <a:lstStyle/>
          <a:p>
            <a:pPr>
              <a:spcBef>
                <a:spcPts val="800"/>
              </a:spcBef>
            </a:pPr>
            <a:r>
              <a:rPr lang="en-US" sz="2800" b="1" dirty="0">
                <a:solidFill>
                  <a:schemeClr val="accent4"/>
                </a:solidFill>
                <a:latin typeface="+mj-lt"/>
              </a:rPr>
              <a:t>17.9%</a:t>
            </a:r>
          </a:p>
        </p:txBody>
      </p:sp>
      <p:sp>
        <p:nvSpPr>
          <p:cNvPr id="39" name="Left Bracket 38"/>
          <p:cNvSpPr/>
          <p:nvPr/>
        </p:nvSpPr>
        <p:spPr bwMode="gray">
          <a:xfrm>
            <a:off x="8717743" y="1969805"/>
            <a:ext cx="265193" cy="3747371"/>
          </a:xfrm>
          <a:prstGeom prst="leftBracket">
            <a:avLst>
              <a:gd name="adj" fmla="val 0"/>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552" y="1577044"/>
            <a:ext cx="505690" cy="411117"/>
          </a:xfrm>
          <a:prstGeom prst="rect">
            <a:avLst/>
          </a:prstGeom>
          <a:solidFill>
            <a:schemeClr val="bg1"/>
          </a:solidFill>
        </p:spPr>
      </p:pic>
      <p:sp>
        <p:nvSpPr>
          <p:cNvPr id="40" name="Left Bracket 39"/>
          <p:cNvSpPr/>
          <p:nvPr/>
        </p:nvSpPr>
        <p:spPr bwMode="gray">
          <a:xfrm flipH="1" flipV="1">
            <a:off x="11383645" y="1981016"/>
            <a:ext cx="283595" cy="3736160"/>
          </a:xfrm>
          <a:prstGeom prst="leftBracket">
            <a:avLst>
              <a:gd name="adj" fmla="val 0"/>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p:cNvSpPr txBox="1"/>
          <p:nvPr/>
        </p:nvSpPr>
        <p:spPr bwMode="gray">
          <a:xfrm>
            <a:off x="3776529" y="1204205"/>
            <a:ext cx="4097275" cy="230832"/>
          </a:xfrm>
          <a:prstGeom prst="rect">
            <a:avLst/>
          </a:prstGeom>
          <a:noFill/>
        </p:spPr>
        <p:txBody>
          <a:bodyPr wrap="none" lIns="0" tIns="0" rIns="0" bIns="0" rtlCol="0">
            <a:spAutoFit/>
          </a:bodyPr>
          <a:lstStyle/>
          <a:p>
            <a:pPr>
              <a:spcBef>
                <a:spcPts val="800"/>
              </a:spcBef>
            </a:pPr>
            <a:r>
              <a:rPr lang="en-US" sz="1500" i="1" dirty="0"/>
              <a:t>Facing an Upside-Down Population Pyramid</a:t>
            </a:r>
          </a:p>
        </p:txBody>
      </p:sp>
      <p:sp>
        <p:nvSpPr>
          <p:cNvPr id="14" name="Triangle 13"/>
          <p:cNvSpPr>
            <a:spLocks noChangeAspect="1"/>
          </p:cNvSpPr>
          <p:nvPr/>
        </p:nvSpPr>
        <p:spPr bwMode="gray">
          <a:xfrm rot="10800000">
            <a:off x="5124149" y="4588341"/>
            <a:ext cx="1368527" cy="1188720"/>
          </a:xfrm>
          <a:prstGeom prst="triangle">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rapezoid 18"/>
          <p:cNvSpPr/>
          <p:nvPr/>
        </p:nvSpPr>
        <p:spPr bwMode="gray">
          <a:xfrm rot="10800000">
            <a:off x="4676174" y="3795317"/>
            <a:ext cx="2264476" cy="760125"/>
          </a:xfrm>
          <a:prstGeom prst="trapezoid">
            <a:avLst>
              <a:gd name="adj" fmla="val 57561"/>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Trapezoid 37"/>
          <p:cNvSpPr/>
          <p:nvPr/>
        </p:nvSpPr>
        <p:spPr bwMode="gray">
          <a:xfrm rot="10800000">
            <a:off x="4227655" y="2998538"/>
            <a:ext cx="3161515" cy="760125"/>
          </a:xfrm>
          <a:prstGeom prst="trapezoid">
            <a:avLst>
              <a:gd name="adj" fmla="val 57561"/>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Trapezoid 40"/>
          <p:cNvSpPr/>
          <p:nvPr/>
        </p:nvSpPr>
        <p:spPr bwMode="gray">
          <a:xfrm rot="10800000">
            <a:off x="3776855" y="2202392"/>
            <a:ext cx="4063115" cy="760125"/>
          </a:xfrm>
          <a:prstGeom prst="trapezoid">
            <a:avLst>
              <a:gd name="adj" fmla="val 57561"/>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TextBox 17"/>
          <p:cNvSpPr txBox="1"/>
          <p:nvPr/>
        </p:nvSpPr>
        <p:spPr bwMode="gray">
          <a:xfrm>
            <a:off x="5397040" y="2354187"/>
            <a:ext cx="822745" cy="456535"/>
          </a:xfrm>
          <a:prstGeom prst="rect">
            <a:avLst/>
          </a:prstGeom>
          <a:noFill/>
        </p:spPr>
        <p:txBody>
          <a:bodyPr wrap="square" lIns="0" tIns="0" rIns="0" bIns="0" rtlCol="0">
            <a:spAutoFit/>
          </a:bodyPr>
          <a:lstStyle/>
          <a:p>
            <a:pPr algn="ctr">
              <a:spcBef>
                <a:spcPts val="200"/>
              </a:spcBef>
            </a:pPr>
            <a:r>
              <a:rPr lang="en-US" sz="1200" dirty="0">
                <a:solidFill>
                  <a:schemeClr val="accent3"/>
                </a:solidFill>
              </a:rPr>
              <a:t>1940</a:t>
            </a:r>
          </a:p>
          <a:p>
            <a:pPr algn="ctr">
              <a:spcBef>
                <a:spcPts val="200"/>
              </a:spcBef>
            </a:pPr>
            <a:r>
              <a:rPr lang="en-US" sz="1600" b="1" dirty="0">
                <a:solidFill>
                  <a:schemeClr val="bg1"/>
                </a:solidFill>
              </a:rPr>
              <a:t>9.2</a:t>
            </a:r>
          </a:p>
        </p:txBody>
      </p:sp>
      <p:cxnSp>
        <p:nvCxnSpPr>
          <p:cNvPr id="42" name="Straight Connector 41"/>
          <p:cNvCxnSpPr/>
          <p:nvPr/>
        </p:nvCxnSpPr>
        <p:spPr bwMode="gray">
          <a:xfrm>
            <a:off x="569510" y="3840480"/>
            <a:ext cx="2698475" cy="0"/>
          </a:xfrm>
          <a:prstGeom prst="line">
            <a:avLst/>
          </a:prstGeom>
          <a:ln w="2222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bwMode="gray">
          <a:xfrm>
            <a:off x="5397040" y="3150333"/>
            <a:ext cx="822745" cy="456535"/>
          </a:xfrm>
          <a:prstGeom prst="rect">
            <a:avLst/>
          </a:prstGeom>
          <a:noFill/>
        </p:spPr>
        <p:txBody>
          <a:bodyPr wrap="square" lIns="0" tIns="0" rIns="0" bIns="0" rtlCol="0">
            <a:spAutoFit/>
          </a:bodyPr>
          <a:lstStyle/>
          <a:p>
            <a:pPr algn="ctr">
              <a:spcBef>
                <a:spcPts val="200"/>
              </a:spcBef>
            </a:pPr>
            <a:r>
              <a:rPr lang="en-US" sz="1200" dirty="0">
                <a:solidFill>
                  <a:schemeClr val="accent3"/>
                </a:solidFill>
              </a:rPr>
              <a:t>1980</a:t>
            </a:r>
          </a:p>
          <a:p>
            <a:pPr algn="ctr">
              <a:spcBef>
                <a:spcPts val="200"/>
              </a:spcBef>
            </a:pPr>
            <a:r>
              <a:rPr lang="en-US" sz="1600" b="1" dirty="0">
                <a:solidFill>
                  <a:schemeClr val="bg1"/>
                </a:solidFill>
              </a:rPr>
              <a:t>5.1</a:t>
            </a:r>
          </a:p>
        </p:txBody>
      </p:sp>
      <p:sp>
        <p:nvSpPr>
          <p:cNvPr id="48" name="TextBox 47"/>
          <p:cNvSpPr txBox="1"/>
          <p:nvPr/>
        </p:nvSpPr>
        <p:spPr bwMode="gray">
          <a:xfrm>
            <a:off x="5397040" y="3947112"/>
            <a:ext cx="822745" cy="456535"/>
          </a:xfrm>
          <a:prstGeom prst="rect">
            <a:avLst/>
          </a:prstGeom>
          <a:noFill/>
        </p:spPr>
        <p:txBody>
          <a:bodyPr wrap="square" lIns="0" tIns="0" rIns="0" bIns="0" rtlCol="0">
            <a:spAutoFit/>
          </a:bodyPr>
          <a:lstStyle/>
          <a:p>
            <a:pPr algn="ctr">
              <a:spcBef>
                <a:spcPts val="200"/>
              </a:spcBef>
            </a:pPr>
            <a:r>
              <a:rPr lang="en-US" sz="1200" dirty="0">
                <a:solidFill>
                  <a:schemeClr val="tx2"/>
                </a:solidFill>
              </a:rPr>
              <a:t>2016</a:t>
            </a:r>
          </a:p>
          <a:p>
            <a:pPr algn="ctr">
              <a:spcBef>
                <a:spcPts val="200"/>
              </a:spcBef>
            </a:pPr>
            <a:r>
              <a:rPr lang="en-US" sz="1600" b="1" dirty="0">
                <a:solidFill>
                  <a:schemeClr val="bg1"/>
                </a:solidFill>
              </a:rPr>
              <a:t>4.1</a:t>
            </a:r>
          </a:p>
        </p:txBody>
      </p:sp>
      <p:sp>
        <p:nvSpPr>
          <p:cNvPr id="49" name="TextBox 48"/>
          <p:cNvSpPr txBox="1"/>
          <p:nvPr/>
        </p:nvSpPr>
        <p:spPr bwMode="gray">
          <a:xfrm>
            <a:off x="5397040" y="4761249"/>
            <a:ext cx="822745" cy="456535"/>
          </a:xfrm>
          <a:prstGeom prst="rect">
            <a:avLst/>
          </a:prstGeom>
          <a:noFill/>
        </p:spPr>
        <p:txBody>
          <a:bodyPr wrap="square" lIns="0" tIns="0" rIns="0" bIns="0" rtlCol="0">
            <a:spAutoFit/>
          </a:bodyPr>
          <a:lstStyle/>
          <a:p>
            <a:pPr algn="ctr">
              <a:spcBef>
                <a:spcPts val="200"/>
              </a:spcBef>
            </a:pPr>
            <a:r>
              <a:rPr lang="en-US" sz="1200" dirty="0">
                <a:solidFill>
                  <a:schemeClr val="accent3"/>
                </a:solidFill>
              </a:rPr>
              <a:t>2050</a:t>
            </a:r>
          </a:p>
          <a:p>
            <a:pPr algn="ctr">
              <a:spcBef>
                <a:spcPts val="200"/>
              </a:spcBef>
            </a:pPr>
            <a:r>
              <a:rPr lang="en-US" sz="1600" b="1" dirty="0">
                <a:solidFill>
                  <a:schemeClr val="bg1"/>
                </a:solidFill>
              </a:rPr>
              <a:t>2.7</a:t>
            </a:r>
          </a:p>
        </p:txBody>
      </p:sp>
    </p:spTree>
    <p:extLst>
      <p:ext uri="{BB962C8B-B14F-4D97-AF65-F5344CB8AC3E}">
        <p14:creationId xmlns:p14="http://schemas.microsoft.com/office/powerpoint/2010/main" val="137313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gray">
          <a:xfrm>
            <a:off x="560388" y="447675"/>
            <a:ext cx="2879852" cy="5429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p:cNvCxnSpPr/>
          <p:nvPr/>
        </p:nvCxnSpPr>
        <p:spPr bwMode="gray">
          <a:xfrm>
            <a:off x="569510" y="3840480"/>
            <a:ext cx="2698475" cy="0"/>
          </a:xfrm>
          <a:prstGeom prst="line">
            <a:avLst/>
          </a:prstGeom>
          <a:ln w="2222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bwMode="gray">
          <a:xfrm>
            <a:off x="6575686" y="1588516"/>
            <a:ext cx="3681526" cy="3216953"/>
          </a:xfrm>
          <a:prstGeom prst="curvedConnector3">
            <a:avLst/>
          </a:prstGeom>
          <a:ln w="3810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bwMode="gray">
          <a:xfrm>
            <a:off x="6924509" y="1588516"/>
            <a:ext cx="3232136" cy="3216953"/>
          </a:xfrm>
          <a:prstGeom prst="ellips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569509" y="886765"/>
            <a:ext cx="2698475" cy="1661993"/>
          </a:xfrm>
        </p:spPr>
        <p:txBody>
          <a:bodyPr/>
          <a:lstStyle/>
          <a:p>
            <a:r>
              <a:rPr lang="en-US" sz="3000" dirty="0"/>
              <a:t>Still Operating the Delivery System of Yesteryear</a:t>
            </a:r>
          </a:p>
        </p:txBody>
      </p:sp>
      <p:sp>
        <p:nvSpPr>
          <p:cNvPr id="3" name="Text Placeholder 2"/>
          <p:cNvSpPr>
            <a:spLocks noGrp="1"/>
          </p:cNvSpPr>
          <p:nvPr>
            <p:ph type="body" sz="quarter" idx="10"/>
          </p:nvPr>
        </p:nvSpPr>
        <p:spPr>
          <a:xfrm>
            <a:off x="569510" y="4004162"/>
            <a:ext cx="2619734" cy="861774"/>
          </a:xfrm>
        </p:spPr>
        <p:txBody>
          <a:bodyPr/>
          <a:lstStyle/>
          <a:p>
            <a:r>
              <a:rPr lang="en-US" dirty="0"/>
              <a:t>Shift from commercially-paid procedures to publicly-funded medical care undermines system economics </a:t>
            </a:r>
          </a:p>
        </p:txBody>
      </p:sp>
      <p:sp>
        <p:nvSpPr>
          <p:cNvPr id="44" name="Text Placeholder 43"/>
          <p:cNvSpPr>
            <a:spLocks noGrp="1"/>
          </p:cNvSpPr>
          <p:nvPr>
            <p:ph type="body" sz="quarter" idx="13"/>
          </p:nvPr>
        </p:nvSpPr>
        <p:spPr/>
        <p:txBody>
          <a:bodyPr>
            <a:normAutofit lnSpcReduction="10000"/>
          </a:bodyPr>
          <a:lstStyle/>
          <a:p>
            <a:endParaRPr lang="en-US" dirty="0"/>
          </a:p>
        </p:txBody>
      </p:sp>
      <p:sp>
        <p:nvSpPr>
          <p:cNvPr id="5" name="Text Placeholder 4"/>
          <p:cNvSpPr>
            <a:spLocks noGrp="1"/>
          </p:cNvSpPr>
          <p:nvPr>
            <p:ph type="body" sz="quarter" idx="11"/>
          </p:nvPr>
        </p:nvSpPr>
        <p:spPr>
          <a:xfrm>
            <a:off x="7475551" y="6362480"/>
            <a:ext cx="4482649" cy="495520"/>
          </a:xfrm>
        </p:spPr>
        <p:txBody>
          <a:bodyPr/>
          <a:lstStyle/>
          <a:p>
            <a:r>
              <a:rPr lang="en-US" dirty="0"/>
              <a:t>Preliminary 2016 Medians Skew Lower as Revenue and Expense Pressures Hinder Profitability. Rep. Moody's Investor Service, 16 May 2017. Web. 30 Dec. 2017. USA. Congressional Budget Office. Projecting Hospitals’ Profit Margins Under Several Illustrative Scenarios. By Tamara Hayford, Lyle Nelson, and Alexia Diorio. Sept. 2016. Web. 30 Dec. 2017; Gist Healthcare interviews and analysis. </a:t>
            </a:r>
          </a:p>
        </p:txBody>
      </p:sp>
      <p:sp>
        <p:nvSpPr>
          <p:cNvPr id="6" name="Text Placeholder 5"/>
          <p:cNvSpPr>
            <a:spLocks noGrp="1"/>
          </p:cNvSpPr>
          <p:nvPr>
            <p:ph type="body" sz="quarter" idx="12"/>
          </p:nvPr>
        </p:nvSpPr>
        <p:spPr>
          <a:xfrm>
            <a:off x="3763789" y="6444553"/>
            <a:ext cx="1322642" cy="413447"/>
          </a:xfrm>
        </p:spPr>
        <p:txBody>
          <a:bodyPr/>
          <a:lstStyle/>
          <a:p>
            <a:r>
              <a:rPr lang="en-US" dirty="0"/>
              <a:t>Operating margin</a:t>
            </a:r>
          </a:p>
          <a:p>
            <a:r>
              <a:rPr lang="en-US" dirty="0"/>
              <a:t>Profit margin, Congressional Budget Office estimate</a:t>
            </a:r>
          </a:p>
        </p:txBody>
      </p:sp>
      <p:sp>
        <p:nvSpPr>
          <p:cNvPr id="14" name="Freeform 13"/>
          <p:cNvSpPr>
            <a:spLocks noChangeAspect="1"/>
          </p:cNvSpPr>
          <p:nvPr/>
        </p:nvSpPr>
        <p:spPr bwMode="gray">
          <a:xfrm>
            <a:off x="7495986" y="2523051"/>
            <a:ext cx="195355" cy="146229"/>
          </a:xfrm>
          <a:custGeom>
            <a:avLst/>
            <a:gdLst>
              <a:gd name="T0" fmla="*/ 1889 w 1967"/>
              <a:gd name="T1" fmla="*/ 78 h 1472"/>
              <a:gd name="T2" fmla="*/ 1889 w 1967"/>
              <a:gd name="T3" fmla="*/ 78 h 1472"/>
              <a:gd name="T4" fmla="*/ 1603 w 1967"/>
              <a:gd name="T5" fmla="*/ 78 h 1472"/>
              <a:gd name="T6" fmla="*/ 709 w 1967"/>
              <a:gd name="T7" fmla="*/ 972 h 1472"/>
              <a:gd name="T8" fmla="*/ 363 w 1967"/>
              <a:gd name="T9" fmla="*/ 626 h 1472"/>
              <a:gd name="T10" fmla="*/ 78 w 1967"/>
              <a:gd name="T11" fmla="*/ 626 h 1472"/>
              <a:gd name="T12" fmla="*/ 78 w 1967"/>
              <a:gd name="T13" fmla="*/ 911 h 1472"/>
              <a:gd name="T14" fmla="*/ 566 w 1967"/>
              <a:gd name="T15" fmla="*/ 1399 h 1472"/>
              <a:gd name="T16" fmla="*/ 567 w 1967"/>
              <a:gd name="T17" fmla="*/ 1400 h 1472"/>
              <a:gd name="T18" fmla="*/ 652 w 1967"/>
              <a:gd name="T19" fmla="*/ 1451 h 1472"/>
              <a:gd name="T20" fmla="*/ 852 w 1967"/>
              <a:gd name="T21" fmla="*/ 1400 h 1472"/>
              <a:gd name="T22" fmla="*/ 854 w 1967"/>
              <a:gd name="T23" fmla="*/ 1399 h 1472"/>
              <a:gd name="T24" fmla="*/ 1889 w 1967"/>
              <a:gd name="T25" fmla="*/ 364 h 1472"/>
              <a:gd name="T26" fmla="*/ 1889 w 1967"/>
              <a:gd name="T27" fmla="*/ 78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7" h="1472">
                <a:moveTo>
                  <a:pt x="1889" y="78"/>
                </a:moveTo>
                <a:lnTo>
                  <a:pt x="1889" y="78"/>
                </a:lnTo>
                <a:cubicBezTo>
                  <a:pt x="1810" y="0"/>
                  <a:pt x="1682" y="0"/>
                  <a:pt x="1603" y="78"/>
                </a:cubicBezTo>
                <a:lnTo>
                  <a:pt x="709" y="972"/>
                </a:lnTo>
                <a:lnTo>
                  <a:pt x="363" y="626"/>
                </a:lnTo>
                <a:cubicBezTo>
                  <a:pt x="284" y="547"/>
                  <a:pt x="156" y="547"/>
                  <a:pt x="78" y="626"/>
                </a:cubicBezTo>
                <a:cubicBezTo>
                  <a:pt x="0" y="705"/>
                  <a:pt x="0" y="833"/>
                  <a:pt x="78" y="911"/>
                </a:cubicBezTo>
                <a:lnTo>
                  <a:pt x="566" y="1399"/>
                </a:lnTo>
                <a:cubicBezTo>
                  <a:pt x="566" y="1400"/>
                  <a:pt x="566" y="1400"/>
                  <a:pt x="567" y="1400"/>
                </a:cubicBezTo>
                <a:cubicBezTo>
                  <a:pt x="591" y="1425"/>
                  <a:pt x="621" y="1442"/>
                  <a:pt x="652" y="1451"/>
                </a:cubicBezTo>
                <a:cubicBezTo>
                  <a:pt x="721" y="1472"/>
                  <a:pt x="798" y="1455"/>
                  <a:pt x="852" y="1400"/>
                </a:cubicBezTo>
                <a:cubicBezTo>
                  <a:pt x="853" y="1400"/>
                  <a:pt x="853" y="1399"/>
                  <a:pt x="854" y="1399"/>
                </a:cubicBezTo>
                <a:lnTo>
                  <a:pt x="1889" y="364"/>
                </a:lnTo>
                <a:cubicBezTo>
                  <a:pt x="1967" y="285"/>
                  <a:pt x="1967" y="157"/>
                  <a:pt x="1889" y="78"/>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noChangeAspect="1"/>
          </p:cNvSpPr>
          <p:nvPr/>
        </p:nvSpPr>
        <p:spPr bwMode="gray">
          <a:xfrm>
            <a:off x="7495986" y="2890555"/>
            <a:ext cx="195355" cy="146229"/>
          </a:xfrm>
          <a:custGeom>
            <a:avLst/>
            <a:gdLst>
              <a:gd name="T0" fmla="*/ 1889 w 1967"/>
              <a:gd name="T1" fmla="*/ 78 h 1472"/>
              <a:gd name="T2" fmla="*/ 1889 w 1967"/>
              <a:gd name="T3" fmla="*/ 78 h 1472"/>
              <a:gd name="T4" fmla="*/ 1603 w 1967"/>
              <a:gd name="T5" fmla="*/ 78 h 1472"/>
              <a:gd name="T6" fmla="*/ 709 w 1967"/>
              <a:gd name="T7" fmla="*/ 972 h 1472"/>
              <a:gd name="T8" fmla="*/ 363 w 1967"/>
              <a:gd name="T9" fmla="*/ 626 h 1472"/>
              <a:gd name="T10" fmla="*/ 78 w 1967"/>
              <a:gd name="T11" fmla="*/ 626 h 1472"/>
              <a:gd name="T12" fmla="*/ 78 w 1967"/>
              <a:gd name="T13" fmla="*/ 911 h 1472"/>
              <a:gd name="T14" fmla="*/ 566 w 1967"/>
              <a:gd name="T15" fmla="*/ 1399 h 1472"/>
              <a:gd name="T16" fmla="*/ 567 w 1967"/>
              <a:gd name="T17" fmla="*/ 1400 h 1472"/>
              <a:gd name="T18" fmla="*/ 652 w 1967"/>
              <a:gd name="T19" fmla="*/ 1451 h 1472"/>
              <a:gd name="T20" fmla="*/ 852 w 1967"/>
              <a:gd name="T21" fmla="*/ 1400 h 1472"/>
              <a:gd name="T22" fmla="*/ 854 w 1967"/>
              <a:gd name="T23" fmla="*/ 1399 h 1472"/>
              <a:gd name="T24" fmla="*/ 1889 w 1967"/>
              <a:gd name="T25" fmla="*/ 364 h 1472"/>
              <a:gd name="T26" fmla="*/ 1889 w 1967"/>
              <a:gd name="T27" fmla="*/ 78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7" h="1472">
                <a:moveTo>
                  <a:pt x="1889" y="78"/>
                </a:moveTo>
                <a:lnTo>
                  <a:pt x="1889" y="78"/>
                </a:lnTo>
                <a:cubicBezTo>
                  <a:pt x="1810" y="0"/>
                  <a:pt x="1682" y="0"/>
                  <a:pt x="1603" y="78"/>
                </a:cubicBezTo>
                <a:lnTo>
                  <a:pt x="709" y="972"/>
                </a:lnTo>
                <a:lnTo>
                  <a:pt x="363" y="626"/>
                </a:lnTo>
                <a:cubicBezTo>
                  <a:pt x="284" y="547"/>
                  <a:pt x="156" y="547"/>
                  <a:pt x="78" y="626"/>
                </a:cubicBezTo>
                <a:cubicBezTo>
                  <a:pt x="0" y="705"/>
                  <a:pt x="0" y="833"/>
                  <a:pt x="78" y="911"/>
                </a:cubicBezTo>
                <a:lnTo>
                  <a:pt x="566" y="1399"/>
                </a:lnTo>
                <a:cubicBezTo>
                  <a:pt x="566" y="1400"/>
                  <a:pt x="566" y="1400"/>
                  <a:pt x="567" y="1400"/>
                </a:cubicBezTo>
                <a:cubicBezTo>
                  <a:pt x="591" y="1425"/>
                  <a:pt x="621" y="1442"/>
                  <a:pt x="652" y="1451"/>
                </a:cubicBezTo>
                <a:cubicBezTo>
                  <a:pt x="721" y="1472"/>
                  <a:pt x="798" y="1455"/>
                  <a:pt x="852" y="1400"/>
                </a:cubicBezTo>
                <a:cubicBezTo>
                  <a:pt x="853" y="1400"/>
                  <a:pt x="853" y="1399"/>
                  <a:pt x="854" y="1399"/>
                </a:cubicBezTo>
                <a:lnTo>
                  <a:pt x="1889" y="364"/>
                </a:lnTo>
                <a:cubicBezTo>
                  <a:pt x="1967" y="285"/>
                  <a:pt x="1967" y="157"/>
                  <a:pt x="1889" y="78"/>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5"/>
          <p:cNvSpPr>
            <a:spLocks noChangeAspect="1"/>
          </p:cNvSpPr>
          <p:nvPr/>
        </p:nvSpPr>
        <p:spPr bwMode="gray">
          <a:xfrm>
            <a:off x="7495986" y="3258059"/>
            <a:ext cx="195355" cy="146229"/>
          </a:xfrm>
          <a:custGeom>
            <a:avLst/>
            <a:gdLst>
              <a:gd name="T0" fmla="*/ 1889 w 1967"/>
              <a:gd name="T1" fmla="*/ 78 h 1472"/>
              <a:gd name="T2" fmla="*/ 1889 w 1967"/>
              <a:gd name="T3" fmla="*/ 78 h 1472"/>
              <a:gd name="T4" fmla="*/ 1603 w 1967"/>
              <a:gd name="T5" fmla="*/ 78 h 1472"/>
              <a:gd name="T6" fmla="*/ 709 w 1967"/>
              <a:gd name="T7" fmla="*/ 972 h 1472"/>
              <a:gd name="T8" fmla="*/ 363 w 1967"/>
              <a:gd name="T9" fmla="*/ 626 h 1472"/>
              <a:gd name="T10" fmla="*/ 78 w 1967"/>
              <a:gd name="T11" fmla="*/ 626 h 1472"/>
              <a:gd name="T12" fmla="*/ 78 w 1967"/>
              <a:gd name="T13" fmla="*/ 911 h 1472"/>
              <a:gd name="T14" fmla="*/ 566 w 1967"/>
              <a:gd name="T15" fmla="*/ 1399 h 1472"/>
              <a:gd name="T16" fmla="*/ 567 w 1967"/>
              <a:gd name="T17" fmla="*/ 1400 h 1472"/>
              <a:gd name="T18" fmla="*/ 652 w 1967"/>
              <a:gd name="T19" fmla="*/ 1451 h 1472"/>
              <a:gd name="T20" fmla="*/ 852 w 1967"/>
              <a:gd name="T21" fmla="*/ 1400 h 1472"/>
              <a:gd name="T22" fmla="*/ 854 w 1967"/>
              <a:gd name="T23" fmla="*/ 1399 h 1472"/>
              <a:gd name="T24" fmla="*/ 1889 w 1967"/>
              <a:gd name="T25" fmla="*/ 364 h 1472"/>
              <a:gd name="T26" fmla="*/ 1889 w 1967"/>
              <a:gd name="T27" fmla="*/ 78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7" h="1472">
                <a:moveTo>
                  <a:pt x="1889" y="78"/>
                </a:moveTo>
                <a:lnTo>
                  <a:pt x="1889" y="78"/>
                </a:lnTo>
                <a:cubicBezTo>
                  <a:pt x="1810" y="0"/>
                  <a:pt x="1682" y="0"/>
                  <a:pt x="1603" y="78"/>
                </a:cubicBezTo>
                <a:lnTo>
                  <a:pt x="709" y="972"/>
                </a:lnTo>
                <a:lnTo>
                  <a:pt x="363" y="626"/>
                </a:lnTo>
                <a:cubicBezTo>
                  <a:pt x="284" y="547"/>
                  <a:pt x="156" y="547"/>
                  <a:pt x="78" y="626"/>
                </a:cubicBezTo>
                <a:cubicBezTo>
                  <a:pt x="0" y="705"/>
                  <a:pt x="0" y="833"/>
                  <a:pt x="78" y="911"/>
                </a:cubicBezTo>
                <a:lnTo>
                  <a:pt x="566" y="1399"/>
                </a:lnTo>
                <a:cubicBezTo>
                  <a:pt x="566" y="1400"/>
                  <a:pt x="566" y="1400"/>
                  <a:pt x="567" y="1400"/>
                </a:cubicBezTo>
                <a:cubicBezTo>
                  <a:pt x="591" y="1425"/>
                  <a:pt x="621" y="1442"/>
                  <a:pt x="652" y="1451"/>
                </a:cubicBezTo>
                <a:cubicBezTo>
                  <a:pt x="721" y="1472"/>
                  <a:pt x="798" y="1455"/>
                  <a:pt x="852" y="1400"/>
                </a:cubicBezTo>
                <a:cubicBezTo>
                  <a:pt x="853" y="1400"/>
                  <a:pt x="853" y="1399"/>
                  <a:pt x="854" y="1399"/>
                </a:cubicBezTo>
                <a:lnTo>
                  <a:pt x="1889" y="364"/>
                </a:lnTo>
                <a:cubicBezTo>
                  <a:pt x="1967" y="285"/>
                  <a:pt x="1967" y="157"/>
                  <a:pt x="1889" y="78"/>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p:cNvSpPr>
            <a:spLocks noChangeAspect="1"/>
          </p:cNvSpPr>
          <p:nvPr/>
        </p:nvSpPr>
        <p:spPr bwMode="gray">
          <a:xfrm>
            <a:off x="7495986" y="3625563"/>
            <a:ext cx="195355" cy="146229"/>
          </a:xfrm>
          <a:custGeom>
            <a:avLst/>
            <a:gdLst>
              <a:gd name="T0" fmla="*/ 1889 w 1967"/>
              <a:gd name="T1" fmla="*/ 78 h 1472"/>
              <a:gd name="T2" fmla="*/ 1889 w 1967"/>
              <a:gd name="T3" fmla="*/ 78 h 1472"/>
              <a:gd name="T4" fmla="*/ 1603 w 1967"/>
              <a:gd name="T5" fmla="*/ 78 h 1472"/>
              <a:gd name="T6" fmla="*/ 709 w 1967"/>
              <a:gd name="T7" fmla="*/ 972 h 1472"/>
              <a:gd name="T8" fmla="*/ 363 w 1967"/>
              <a:gd name="T9" fmla="*/ 626 h 1472"/>
              <a:gd name="T10" fmla="*/ 78 w 1967"/>
              <a:gd name="T11" fmla="*/ 626 h 1472"/>
              <a:gd name="T12" fmla="*/ 78 w 1967"/>
              <a:gd name="T13" fmla="*/ 911 h 1472"/>
              <a:gd name="T14" fmla="*/ 566 w 1967"/>
              <a:gd name="T15" fmla="*/ 1399 h 1472"/>
              <a:gd name="T16" fmla="*/ 567 w 1967"/>
              <a:gd name="T17" fmla="*/ 1400 h 1472"/>
              <a:gd name="T18" fmla="*/ 652 w 1967"/>
              <a:gd name="T19" fmla="*/ 1451 h 1472"/>
              <a:gd name="T20" fmla="*/ 852 w 1967"/>
              <a:gd name="T21" fmla="*/ 1400 h 1472"/>
              <a:gd name="T22" fmla="*/ 854 w 1967"/>
              <a:gd name="T23" fmla="*/ 1399 h 1472"/>
              <a:gd name="T24" fmla="*/ 1889 w 1967"/>
              <a:gd name="T25" fmla="*/ 364 h 1472"/>
              <a:gd name="T26" fmla="*/ 1889 w 1967"/>
              <a:gd name="T27" fmla="*/ 78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7" h="1472">
                <a:moveTo>
                  <a:pt x="1889" y="78"/>
                </a:moveTo>
                <a:lnTo>
                  <a:pt x="1889" y="78"/>
                </a:lnTo>
                <a:cubicBezTo>
                  <a:pt x="1810" y="0"/>
                  <a:pt x="1682" y="0"/>
                  <a:pt x="1603" y="78"/>
                </a:cubicBezTo>
                <a:lnTo>
                  <a:pt x="709" y="972"/>
                </a:lnTo>
                <a:lnTo>
                  <a:pt x="363" y="626"/>
                </a:lnTo>
                <a:cubicBezTo>
                  <a:pt x="284" y="547"/>
                  <a:pt x="156" y="547"/>
                  <a:pt x="78" y="626"/>
                </a:cubicBezTo>
                <a:cubicBezTo>
                  <a:pt x="0" y="705"/>
                  <a:pt x="0" y="833"/>
                  <a:pt x="78" y="911"/>
                </a:cubicBezTo>
                <a:lnTo>
                  <a:pt x="566" y="1399"/>
                </a:lnTo>
                <a:cubicBezTo>
                  <a:pt x="566" y="1400"/>
                  <a:pt x="566" y="1400"/>
                  <a:pt x="567" y="1400"/>
                </a:cubicBezTo>
                <a:cubicBezTo>
                  <a:pt x="591" y="1425"/>
                  <a:pt x="621" y="1442"/>
                  <a:pt x="652" y="1451"/>
                </a:cubicBezTo>
                <a:cubicBezTo>
                  <a:pt x="721" y="1472"/>
                  <a:pt x="798" y="1455"/>
                  <a:pt x="852" y="1400"/>
                </a:cubicBezTo>
                <a:cubicBezTo>
                  <a:pt x="853" y="1400"/>
                  <a:pt x="853" y="1399"/>
                  <a:pt x="854" y="1399"/>
                </a:cubicBezTo>
                <a:lnTo>
                  <a:pt x="1889" y="364"/>
                </a:lnTo>
                <a:cubicBezTo>
                  <a:pt x="1967" y="285"/>
                  <a:pt x="1967" y="157"/>
                  <a:pt x="1889" y="78"/>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7"/>
          <p:cNvSpPr>
            <a:spLocks noChangeAspect="1"/>
          </p:cNvSpPr>
          <p:nvPr/>
        </p:nvSpPr>
        <p:spPr bwMode="gray">
          <a:xfrm>
            <a:off x="7495986" y="3993066"/>
            <a:ext cx="195355" cy="146229"/>
          </a:xfrm>
          <a:custGeom>
            <a:avLst/>
            <a:gdLst>
              <a:gd name="T0" fmla="*/ 1889 w 1967"/>
              <a:gd name="T1" fmla="*/ 78 h 1472"/>
              <a:gd name="T2" fmla="*/ 1889 w 1967"/>
              <a:gd name="T3" fmla="*/ 78 h 1472"/>
              <a:gd name="T4" fmla="*/ 1603 w 1967"/>
              <a:gd name="T5" fmla="*/ 78 h 1472"/>
              <a:gd name="T6" fmla="*/ 709 w 1967"/>
              <a:gd name="T7" fmla="*/ 972 h 1472"/>
              <a:gd name="T8" fmla="*/ 363 w 1967"/>
              <a:gd name="T9" fmla="*/ 626 h 1472"/>
              <a:gd name="T10" fmla="*/ 78 w 1967"/>
              <a:gd name="T11" fmla="*/ 626 h 1472"/>
              <a:gd name="T12" fmla="*/ 78 w 1967"/>
              <a:gd name="T13" fmla="*/ 911 h 1472"/>
              <a:gd name="T14" fmla="*/ 566 w 1967"/>
              <a:gd name="T15" fmla="*/ 1399 h 1472"/>
              <a:gd name="T16" fmla="*/ 567 w 1967"/>
              <a:gd name="T17" fmla="*/ 1400 h 1472"/>
              <a:gd name="T18" fmla="*/ 652 w 1967"/>
              <a:gd name="T19" fmla="*/ 1451 h 1472"/>
              <a:gd name="T20" fmla="*/ 852 w 1967"/>
              <a:gd name="T21" fmla="*/ 1400 h 1472"/>
              <a:gd name="T22" fmla="*/ 854 w 1967"/>
              <a:gd name="T23" fmla="*/ 1399 h 1472"/>
              <a:gd name="T24" fmla="*/ 1889 w 1967"/>
              <a:gd name="T25" fmla="*/ 364 h 1472"/>
              <a:gd name="T26" fmla="*/ 1889 w 1967"/>
              <a:gd name="T27" fmla="*/ 78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7" h="1472">
                <a:moveTo>
                  <a:pt x="1889" y="78"/>
                </a:moveTo>
                <a:lnTo>
                  <a:pt x="1889" y="78"/>
                </a:lnTo>
                <a:cubicBezTo>
                  <a:pt x="1810" y="0"/>
                  <a:pt x="1682" y="0"/>
                  <a:pt x="1603" y="78"/>
                </a:cubicBezTo>
                <a:lnTo>
                  <a:pt x="709" y="972"/>
                </a:lnTo>
                <a:lnTo>
                  <a:pt x="363" y="626"/>
                </a:lnTo>
                <a:cubicBezTo>
                  <a:pt x="284" y="547"/>
                  <a:pt x="156" y="547"/>
                  <a:pt x="78" y="626"/>
                </a:cubicBezTo>
                <a:cubicBezTo>
                  <a:pt x="0" y="705"/>
                  <a:pt x="0" y="833"/>
                  <a:pt x="78" y="911"/>
                </a:cubicBezTo>
                <a:lnTo>
                  <a:pt x="566" y="1399"/>
                </a:lnTo>
                <a:cubicBezTo>
                  <a:pt x="566" y="1400"/>
                  <a:pt x="566" y="1400"/>
                  <a:pt x="567" y="1400"/>
                </a:cubicBezTo>
                <a:cubicBezTo>
                  <a:pt x="591" y="1425"/>
                  <a:pt x="621" y="1442"/>
                  <a:pt x="652" y="1451"/>
                </a:cubicBezTo>
                <a:cubicBezTo>
                  <a:pt x="721" y="1472"/>
                  <a:pt x="798" y="1455"/>
                  <a:pt x="852" y="1400"/>
                </a:cubicBezTo>
                <a:cubicBezTo>
                  <a:pt x="853" y="1400"/>
                  <a:pt x="853" y="1399"/>
                  <a:pt x="854" y="1399"/>
                </a:cubicBezTo>
                <a:lnTo>
                  <a:pt x="1889" y="364"/>
                </a:lnTo>
                <a:cubicBezTo>
                  <a:pt x="1967" y="285"/>
                  <a:pt x="1967" y="157"/>
                  <a:pt x="1889" y="78"/>
                </a:cubicBezTo>
                <a:close/>
              </a:path>
            </a:pathLst>
          </a:custGeom>
          <a:solidFill>
            <a:srgbClr val="153B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p:nvPr/>
        </p:nvSpPr>
        <p:spPr>
          <a:xfrm>
            <a:off x="7849894" y="1850315"/>
            <a:ext cx="1583333" cy="492443"/>
          </a:xfrm>
          <a:prstGeom prst="rect">
            <a:avLst/>
          </a:prstGeom>
        </p:spPr>
        <p:txBody>
          <a:bodyPr wrap="square">
            <a:spAutoFit/>
          </a:bodyPr>
          <a:lstStyle/>
          <a:p>
            <a:pPr>
              <a:spcBef>
                <a:spcPts val="800"/>
              </a:spcBef>
            </a:pPr>
            <a:r>
              <a:rPr lang="en-US" sz="1300" b="1" dirty="0">
                <a:solidFill>
                  <a:schemeClr val="tx2"/>
                </a:solidFill>
              </a:rPr>
              <a:t>Drivers of Declining Margin</a:t>
            </a:r>
          </a:p>
        </p:txBody>
      </p:sp>
      <p:grpSp>
        <p:nvGrpSpPr>
          <p:cNvPr id="19" name="Group 18"/>
          <p:cNvGrpSpPr/>
          <p:nvPr/>
        </p:nvGrpSpPr>
        <p:grpSpPr bwMode="gray">
          <a:xfrm>
            <a:off x="3665717" y="2550638"/>
            <a:ext cx="696180" cy="419100"/>
            <a:chOff x="5062825" y="3910261"/>
            <a:chExt cx="1587500" cy="955675"/>
          </a:xfrm>
          <a:solidFill>
            <a:schemeClr val="bg2"/>
          </a:solidFill>
        </p:grpSpPr>
        <p:sp>
          <p:nvSpPr>
            <p:cNvPr id="20" name="Freeform 5"/>
            <p:cNvSpPr>
              <a:spLocks/>
            </p:cNvSpPr>
            <p:nvPr/>
          </p:nvSpPr>
          <p:spPr bwMode="gray">
            <a:xfrm>
              <a:off x="5894675" y="3910261"/>
              <a:ext cx="755650" cy="955675"/>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4"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6"/>
            <p:cNvSpPr>
              <a:spLocks/>
            </p:cNvSpPr>
            <p:nvPr/>
          </p:nvSpPr>
          <p:spPr bwMode="gray">
            <a:xfrm>
              <a:off x="5062825" y="3910261"/>
              <a:ext cx="755650" cy="955675"/>
            </a:xfrm>
            <a:custGeom>
              <a:avLst/>
              <a:gdLst>
                <a:gd name="T0" fmla="*/ 455 w 791"/>
                <a:gd name="T1" fmla="*/ 251 h 1001"/>
                <a:gd name="T2" fmla="*/ 455 w 791"/>
                <a:gd name="T3" fmla="*/ 251 h 1001"/>
                <a:gd name="T4" fmla="*/ 455 w 791"/>
                <a:gd name="T5" fmla="*/ 0 h 1001"/>
                <a:gd name="T6" fmla="*/ 0 w 791"/>
                <a:gd name="T7" fmla="*/ 478 h 1001"/>
                <a:gd name="T8" fmla="*/ 396 w 791"/>
                <a:gd name="T9" fmla="*/ 1001 h 1001"/>
                <a:gd name="T10" fmla="*/ 414 w 791"/>
                <a:gd name="T11" fmla="*/ 1001 h 1001"/>
                <a:gd name="T12" fmla="*/ 791 w 791"/>
                <a:gd name="T13" fmla="*/ 624 h 1001"/>
                <a:gd name="T14" fmla="*/ 455 w 791"/>
                <a:gd name="T15" fmla="*/ 25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01">
                  <a:moveTo>
                    <a:pt x="455" y="251"/>
                  </a:moveTo>
                  <a:lnTo>
                    <a:pt x="455" y="251"/>
                  </a:lnTo>
                  <a:lnTo>
                    <a:pt x="455" y="0"/>
                  </a:lnTo>
                  <a:cubicBezTo>
                    <a:pt x="203" y="0"/>
                    <a:pt x="0" y="214"/>
                    <a:pt x="0" y="478"/>
                  </a:cubicBezTo>
                  <a:cubicBezTo>
                    <a:pt x="0" y="742"/>
                    <a:pt x="145" y="1001"/>
                    <a:pt x="396" y="1001"/>
                  </a:cubicBezTo>
                  <a:lnTo>
                    <a:pt x="414" y="1001"/>
                  </a:lnTo>
                  <a:cubicBezTo>
                    <a:pt x="622" y="1001"/>
                    <a:pt x="791" y="832"/>
                    <a:pt x="791" y="624"/>
                  </a:cubicBezTo>
                  <a:cubicBezTo>
                    <a:pt x="791" y="430"/>
                    <a:pt x="644" y="272"/>
                    <a:pt x="455" y="2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TextBox 24"/>
          <p:cNvSpPr txBox="1"/>
          <p:nvPr/>
        </p:nvSpPr>
        <p:spPr bwMode="gray">
          <a:xfrm>
            <a:off x="3721622" y="5345972"/>
            <a:ext cx="2609850" cy="530915"/>
          </a:xfrm>
          <a:prstGeom prst="rect">
            <a:avLst/>
          </a:prstGeom>
          <a:noFill/>
        </p:spPr>
        <p:txBody>
          <a:bodyPr wrap="square" lIns="0" tIns="0" rIns="0" bIns="0" rtlCol="0">
            <a:spAutoFit/>
          </a:bodyPr>
          <a:lstStyle/>
          <a:p>
            <a:pPr algn="r">
              <a:spcBef>
                <a:spcPts val="1200"/>
              </a:spcBef>
            </a:pPr>
            <a:r>
              <a:rPr lang="en-US" sz="1200" b="1" dirty="0"/>
              <a:t>Chief Strategy Officer</a:t>
            </a:r>
          </a:p>
          <a:p>
            <a:pPr algn="r">
              <a:spcBef>
                <a:spcPts val="300"/>
              </a:spcBef>
            </a:pPr>
            <a:r>
              <a:rPr lang="en-US" sz="1000" cap="all" dirty="0">
                <a:solidFill>
                  <a:schemeClr val="accent4"/>
                </a:solidFill>
              </a:rPr>
              <a:t>Large regional health system in the southeastern u.s.</a:t>
            </a:r>
          </a:p>
        </p:txBody>
      </p:sp>
      <p:sp>
        <p:nvSpPr>
          <p:cNvPr id="26" name="Text Placeholder 2"/>
          <p:cNvSpPr txBox="1">
            <a:spLocks/>
          </p:cNvSpPr>
          <p:nvPr/>
        </p:nvSpPr>
        <p:spPr bwMode="gray">
          <a:xfrm>
            <a:off x="3763789" y="2821339"/>
            <a:ext cx="2567683" cy="2257028"/>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Our Medicare volumes have gone through the roof. Coming out of 2017 we think Medicare share of revenue will  have risen five percent.</a:t>
            </a:r>
          </a:p>
          <a:p>
            <a:pPr marL="0" indent="0">
              <a:buNone/>
            </a:pPr>
            <a:r>
              <a:rPr lang="en-US" dirty="0"/>
              <a:t>We didn’t have a hard flu season. The economy is strong. The only explanation is </a:t>
            </a:r>
            <a:r>
              <a:rPr lang="en-US" b="1" dirty="0"/>
              <a:t>that the tsunami of Baby Boomers is hitting Medicare</a:t>
            </a:r>
            <a:r>
              <a:rPr lang="en-US" dirty="0"/>
              <a:t>.”</a:t>
            </a:r>
          </a:p>
        </p:txBody>
      </p:sp>
      <p:sp>
        <p:nvSpPr>
          <p:cNvPr id="28" name="TextBox 27"/>
          <p:cNvSpPr txBox="1"/>
          <p:nvPr/>
        </p:nvSpPr>
        <p:spPr bwMode="gray">
          <a:xfrm>
            <a:off x="5519335" y="1349804"/>
            <a:ext cx="1236795" cy="430887"/>
          </a:xfrm>
          <a:prstGeom prst="rect">
            <a:avLst/>
          </a:prstGeom>
          <a:noFill/>
        </p:spPr>
        <p:txBody>
          <a:bodyPr wrap="square" lIns="0" tIns="0" rIns="0" bIns="0" rtlCol="0">
            <a:spAutoFit/>
          </a:bodyPr>
          <a:lstStyle/>
          <a:p>
            <a:pPr>
              <a:spcBef>
                <a:spcPts val="800"/>
              </a:spcBef>
            </a:pPr>
            <a:r>
              <a:rPr lang="en-US" sz="2800" b="1" dirty="0">
                <a:solidFill>
                  <a:schemeClr val="accent4"/>
                </a:solidFill>
                <a:latin typeface="+mj-lt"/>
              </a:rPr>
              <a:t>2.7%</a:t>
            </a:r>
          </a:p>
        </p:txBody>
      </p:sp>
      <p:sp>
        <p:nvSpPr>
          <p:cNvPr id="29" name="TextBox 28"/>
          <p:cNvSpPr txBox="1"/>
          <p:nvPr/>
        </p:nvSpPr>
        <p:spPr bwMode="gray">
          <a:xfrm>
            <a:off x="5519335" y="1758575"/>
            <a:ext cx="1338395" cy="430887"/>
          </a:xfrm>
          <a:prstGeom prst="rect">
            <a:avLst/>
          </a:prstGeom>
          <a:noFill/>
        </p:spPr>
        <p:txBody>
          <a:bodyPr wrap="square" lIns="0" tIns="0" rIns="0" bIns="0" rtlCol="0">
            <a:spAutoFit/>
          </a:bodyPr>
          <a:lstStyle/>
          <a:p>
            <a:pPr>
              <a:spcBef>
                <a:spcPts val="800"/>
              </a:spcBef>
            </a:pPr>
            <a:r>
              <a:rPr lang="en-US" sz="1400" dirty="0"/>
              <a:t>Mean hospital margin in 2016</a:t>
            </a:r>
            <a:r>
              <a:rPr lang="en-US" sz="1400" baseline="30000" dirty="0"/>
              <a:t>1</a:t>
            </a:r>
          </a:p>
        </p:txBody>
      </p:sp>
      <p:grpSp>
        <p:nvGrpSpPr>
          <p:cNvPr id="7" name="Group 6"/>
          <p:cNvGrpSpPr/>
          <p:nvPr/>
        </p:nvGrpSpPr>
        <p:grpSpPr>
          <a:xfrm>
            <a:off x="10323991" y="4526603"/>
            <a:ext cx="1629179" cy="891041"/>
            <a:chOff x="3390619" y="1542833"/>
            <a:chExt cx="2097308" cy="891041"/>
          </a:xfrm>
        </p:grpSpPr>
        <p:sp>
          <p:nvSpPr>
            <p:cNvPr id="30" name="TextBox 29"/>
            <p:cNvSpPr txBox="1"/>
            <p:nvPr/>
          </p:nvSpPr>
          <p:spPr bwMode="gray">
            <a:xfrm>
              <a:off x="3390619" y="1542833"/>
              <a:ext cx="2097308" cy="430887"/>
            </a:xfrm>
            <a:prstGeom prst="rect">
              <a:avLst/>
            </a:prstGeom>
            <a:noFill/>
          </p:spPr>
          <p:txBody>
            <a:bodyPr wrap="square" lIns="0" tIns="0" rIns="0" bIns="0" rtlCol="0">
              <a:spAutoFit/>
            </a:bodyPr>
            <a:lstStyle/>
            <a:p>
              <a:pPr>
                <a:spcBef>
                  <a:spcPts val="800"/>
                </a:spcBef>
              </a:pPr>
              <a:r>
                <a:rPr lang="en-US" sz="2800" b="1" dirty="0">
                  <a:solidFill>
                    <a:schemeClr val="accent3"/>
                  </a:solidFill>
                  <a:latin typeface="+mj-lt"/>
                </a:rPr>
                <a:t>(0.2%)</a:t>
              </a:r>
            </a:p>
          </p:txBody>
        </p:sp>
        <p:sp>
          <p:nvSpPr>
            <p:cNvPr id="31" name="TextBox 30"/>
            <p:cNvSpPr txBox="1"/>
            <p:nvPr/>
          </p:nvSpPr>
          <p:spPr bwMode="gray">
            <a:xfrm>
              <a:off x="3451319" y="2002987"/>
              <a:ext cx="1681919" cy="430887"/>
            </a:xfrm>
            <a:prstGeom prst="rect">
              <a:avLst/>
            </a:prstGeom>
            <a:noFill/>
          </p:spPr>
          <p:txBody>
            <a:bodyPr wrap="square" lIns="0" tIns="0" rIns="0" bIns="0" rtlCol="0">
              <a:spAutoFit/>
            </a:bodyPr>
            <a:lstStyle/>
            <a:p>
              <a:pPr>
                <a:spcBef>
                  <a:spcPts val="800"/>
                </a:spcBef>
              </a:pPr>
              <a:r>
                <a:rPr lang="en-US" sz="1400" dirty="0"/>
                <a:t>Mean hospital  margin in 2027</a:t>
              </a:r>
              <a:r>
                <a:rPr lang="en-US" sz="1400" baseline="30000" dirty="0"/>
                <a:t>2</a:t>
              </a:r>
            </a:p>
          </p:txBody>
        </p:sp>
      </p:grpSp>
      <p:sp>
        <p:nvSpPr>
          <p:cNvPr id="32" name="Text Placeholder 2"/>
          <p:cNvSpPr txBox="1">
            <a:spLocks/>
          </p:cNvSpPr>
          <p:nvPr/>
        </p:nvSpPr>
        <p:spPr bwMode="gray">
          <a:xfrm>
            <a:off x="3763789" y="882089"/>
            <a:ext cx="6527337"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Delivery System Economics Becoming Unsustainable</a:t>
            </a:r>
          </a:p>
        </p:txBody>
      </p:sp>
      <p:sp>
        <p:nvSpPr>
          <p:cNvPr id="33" name="TextBox 32"/>
          <p:cNvSpPr txBox="1"/>
          <p:nvPr/>
        </p:nvSpPr>
        <p:spPr bwMode="gray">
          <a:xfrm>
            <a:off x="7762808" y="2453883"/>
            <a:ext cx="2282087" cy="200055"/>
          </a:xfrm>
          <a:prstGeom prst="rect">
            <a:avLst/>
          </a:prstGeom>
          <a:noFill/>
        </p:spPr>
        <p:txBody>
          <a:bodyPr wrap="square" lIns="0" tIns="0" rIns="0" bIns="0" rtlCol="0">
            <a:spAutoFit/>
          </a:bodyPr>
          <a:lstStyle/>
          <a:p>
            <a:pPr>
              <a:spcBef>
                <a:spcPts val="800"/>
              </a:spcBef>
            </a:pPr>
            <a:r>
              <a:rPr lang="en-US" sz="1300" dirty="0"/>
              <a:t>Rising public payer share</a:t>
            </a:r>
            <a:endParaRPr lang="en-US" sz="1300" baseline="30000" dirty="0"/>
          </a:p>
        </p:txBody>
      </p:sp>
      <p:sp>
        <p:nvSpPr>
          <p:cNvPr id="34" name="TextBox 33"/>
          <p:cNvSpPr txBox="1"/>
          <p:nvPr/>
        </p:nvSpPr>
        <p:spPr bwMode="gray">
          <a:xfrm>
            <a:off x="7762808" y="3190923"/>
            <a:ext cx="2384586" cy="200055"/>
          </a:xfrm>
          <a:prstGeom prst="rect">
            <a:avLst/>
          </a:prstGeom>
          <a:noFill/>
        </p:spPr>
        <p:txBody>
          <a:bodyPr wrap="square" lIns="0" tIns="0" rIns="0" bIns="0" rtlCol="0">
            <a:spAutoFit/>
          </a:bodyPr>
          <a:lstStyle/>
          <a:p>
            <a:pPr>
              <a:spcBef>
                <a:spcPts val="800"/>
              </a:spcBef>
            </a:pPr>
            <a:r>
              <a:rPr lang="en-US" sz="1300" dirty="0"/>
              <a:t>Declining surgical case mix</a:t>
            </a:r>
            <a:endParaRPr lang="en-US" sz="1300" baseline="30000" dirty="0"/>
          </a:p>
        </p:txBody>
      </p:sp>
      <p:sp>
        <p:nvSpPr>
          <p:cNvPr id="35" name="TextBox 34"/>
          <p:cNvSpPr txBox="1"/>
          <p:nvPr/>
        </p:nvSpPr>
        <p:spPr bwMode="gray">
          <a:xfrm>
            <a:off x="7762808" y="2822403"/>
            <a:ext cx="2282087" cy="200055"/>
          </a:xfrm>
          <a:prstGeom prst="rect">
            <a:avLst/>
          </a:prstGeom>
          <a:noFill/>
        </p:spPr>
        <p:txBody>
          <a:bodyPr wrap="square" lIns="0" tIns="0" rIns="0" bIns="0" rtlCol="0">
            <a:spAutoFit/>
          </a:bodyPr>
          <a:lstStyle/>
          <a:p>
            <a:pPr>
              <a:spcBef>
                <a:spcPts val="800"/>
              </a:spcBef>
            </a:pPr>
            <a:r>
              <a:rPr lang="en-US" sz="1300" dirty="0"/>
              <a:t>Rising patient acuity</a:t>
            </a:r>
            <a:endParaRPr lang="en-US" sz="1300" baseline="30000" dirty="0"/>
          </a:p>
        </p:txBody>
      </p:sp>
      <p:sp>
        <p:nvSpPr>
          <p:cNvPr id="36" name="TextBox 35"/>
          <p:cNvSpPr txBox="1"/>
          <p:nvPr/>
        </p:nvSpPr>
        <p:spPr bwMode="gray">
          <a:xfrm>
            <a:off x="7762808" y="3559443"/>
            <a:ext cx="2282087" cy="200055"/>
          </a:xfrm>
          <a:prstGeom prst="rect">
            <a:avLst/>
          </a:prstGeom>
          <a:noFill/>
        </p:spPr>
        <p:txBody>
          <a:bodyPr wrap="square" lIns="0" tIns="0" rIns="0" bIns="0" rtlCol="0">
            <a:spAutoFit/>
          </a:bodyPr>
          <a:lstStyle/>
          <a:p>
            <a:pPr>
              <a:spcBef>
                <a:spcPts val="800"/>
              </a:spcBef>
            </a:pPr>
            <a:r>
              <a:rPr lang="en-US" sz="1300" dirty="0"/>
              <a:t>Medicare payment cuts</a:t>
            </a:r>
            <a:endParaRPr lang="en-US" sz="1300" baseline="30000" dirty="0"/>
          </a:p>
        </p:txBody>
      </p:sp>
      <p:sp>
        <p:nvSpPr>
          <p:cNvPr id="37" name="TextBox 36"/>
          <p:cNvSpPr txBox="1"/>
          <p:nvPr/>
        </p:nvSpPr>
        <p:spPr bwMode="gray">
          <a:xfrm>
            <a:off x="7762808" y="3927964"/>
            <a:ext cx="1819292" cy="400110"/>
          </a:xfrm>
          <a:prstGeom prst="rect">
            <a:avLst/>
          </a:prstGeom>
          <a:noFill/>
        </p:spPr>
        <p:txBody>
          <a:bodyPr wrap="square" lIns="0" tIns="0" rIns="0" bIns="0" rtlCol="0">
            <a:spAutoFit/>
          </a:bodyPr>
          <a:lstStyle/>
          <a:p>
            <a:pPr>
              <a:spcBef>
                <a:spcPts val="800"/>
              </a:spcBef>
            </a:pPr>
            <a:r>
              <a:rPr lang="en-US" sz="1300" dirty="0"/>
              <a:t>Declining commercial price growth</a:t>
            </a:r>
            <a:endParaRPr lang="en-US" sz="1300" baseline="30000" dirty="0"/>
          </a:p>
        </p:txBody>
      </p:sp>
      <p:sp>
        <p:nvSpPr>
          <p:cNvPr id="9" name="Rectangle 8"/>
          <p:cNvSpPr/>
          <p:nvPr/>
        </p:nvSpPr>
        <p:spPr bwMode="gray">
          <a:xfrm>
            <a:off x="7475551" y="1813509"/>
            <a:ext cx="266822" cy="15291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429" y="1758508"/>
            <a:ext cx="436541" cy="529497"/>
          </a:xfrm>
          <a:prstGeom prst="rect">
            <a:avLst/>
          </a:prstGeom>
        </p:spPr>
      </p:pic>
    </p:spTree>
    <p:extLst>
      <p:ext uri="{BB962C8B-B14F-4D97-AF65-F5344CB8AC3E}">
        <p14:creationId xmlns:p14="http://schemas.microsoft.com/office/powerpoint/2010/main" val="3485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Curved Connector 111"/>
          <p:cNvCxnSpPr/>
          <p:nvPr/>
        </p:nvCxnSpPr>
        <p:spPr bwMode="gray">
          <a:xfrm>
            <a:off x="5346501" y="3072417"/>
            <a:ext cx="1363630" cy="778495"/>
          </a:xfrm>
          <a:prstGeom prst="curvedConnector3">
            <a:avLst>
              <a:gd name="adj1" fmla="val 50000"/>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gray">
          <a:xfrm>
            <a:off x="5835404" y="3143434"/>
            <a:ext cx="471150" cy="604979"/>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Rectangle 16"/>
          <p:cNvSpPr/>
          <p:nvPr/>
        </p:nvSpPr>
        <p:spPr bwMode="gray">
          <a:xfrm flipH="1">
            <a:off x="4733454" y="2341989"/>
            <a:ext cx="290404" cy="1494313"/>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Rectangle 70"/>
          <p:cNvSpPr/>
          <p:nvPr/>
        </p:nvSpPr>
        <p:spPr bwMode="gray">
          <a:xfrm>
            <a:off x="3526681" y="4918469"/>
            <a:ext cx="4885799" cy="1272584"/>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itle 6"/>
          <p:cNvSpPr>
            <a:spLocks noGrp="1"/>
          </p:cNvSpPr>
          <p:nvPr>
            <p:ph type="title"/>
          </p:nvPr>
        </p:nvSpPr>
        <p:spPr/>
        <p:txBody>
          <a:bodyPr/>
          <a:lstStyle/>
          <a:p>
            <a:r>
              <a:rPr lang="en-US" dirty="0"/>
              <a:t>Looking to Leave Providers “Holding the Bag”</a:t>
            </a:r>
          </a:p>
        </p:txBody>
      </p:sp>
      <p:sp>
        <p:nvSpPr>
          <p:cNvPr id="8" name="Text Placeholder 7"/>
          <p:cNvSpPr>
            <a:spLocks noGrp="1"/>
          </p:cNvSpPr>
          <p:nvPr>
            <p:ph type="body" sz="quarter" idx="10"/>
          </p:nvPr>
        </p:nvSpPr>
        <p:spPr/>
        <p:txBody>
          <a:bodyPr/>
          <a:lstStyle/>
          <a:p>
            <a:r>
              <a:rPr lang="en-US" dirty="0"/>
              <a:t>Dominant strategy for contending with rising health spending will be downward pressure on price from all purchasers</a:t>
            </a:r>
          </a:p>
        </p:txBody>
      </p:sp>
      <p:sp>
        <p:nvSpPr>
          <p:cNvPr id="6" name="Text Placeholder 5"/>
          <p:cNvSpPr>
            <a:spLocks noGrp="1"/>
          </p:cNvSpPr>
          <p:nvPr>
            <p:ph type="body" sz="quarter" idx="13"/>
          </p:nvPr>
        </p:nvSpPr>
        <p:spPr/>
        <p:txBody>
          <a:bodyPr>
            <a:normAutofit lnSpcReduction="10000"/>
          </a:bodyPr>
          <a:lstStyle/>
          <a:p>
            <a:endParaRPr lang="en-US" dirty="0"/>
          </a:p>
        </p:txBody>
      </p:sp>
      <p:sp>
        <p:nvSpPr>
          <p:cNvPr id="9" name="Text Placeholder 8"/>
          <p:cNvSpPr>
            <a:spLocks noGrp="1"/>
          </p:cNvSpPr>
          <p:nvPr>
            <p:ph type="body" sz="quarter" idx="11"/>
          </p:nvPr>
        </p:nvSpPr>
        <p:spPr>
          <a:xfrm>
            <a:off x="7678111" y="6470202"/>
            <a:ext cx="1494464" cy="387798"/>
          </a:xfrm>
        </p:spPr>
        <p:txBody>
          <a:bodyPr/>
          <a:lstStyle/>
          <a:p>
            <a:r>
              <a:rPr lang="en-US" dirty="0"/>
              <a:t>Source: Gist Healthcare analysis.</a:t>
            </a:r>
          </a:p>
        </p:txBody>
      </p:sp>
      <p:sp>
        <p:nvSpPr>
          <p:cNvPr id="10" name="Text Placeholder 9"/>
          <p:cNvSpPr>
            <a:spLocks noGrp="1"/>
          </p:cNvSpPr>
          <p:nvPr>
            <p:ph type="body" sz="quarter" idx="12"/>
          </p:nvPr>
        </p:nvSpPr>
        <p:spPr>
          <a:xfrm>
            <a:off x="3538942" y="6470202"/>
            <a:ext cx="1412201" cy="387798"/>
          </a:xfrm>
        </p:spPr>
        <p:txBody>
          <a:bodyPr/>
          <a:lstStyle/>
          <a:p>
            <a:r>
              <a:rPr lang="en-US" dirty="0"/>
              <a:t>Medicare Advantage</a:t>
            </a:r>
          </a:p>
          <a:p>
            <a:r>
              <a:rPr lang="en-US" dirty="0"/>
              <a:t>Managed care organizations</a:t>
            </a:r>
          </a:p>
          <a:p>
            <a:r>
              <a:rPr lang="en-US" dirty="0"/>
              <a:t>Defined contribution</a:t>
            </a:r>
          </a:p>
        </p:txBody>
      </p:sp>
      <p:sp>
        <p:nvSpPr>
          <p:cNvPr id="12" name="Text Placeholder 2"/>
          <p:cNvSpPr txBox="1">
            <a:spLocks/>
          </p:cNvSpPr>
          <p:nvPr/>
        </p:nvSpPr>
        <p:spPr bwMode="gray">
          <a:xfrm>
            <a:off x="9417659" y="3283558"/>
            <a:ext cx="2182509" cy="2610971"/>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US" sz="1300" dirty="0">
                <a:solidFill>
                  <a:schemeClr val="bg1"/>
                </a:solidFill>
              </a:rPr>
              <a:t>Federal strategy:</a:t>
            </a:r>
            <a:br>
              <a:rPr lang="en-US" sz="1300" dirty="0">
                <a:solidFill>
                  <a:schemeClr val="bg1"/>
                </a:solidFill>
              </a:rPr>
            </a:br>
            <a:r>
              <a:rPr lang="en-US" sz="1300" dirty="0">
                <a:solidFill>
                  <a:schemeClr val="bg1"/>
                </a:solidFill>
              </a:rPr>
              <a:t>from mandatory to discretionary spending</a:t>
            </a:r>
          </a:p>
          <a:p>
            <a:pPr lvl="1">
              <a:buClr>
                <a:schemeClr val="accent4"/>
              </a:buClr>
            </a:pPr>
            <a:r>
              <a:rPr lang="en-US" sz="1300" dirty="0">
                <a:solidFill>
                  <a:schemeClr val="bg1"/>
                </a:solidFill>
              </a:rPr>
              <a:t>Medicare to MA</a:t>
            </a:r>
            <a:r>
              <a:rPr lang="en-US" sz="1300" baseline="30000" dirty="0">
                <a:solidFill>
                  <a:schemeClr val="bg1"/>
                </a:solidFill>
              </a:rPr>
              <a:t>1</a:t>
            </a:r>
          </a:p>
          <a:p>
            <a:pPr lvl="1">
              <a:buClr>
                <a:schemeClr val="accent4"/>
              </a:buClr>
            </a:pPr>
            <a:r>
              <a:rPr lang="en-US" sz="1300" dirty="0">
                <a:solidFill>
                  <a:schemeClr val="bg1"/>
                </a:solidFill>
              </a:rPr>
              <a:t>Medicaid block grants to states </a:t>
            </a:r>
          </a:p>
          <a:p>
            <a:pPr>
              <a:buClr>
                <a:schemeClr val="accent4"/>
              </a:buClr>
            </a:pPr>
            <a:r>
              <a:rPr lang="en-US" sz="1300" dirty="0">
                <a:solidFill>
                  <a:schemeClr val="bg1"/>
                </a:solidFill>
              </a:rPr>
              <a:t>State strategy: Medicaid managed care</a:t>
            </a:r>
          </a:p>
          <a:p>
            <a:pPr>
              <a:buClr>
                <a:schemeClr val="accent4"/>
              </a:buClr>
            </a:pPr>
            <a:r>
              <a:rPr lang="en-US" sz="1300" dirty="0">
                <a:solidFill>
                  <a:schemeClr val="bg1"/>
                </a:solidFill>
              </a:rPr>
              <a:t>Employer strategy: high-deductibles, eventually defined contribution</a:t>
            </a:r>
          </a:p>
        </p:txBody>
      </p:sp>
      <p:sp>
        <p:nvSpPr>
          <p:cNvPr id="13" name="Text Placeholder 2"/>
          <p:cNvSpPr txBox="1">
            <a:spLocks/>
          </p:cNvSpPr>
          <p:nvPr/>
        </p:nvSpPr>
        <p:spPr bwMode="gray">
          <a:xfrm>
            <a:off x="9397999" y="1826832"/>
            <a:ext cx="2376311" cy="1200329"/>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Clr>
                <a:schemeClr val="tx1"/>
              </a:buClr>
              <a:buFont typeface="Century Gothic" panose="020B0502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dirty="0">
                <a:solidFill>
                  <a:schemeClr val="bg1"/>
                </a:solidFill>
              </a:rPr>
              <a:t>Purchasers will increasingly use the price lever to lower spending on care, shifting accountability for controlling cost inflation to the most logical owners: providers</a:t>
            </a:r>
          </a:p>
        </p:txBody>
      </p:sp>
      <p:sp>
        <p:nvSpPr>
          <p:cNvPr id="14" name="Text Placeholder 2"/>
          <p:cNvSpPr txBox="1">
            <a:spLocks/>
          </p:cNvSpPr>
          <p:nvPr/>
        </p:nvSpPr>
        <p:spPr bwMode="gray">
          <a:xfrm>
            <a:off x="3526684" y="888541"/>
            <a:ext cx="4688288"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Bending the Price (not the Cost) Curve</a:t>
            </a:r>
          </a:p>
        </p:txBody>
      </p:sp>
      <p:sp>
        <p:nvSpPr>
          <p:cNvPr id="15" name="Text Placeholder 2"/>
          <p:cNvSpPr txBox="1">
            <a:spLocks/>
          </p:cNvSpPr>
          <p:nvPr/>
        </p:nvSpPr>
        <p:spPr bwMode="gray">
          <a:xfrm>
            <a:off x="3526681" y="1204205"/>
            <a:ext cx="4388053"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Handing Off Exposure to Inflation at Each Step</a:t>
            </a:r>
          </a:p>
        </p:txBody>
      </p:sp>
      <p:sp>
        <p:nvSpPr>
          <p:cNvPr id="26" name="TextBox 25"/>
          <p:cNvSpPr txBox="1"/>
          <p:nvPr/>
        </p:nvSpPr>
        <p:spPr bwMode="gray">
          <a:xfrm>
            <a:off x="3725848" y="1848188"/>
            <a:ext cx="1425070" cy="200055"/>
          </a:xfrm>
          <a:prstGeom prst="rect">
            <a:avLst/>
          </a:prstGeom>
          <a:solidFill>
            <a:schemeClr val="bg1"/>
          </a:solidFill>
        </p:spPr>
        <p:txBody>
          <a:bodyPr wrap="none" lIns="0" tIns="0" rIns="0" bIns="0" rtlCol="0">
            <a:spAutoFit/>
          </a:bodyPr>
          <a:lstStyle/>
          <a:p>
            <a:pPr>
              <a:spcBef>
                <a:spcPts val="800"/>
              </a:spcBef>
            </a:pPr>
            <a:r>
              <a:rPr lang="en-US" sz="1300" b="1" dirty="0"/>
              <a:t>Federal programs</a:t>
            </a:r>
          </a:p>
        </p:txBody>
      </p:sp>
      <p:sp>
        <p:nvSpPr>
          <p:cNvPr id="27" name="TextBox 26"/>
          <p:cNvSpPr txBox="1"/>
          <p:nvPr/>
        </p:nvSpPr>
        <p:spPr bwMode="gray">
          <a:xfrm>
            <a:off x="5111606" y="2227249"/>
            <a:ext cx="482504" cy="200055"/>
          </a:xfrm>
          <a:prstGeom prst="rect">
            <a:avLst/>
          </a:prstGeom>
          <a:solidFill>
            <a:schemeClr val="bg1"/>
          </a:solidFill>
        </p:spPr>
        <p:txBody>
          <a:bodyPr wrap="none" lIns="0" tIns="0" rIns="0" bIns="0" rtlCol="0">
            <a:spAutoFit/>
          </a:bodyPr>
          <a:lstStyle/>
          <a:p>
            <a:pPr>
              <a:spcBef>
                <a:spcPts val="800"/>
              </a:spcBef>
            </a:pPr>
            <a:r>
              <a:rPr lang="en-US" sz="1300" b="1" dirty="0"/>
              <a:t>States</a:t>
            </a:r>
          </a:p>
        </p:txBody>
      </p:sp>
      <p:sp>
        <p:nvSpPr>
          <p:cNvPr id="28" name="TextBox 27"/>
          <p:cNvSpPr txBox="1"/>
          <p:nvPr/>
        </p:nvSpPr>
        <p:spPr bwMode="gray">
          <a:xfrm>
            <a:off x="5377376" y="2597275"/>
            <a:ext cx="831959" cy="200055"/>
          </a:xfrm>
          <a:prstGeom prst="rect">
            <a:avLst/>
          </a:prstGeom>
          <a:solidFill>
            <a:schemeClr val="bg1"/>
          </a:solidFill>
        </p:spPr>
        <p:txBody>
          <a:bodyPr wrap="none" lIns="0" tIns="0" rIns="0" bIns="0" rtlCol="0">
            <a:spAutoFit/>
          </a:bodyPr>
          <a:lstStyle/>
          <a:p>
            <a:pPr>
              <a:spcBef>
                <a:spcPts val="800"/>
              </a:spcBef>
            </a:pPr>
            <a:r>
              <a:rPr lang="en-US" sz="1300" b="1" dirty="0"/>
              <a:t>Employers</a:t>
            </a:r>
          </a:p>
        </p:txBody>
      </p:sp>
      <p:sp>
        <p:nvSpPr>
          <p:cNvPr id="29" name="TextBox 28"/>
          <p:cNvSpPr txBox="1"/>
          <p:nvPr/>
        </p:nvSpPr>
        <p:spPr bwMode="gray">
          <a:xfrm>
            <a:off x="6873718" y="4038710"/>
            <a:ext cx="839974" cy="200055"/>
          </a:xfrm>
          <a:prstGeom prst="rect">
            <a:avLst/>
          </a:prstGeom>
          <a:solidFill>
            <a:schemeClr val="bg1"/>
          </a:solidFill>
        </p:spPr>
        <p:txBody>
          <a:bodyPr wrap="none" lIns="0" tIns="0" rIns="0" bIns="0" rtlCol="0">
            <a:spAutoFit/>
          </a:bodyPr>
          <a:lstStyle/>
          <a:p>
            <a:pPr>
              <a:spcBef>
                <a:spcPts val="800"/>
              </a:spcBef>
            </a:pPr>
            <a:r>
              <a:rPr lang="en-US" sz="1300" dirty="0"/>
              <a:t>Individuals</a:t>
            </a:r>
          </a:p>
        </p:txBody>
      </p:sp>
      <p:sp>
        <p:nvSpPr>
          <p:cNvPr id="30" name="TextBox 29"/>
          <p:cNvSpPr txBox="1"/>
          <p:nvPr/>
        </p:nvSpPr>
        <p:spPr bwMode="gray">
          <a:xfrm>
            <a:off x="4437689" y="4038710"/>
            <a:ext cx="577081" cy="200055"/>
          </a:xfrm>
          <a:prstGeom prst="rect">
            <a:avLst/>
          </a:prstGeom>
          <a:solidFill>
            <a:schemeClr val="bg1"/>
          </a:solidFill>
        </p:spPr>
        <p:txBody>
          <a:bodyPr wrap="none" lIns="0" tIns="0" rIns="0" bIns="0" rtlCol="0">
            <a:spAutoFit/>
          </a:bodyPr>
          <a:lstStyle/>
          <a:p>
            <a:pPr>
              <a:spcBef>
                <a:spcPts val="800"/>
              </a:spcBef>
            </a:pPr>
            <a:r>
              <a:rPr lang="en-US" sz="1300" dirty="0"/>
              <a:t>Insurers</a:t>
            </a:r>
          </a:p>
        </p:txBody>
      </p:sp>
      <p:cxnSp>
        <p:nvCxnSpPr>
          <p:cNvPr id="36" name="Straight Arrow Connector 35"/>
          <p:cNvCxnSpPr/>
          <p:nvPr/>
        </p:nvCxnSpPr>
        <p:spPr bwMode="gray">
          <a:xfrm>
            <a:off x="4378733" y="2142752"/>
            <a:ext cx="0" cy="1693552"/>
          </a:xfrm>
          <a:prstGeom prst="straightConnector1">
            <a:avLst/>
          </a:pr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bwMode="gray">
          <a:xfrm>
            <a:off x="6311005" y="2015052"/>
            <a:ext cx="1253548" cy="184666"/>
          </a:xfrm>
          <a:prstGeom prst="rect">
            <a:avLst/>
          </a:prstGeom>
          <a:noFill/>
        </p:spPr>
        <p:txBody>
          <a:bodyPr wrap="none" lIns="0" tIns="0" rIns="0" bIns="0" rtlCol="0">
            <a:spAutoFit/>
          </a:bodyPr>
          <a:lstStyle/>
          <a:p>
            <a:pPr>
              <a:spcBef>
                <a:spcPts val="800"/>
              </a:spcBef>
            </a:pPr>
            <a:r>
              <a:rPr lang="en-US" sz="1200" dirty="0"/>
              <a:t>Premium support</a:t>
            </a:r>
          </a:p>
        </p:txBody>
      </p:sp>
      <p:sp>
        <p:nvSpPr>
          <p:cNvPr id="107" name="TextBox 106"/>
          <p:cNvSpPr txBox="1"/>
          <p:nvPr/>
        </p:nvSpPr>
        <p:spPr bwMode="gray">
          <a:xfrm>
            <a:off x="6748027" y="2378956"/>
            <a:ext cx="476092" cy="184666"/>
          </a:xfrm>
          <a:prstGeom prst="rect">
            <a:avLst/>
          </a:prstGeom>
          <a:noFill/>
        </p:spPr>
        <p:txBody>
          <a:bodyPr wrap="none" lIns="0" tIns="0" rIns="0" bIns="0" rtlCol="0">
            <a:spAutoFit/>
          </a:bodyPr>
          <a:lstStyle/>
          <a:p>
            <a:pPr>
              <a:spcBef>
                <a:spcPts val="800"/>
              </a:spcBef>
            </a:pPr>
            <a:r>
              <a:rPr lang="en-US" sz="1200" dirty="0"/>
              <a:t>HDHPs</a:t>
            </a:r>
          </a:p>
        </p:txBody>
      </p:sp>
      <p:sp>
        <p:nvSpPr>
          <p:cNvPr id="108" name="TextBox 107"/>
          <p:cNvSpPr txBox="1"/>
          <p:nvPr/>
        </p:nvSpPr>
        <p:spPr bwMode="gray">
          <a:xfrm>
            <a:off x="6573194" y="2773486"/>
            <a:ext cx="294953" cy="184666"/>
          </a:xfrm>
          <a:prstGeom prst="rect">
            <a:avLst/>
          </a:prstGeom>
          <a:noFill/>
        </p:spPr>
        <p:txBody>
          <a:bodyPr wrap="none" lIns="0" tIns="0" rIns="0" bIns="0" rtlCol="0">
            <a:spAutoFit/>
          </a:bodyPr>
          <a:lstStyle/>
          <a:p>
            <a:pPr>
              <a:spcBef>
                <a:spcPts val="800"/>
              </a:spcBef>
            </a:pPr>
            <a:r>
              <a:rPr lang="en-US" sz="1200" dirty="0"/>
              <a:t>DC</a:t>
            </a:r>
            <a:r>
              <a:rPr lang="en-US" sz="1200" baseline="30000" dirty="0"/>
              <a:t>3</a:t>
            </a:r>
            <a:endParaRPr lang="en-US" sz="1200" dirty="0"/>
          </a:p>
        </p:txBody>
      </p:sp>
      <p:sp>
        <p:nvSpPr>
          <p:cNvPr id="109" name="TextBox 108"/>
          <p:cNvSpPr txBox="1"/>
          <p:nvPr/>
        </p:nvSpPr>
        <p:spPr bwMode="gray">
          <a:xfrm>
            <a:off x="4515820" y="2958768"/>
            <a:ext cx="514564" cy="184666"/>
          </a:xfrm>
          <a:prstGeom prst="rect">
            <a:avLst/>
          </a:prstGeom>
          <a:solidFill>
            <a:schemeClr val="bg1"/>
          </a:solidFill>
        </p:spPr>
        <p:txBody>
          <a:bodyPr wrap="none" lIns="0" tIns="0" rIns="0" bIns="0" rtlCol="0">
            <a:spAutoFit/>
          </a:bodyPr>
          <a:lstStyle/>
          <a:p>
            <a:pPr>
              <a:spcBef>
                <a:spcPts val="800"/>
              </a:spcBef>
            </a:pPr>
            <a:r>
              <a:rPr lang="en-US" sz="1200" dirty="0"/>
              <a:t>MCOs</a:t>
            </a:r>
            <a:r>
              <a:rPr lang="en-US" sz="1200" baseline="30000" dirty="0"/>
              <a:t>2</a:t>
            </a:r>
            <a:endParaRPr lang="en-US" sz="1200" dirty="0"/>
          </a:p>
        </p:txBody>
      </p:sp>
      <p:sp>
        <p:nvSpPr>
          <p:cNvPr id="110" name="TextBox 109"/>
          <p:cNvSpPr txBox="1"/>
          <p:nvPr/>
        </p:nvSpPr>
        <p:spPr bwMode="gray">
          <a:xfrm>
            <a:off x="4241647" y="2576844"/>
            <a:ext cx="310983" cy="184666"/>
          </a:xfrm>
          <a:prstGeom prst="rect">
            <a:avLst/>
          </a:prstGeom>
          <a:solidFill>
            <a:schemeClr val="bg1"/>
          </a:solidFill>
        </p:spPr>
        <p:txBody>
          <a:bodyPr wrap="none" lIns="0" tIns="0" rIns="0" bIns="0" rtlCol="0">
            <a:spAutoFit/>
          </a:bodyPr>
          <a:lstStyle/>
          <a:p>
            <a:pPr>
              <a:spcBef>
                <a:spcPts val="800"/>
              </a:spcBef>
            </a:pPr>
            <a:r>
              <a:rPr lang="en-US" sz="1200" dirty="0"/>
              <a:t>MA</a:t>
            </a:r>
            <a:r>
              <a:rPr lang="en-US" sz="1200" baseline="30000" dirty="0"/>
              <a:t>1</a:t>
            </a:r>
            <a:endParaRPr lang="en-US" sz="1200" dirty="0"/>
          </a:p>
        </p:txBody>
      </p:sp>
      <p:sp>
        <p:nvSpPr>
          <p:cNvPr id="119" name="Rectangle 118"/>
          <p:cNvSpPr/>
          <p:nvPr/>
        </p:nvSpPr>
        <p:spPr bwMode="gray">
          <a:xfrm>
            <a:off x="3526681" y="4402992"/>
            <a:ext cx="4885799" cy="255087"/>
          </a:xfrm>
          <a:prstGeom prst="rect">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TextBox 121"/>
          <p:cNvSpPr txBox="1"/>
          <p:nvPr/>
        </p:nvSpPr>
        <p:spPr bwMode="gray">
          <a:xfrm>
            <a:off x="3895874" y="4438203"/>
            <a:ext cx="1660711" cy="184666"/>
          </a:xfrm>
          <a:prstGeom prst="rect">
            <a:avLst/>
          </a:prstGeom>
          <a:noFill/>
        </p:spPr>
        <p:txBody>
          <a:bodyPr wrap="none" lIns="0" tIns="0" rIns="0" bIns="0" rtlCol="0">
            <a:spAutoFit/>
          </a:bodyPr>
          <a:lstStyle/>
          <a:p>
            <a:pPr>
              <a:spcBef>
                <a:spcPts val="800"/>
              </a:spcBef>
            </a:pPr>
            <a:r>
              <a:rPr lang="en-US" sz="1200" dirty="0"/>
              <a:t>Lower wholesale price</a:t>
            </a:r>
          </a:p>
        </p:txBody>
      </p:sp>
      <p:sp>
        <p:nvSpPr>
          <p:cNvPr id="123" name="TextBox 122"/>
          <p:cNvSpPr txBox="1"/>
          <p:nvPr/>
        </p:nvSpPr>
        <p:spPr bwMode="gray">
          <a:xfrm>
            <a:off x="6654908" y="4438203"/>
            <a:ext cx="1277594" cy="184666"/>
          </a:xfrm>
          <a:prstGeom prst="rect">
            <a:avLst/>
          </a:prstGeom>
          <a:noFill/>
        </p:spPr>
        <p:txBody>
          <a:bodyPr wrap="none" lIns="0" tIns="0" rIns="0" bIns="0" rtlCol="0">
            <a:spAutoFit/>
          </a:bodyPr>
          <a:lstStyle/>
          <a:p>
            <a:pPr>
              <a:spcBef>
                <a:spcPts val="800"/>
              </a:spcBef>
            </a:pPr>
            <a:r>
              <a:rPr lang="en-US" sz="1200" dirty="0"/>
              <a:t>Lower retail price</a:t>
            </a:r>
          </a:p>
        </p:txBody>
      </p:sp>
      <p:sp>
        <p:nvSpPr>
          <p:cNvPr id="130" name="TextBox 129"/>
          <p:cNvSpPr txBox="1"/>
          <p:nvPr/>
        </p:nvSpPr>
        <p:spPr bwMode="gray">
          <a:xfrm>
            <a:off x="4988470" y="5447039"/>
            <a:ext cx="1962220" cy="215444"/>
          </a:xfrm>
          <a:prstGeom prst="rect">
            <a:avLst/>
          </a:prstGeom>
          <a:noFill/>
        </p:spPr>
        <p:txBody>
          <a:bodyPr wrap="square" lIns="0" tIns="0" rIns="0" bIns="0" rtlCol="0">
            <a:spAutoFit/>
          </a:bodyPr>
          <a:lstStyle/>
          <a:p>
            <a:pPr algn="ctr">
              <a:spcBef>
                <a:spcPts val="800"/>
              </a:spcBef>
            </a:pPr>
            <a:r>
              <a:rPr lang="en-US" sz="1400" b="1" dirty="0"/>
              <a:t>Provider cost of care</a:t>
            </a:r>
          </a:p>
        </p:txBody>
      </p:sp>
      <p:pic>
        <p:nvPicPr>
          <p:cNvPr id="125" name="Picture 124"/>
          <p:cNvPicPr>
            <a:picLocks noChangeAspect="1"/>
          </p:cNvPicPr>
          <p:nvPr/>
        </p:nvPicPr>
        <p:blipFill>
          <a:blip r:embed="rId2">
            <a:lum bright="100000"/>
            <a:extLst>
              <a:ext uri="{28A0092B-C50C-407E-A947-70E740481C1C}">
                <a14:useLocalDpi xmlns:a14="http://schemas.microsoft.com/office/drawing/2010/main" val="0"/>
              </a:ext>
            </a:extLst>
          </a:blip>
          <a:stretch>
            <a:fillRect/>
          </a:stretch>
        </p:blipFill>
        <p:spPr>
          <a:xfrm>
            <a:off x="4936892" y="4990536"/>
            <a:ext cx="233934" cy="342900"/>
          </a:xfrm>
          <a:prstGeom prst="rect">
            <a:avLst/>
          </a:prstGeom>
        </p:spPr>
      </p:pic>
      <p:sp>
        <p:nvSpPr>
          <p:cNvPr id="132" name="TextBox 131"/>
          <p:cNvSpPr txBox="1"/>
          <p:nvPr/>
        </p:nvSpPr>
        <p:spPr bwMode="gray">
          <a:xfrm>
            <a:off x="5268557" y="5069653"/>
            <a:ext cx="428002" cy="184666"/>
          </a:xfrm>
          <a:prstGeom prst="rect">
            <a:avLst/>
          </a:prstGeom>
          <a:noFill/>
        </p:spPr>
        <p:txBody>
          <a:bodyPr wrap="none" lIns="0" tIns="0" rIns="0" bIns="0" rtlCol="0">
            <a:spAutoFit/>
          </a:bodyPr>
          <a:lstStyle/>
          <a:p>
            <a:pPr>
              <a:spcBef>
                <a:spcPts val="800"/>
              </a:spcBef>
            </a:pPr>
            <a:r>
              <a:rPr lang="en-US" sz="1200" dirty="0"/>
              <a:t>Labor</a:t>
            </a:r>
          </a:p>
        </p:txBody>
      </p:sp>
      <p:pic>
        <p:nvPicPr>
          <p:cNvPr id="126" name="Picture 125"/>
          <p:cNvPicPr>
            <a:picLocks noChangeAspect="1"/>
          </p:cNvPicPr>
          <p:nvPr/>
        </p:nvPicPr>
        <p:blipFill>
          <a:blip r:embed="rId3">
            <a:lum bright="100000"/>
            <a:extLst>
              <a:ext uri="{28A0092B-C50C-407E-A947-70E740481C1C}">
                <a14:useLocalDpi xmlns:a14="http://schemas.microsoft.com/office/drawing/2010/main" val="0"/>
              </a:ext>
            </a:extLst>
          </a:blip>
          <a:stretch>
            <a:fillRect/>
          </a:stretch>
        </p:blipFill>
        <p:spPr>
          <a:xfrm>
            <a:off x="3674615" y="5386359"/>
            <a:ext cx="342900" cy="336804"/>
          </a:xfrm>
          <a:prstGeom prst="rect">
            <a:avLst/>
          </a:prstGeom>
        </p:spPr>
      </p:pic>
      <p:sp>
        <p:nvSpPr>
          <p:cNvPr id="134" name="TextBox 133"/>
          <p:cNvSpPr txBox="1"/>
          <p:nvPr/>
        </p:nvSpPr>
        <p:spPr bwMode="gray">
          <a:xfrm>
            <a:off x="4091267" y="5462428"/>
            <a:ext cx="416781" cy="184666"/>
          </a:xfrm>
          <a:prstGeom prst="rect">
            <a:avLst/>
          </a:prstGeom>
          <a:noFill/>
        </p:spPr>
        <p:txBody>
          <a:bodyPr wrap="none" lIns="0" tIns="0" rIns="0" bIns="0" rtlCol="0">
            <a:spAutoFit/>
          </a:bodyPr>
          <a:lstStyle/>
          <a:p>
            <a:pPr>
              <a:spcBef>
                <a:spcPts val="800"/>
              </a:spcBef>
            </a:pPr>
            <a:r>
              <a:rPr lang="en-US" sz="1200" dirty="0"/>
              <a:t>Drugs</a:t>
            </a:r>
          </a:p>
        </p:txBody>
      </p:sp>
      <p:pic>
        <p:nvPicPr>
          <p:cNvPr id="127" name="Picture 126"/>
          <p:cNvPicPr>
            <a:picLocks noChangeAspect="1"/>
          </p:cNvPicPr>
          <p:nvPr/>
        </p:nvPicPr>
        <p:blipFill>
          <a:blip r:embed="rId4">
            <a:lum bright="100000"/>
            <a:extLst>
              <a:ext uri="{28A0092B-C50C-407E-A947-70E740481C1C}">
                <a14:useLocalDpi xmlns:a14="http://schemas.microsoft.com/office/drawing/2010/main" val="0"/>
              </a:ext>
            </a:extLst>
          </a:blip>
          <a:stretch>
            <a:fillRect/>
          </a:stretch>
        </p:blipFill>
        <p:spPr>
          <a:xfrm>
            <a:off x="7287734" y="5383311"/>
            <a:ext cx="342900" cy="342900"/>
          </a:xfrm>
          <a:prstGeom prst="rect">
            <a:avLst/>
          </a:prstGeom>
        </p:spPr>
      </p:pic>
      <p:sp>
        <p:nvSpPr>
          <p:cNvPr id="135" name="TextBox 134"/>
          <p:cNvSpPr txBox="1"/>
          <p:nvPr/>
        </p:nvSpPr>
        <p:spPr bwMode="gray">
          <a:xfrm>
            <a:off x="7693374" y="5462428"/>
            <a:ext cx="597921" cy="184666"/>
          </a:xfrm>
          <a:prstGeom prst="rect">
            <a:avLst/>
          </a:prstGeom>
          <a:noFill/>
        </p:spPr>
        <p:txBody>
          <a:bodyPr wrap="none" lIns="0" tIns="0" rIns="0" bIns="0" rtlCol="0">
            <a:spAutoFit/>
          </a:bodyPr>
          <a:lstStyle/>
          <a:p>
            <a:pPr>
              <a:spcBef>
                <a:spcPts val="800"/>
              </a:spcBef>
            </a:pPr>
            <a:r>
              <a:rPr lang="en-US" sz="1200" dirty="0"/>
              <a:t>Supplies</a:t>
            </a:r>
          </a:p>
        </p:txBody>
      </p:sp>
      <p:pic>
        <p:nvPicPr>
          <p:cNvPr id="128" name="Picture 127"/>
          <p:cNvPicPr>
            <a:picLocks noChangeAspect="1"/>
          </p:cNvPicPr>
          <p:nvPr/>
        </p:nvPicPr>
        <p:blipFill>
          <a:blip r:embed="rId5">
            <a:lum bright="100000"/>
            <a:extLst>
              <a:ext uri="{28A0092B-C50C-407E-A947-70E740481C1C}">
                <a14:useLocalDpi xmlns:a14="http://schemas.microsoft.com/office/drawing/2010/main" val="0"/>
              </a:ext>
            </a:extLst>
          </a:blip>
          <a:stretch>
            <a:fillRect/>
          </a:stretch>
        </p:blipFill>
        <p:spPr>
          <a:xfrm>
            <a:off x="6400971" y="5806600"/>
            <a:ext cx="342138" cy="220980"/>
          </a:xfrm>
          <a:prstGeom prst="rect">
            <a:avLst/>
          </a:prstGeom>
        </p:spPr>
      </p:pic>
      <p:sp>
        <p:nvSpPr>
          <p:cNvPr id="137" name="TextBox 136"/>
          <p:cNvSpPr txBox="1"/>
          <p:nvPr/>
        </p:nvSpPr>
        <p:spPr bwMode="gray">
          <a:xfrm>
            <a:off x="6862021" y="5818432"/>
            <a:ext cx="613951" cy="184666"/>
          </a:xfrm>
          <a:prstGeom prst="rect">
            <a:avLst/>
          </a:prstGeom>
          <a:noFill/>
        </p:spPr>
        <p:txBody>
          <a:bodyPr wrap="none" lIns="0" tIns="0" rIns="0" bIns="0" rtlCol="0">
            <a:spAutoFit/>
          </a:bodyPr>
          <a:lstStyle/>
          <a:p>
            <a:pPr>
              <a:spcBef>
                <a:spcPts val="800"/>
              </a:spcBef>
            </a:pPr>
            <a:r>
              <a:rPr lang="en-US" sz="1200" dirty="0"/>
              <a:t>Facilities</a:t>
            </a:r>
          </a:p>
        </p:txBody>
      </p:sp>
      <p:pic>
        <p:nvPicPr>
          <p:cNvPr id="129" name="Picture 128"/>
          <p:cNvPicPr>
            <a:picLocks noChangeAspect="1"/>
          </p:cNvPicPr>
          <p:nvPr/>
        </p:nvPicPr>
        <p:blipFill>
          <a:blip r:embed="rId6">
            <a:lum bright="100000"/>
            <a:extLst>
              <a:ext uri="{28A0092B-C50C-407E-A947-70E740481C1C}">
                <a14:useLocalDpi xmlns:a14="http://schemas.microsoft.com/office/drawing/2010/main" val="0"/>
              </a:ext>
            </a:extLst>
          </a:blip>
          <a:stretch>
            <a:fillRect/>
          </a:stretch>
        </p:blipFill>
        <p:spPr>
          <a:xfrm>
            <a:off x="4608243" y="5743571"/>
            <a:ext cx="342900" cy="327660"/>
          </a:xfrm>
          <a:prstGeom prst="rect">
            <a:avLst/>
          </a:prstGeom>
        </p:spPr>
      </p:pic>
      <p:sp>
        <p:nvSpPr>
          <p:cNvPr id="138" name="TextBox 137"/>
          <p:cNvSpPr txBox="1"/>
          <p:nvPr/>
        </p:nvSpPr>
        <p:spPr bwMode="gray">
          <a:xfrm>
            <a:off x="5030384" y="5818432"/>
            <a:ext cx="896506" cy="184666"/>
          </a:xfrm>
          <a:prstGeom prst="rect">
            <a:avLst/>
          </a:prstGeom>
          <a:noFill/>
        </p:spPr>
        <p:txBody>
          <a:bodyPr wrap="square" lIns="0" tIns="0" rIns="0" bIns="0" rtlCol="0">
            <a:spAutoFit/>
          </a:bodyPr>
          <a:lstStyle/>
          <a:p>
            <a:pPr>
              <a:spcBef>
                <a:spcPts val="800"/>
              </a:spcBef>
            </a:pPr>
            <a:r>
              <a:rPr lang="en-US" sz="1200" dirty="0"/>
              <a:t>Care model</a:t>
            </a:r>
          </a:p>
        </p:txBody>
      </p:sp>
      <p:pic>
        <p:nvPicPr>
          <p:cNvPr id="131" name="Picture 130"/>
          <p:cNvPicPr>
            <a:picLocks noChangeAspect="1"/>
          </p:cNvPicPr>
          <p:nvPr/>
        </p:nvPicPr>
        <p:blipFill>
          <a:blip r:embed="rId7">
            <a:lum bright="100000"/>
            <a:extLst>
              <a:ext uri="{28A0092B-C50C-407E-A947-70E740481C1C}">
                <a14:useLocalDpi xmlns:a14="http://schemas.microsoft.com/office/drawing/2010/main" val="0"/>
              </a:ext>
            </a:extLst>
          </a:blip>
          <a:stretch>
            <a:fillRect/>
          </a:stretch>
        </p:blipFill>
        <p:spPr>
          <a:xfrm>
            <a:off x="6400833" y="4990536"/>
            <a:ext cx="237744" cy="342900"/>
          </a:xfrm>
          <a:prstGeom prst="rect">
            <a:avLst/>
          </a:prstGeom>
        </p:spPr>
      </p:pic>
      <p:sp>
        <p:nvSpPr>
          <p:cNvPr id="139" name="TextBox 138"/>
          <p:cNvSpPr txBox="1"/>
          <p:nvPr/>
        </p:nvSpPr>
        <p:spPr bwMode="gray">
          <a:xfrm>
            <a:off x="6706668" y="5069653"/>
            <a:ext cx="769441" cy="184666"/>
          </a:xfrm>
          <a:prstGeom prst="rect">
            <a:avLst/>
          </a:prstGeom>
          <a:noFill/>
        </p:spPr>
        <p:txBody>
          <a:bodyPr wrap="none" lIns="0" tIns="0" rIns="0" bIns="0" rtlCol="0">
            <a:spAutoFit/>
          </a:bodyPr>
          <a:lstStyle/>
          <a:p>
            <a:pPr>
              <a:spcBef>
                <a:spcPts val="800"/>
              </a:spcBef>
            </a:pPr>
            <a:r>
              <a:rPr lang="en-US" sz="1200" dirty="0"/>
              <a:t>Overhead</a:t>
            </a:r>
          </a:p>
        </p:txBody>
      </p:sp>
      <p:pic>
        <p:nvPicPr>
          <p:cNvPr id="115" name="Picture 1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1954" y="3227215"/>
            <a:ext cx="364697" cy="468897"/>
          </a:xfrm>
          <a:prstGeom prst="rect">
            <a:avLst/>
          </a:prstGeom>
          <a:noFill/>
        </p:spPr>
      </p:pic>
      <p:sp>
        <p:nvSpPr>
          <p:cNvPr id="73" name="Rectangle 16"/>
          <p:cNvSpPr/>
          <p:nvPr/>
        </p:nvSpPr>
        <p:spPr bwMode="gray">
          <a:xfrm>
            <a:off x="5427512" y="1951602"/>
            <a:ext cx="2200807" cy="1884702"/>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tx2"/>
            </a:solidFill>
            <a:prstDash val="dash"/>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Rectangle 16"/>
          <p:cNvSpPr/>
          <p:nvPr/>
        </p:nvSpPr>
        <p:spPr bwMode="gray">
          <a:xfrm>
            <a:off x="5669069" y="2340710"/>
            <a:ext cx="1607657" cy="1495593"/>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3"/>
            </a:solidFill>
            <a:prstDash val="dash"/>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Rectangle 16"/>
          <p:cNvSpPr/>
          <p:nvPr/>
        </p:nvSpPr>
        <p:spPr bwMode="gray">
          <a:xfrm>
            <a:off x="6256597" y="2714368"/>
            <a:ext cx="667917" cy="1121935"/>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4"/>
            </a:solidFill>
            <a:prstDash val="dash"/>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Rectangle 16"/>
          <p:cNvSpPr/>
          <p:nvPr/>
        </p:nvSpPr>
        <p:spPr bwMode="gray">
          <a:xfrm>
            <a:off x="5170826" y="1951602"/>
            <a:ext cx="175497" cy="239204"/>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Rectangle 16"/>
          <p:cNvSpPr/>
          <p:nvPr/>
        </p:nvSpPr>
        <p:spPr bwMode="gray">
          <a:xfrm flipH="1">
            <a:off x="5099629" y="2714368"/>
            <a:ext cx="188459" cy="1121934"/>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Rectangle 16"/>
          <p:cNvSpPr/>
          <p:nvPr/>
        </p:nvSpPr>
        <p:spPr bwMode="gray">
          <a:xfrm>
            <a:off x="5037019" y="4135084"/>
            <a:ext cx="354846" cy="239204"/>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Rectangle 16"/>
          <p:cNvSpPr/>
          <p:nvPr/>
        </p:nvSpPr>
        <p:spPr bwMode="gray">
          <a:xfrm flipH="1">
            <a:off x="4047035" y="4135084"/>
            <a:ext cx="354846" cy="239204"/>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Rectangle 16"/>
          <p:cNvSpPr/>
          <p:nvPr/>
        </p:nvSpPr>
        <p:spPr bwMode="gray">
          <a:xfrm>
            <a:off x="7746615" y="4135084"/>
            <a:ext cx="153105" cy="239204"/>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Rectangle 16"/>
          <p:cNvSpPr/>
          <p:nvPr/>
        </p:nvSpPr>
        <p:spPr bwMode="gray">
          <a:xfrm flipH="1">
            <a:off x="6654907" y="4135084"/>
            <a:ext cx="185886" cy="239204"/>
          </a:xfrm>
          <a:custGeom>
            <a:avLst/>
            <a:gdLst>
              <a:gd name="connsiteX0" fmla="*/ 0 w 588709"/>
              <a:gd name="connsiteY0" fmla="*/ 0 h 1194982"/>
              <a:gd name="connsiteX1" fmla="*/ 588709 w 588709"/>
              <a:gd name="connsiteY1" fmla="*/ 0 h 1194982"/>
              <a:gd name="connsiteX2" fmla="*/ 588709 w 588709"/>
              <a:gd name="connsiteY2" fmla="*/ 1194982 h 1194982"/>
              <a:gd name="connsiteX3" fmla="*/ 0 w 588709"/>
              <a:gd name="connsiteY3" fmla="*/ 1194982 h 1194982"/>
              <a:gd name="connsiteX4" fmla="*/ 0 w 588709"/>
              <a:gd name="connsiteY4" fmla="*/ 0 h 1194982"/>
              <a:gd name="connsiteX0" fmla="*/ 0 w 588709"/>
              <a:gd name="connsiteY0" fmla="*/ 1194982 h 1286422"/>
              <a:gd name="connsiteX1" fmla="*/ 0 w 588709"/>
              <a:gd name="connsiteY1" fmla="*/ 0 h 1286422"/>
              <a:gd name="connsiteX2" fmla="*/ 588709 w 588709"/>
              <a:gd name="connsiteY2" fmla="*/ 0 h 1286422"/>
              <a:gd name="connsiteX3" fmla="*/ 588709 w 588709"/>
              <a:gd name="connsiteY3" fmla="*/ 1194982 h 1286422"/>
              <a:gd name="connsiteX4" fmla="*/ 91440 w 588709"/>
              <a:gd name="connsiteY4" fmla="*/ 1286422 h 1286422"/>
              <a:gd name="connsiteX0" fmla="*/ 0 w 588709"/>
              <a:gd name="connsiteY0" fmla="*/ 1194982 h 1194982"/>
              <a:gd name="connsiteX1" fmla="*/ 0 w 588709"/>
              <a:gd name="connsiteY1" fmla="*/ 0 h 1194982"/>
              <a:gd name="connsiteX2" fmla="*/ 588709 w 588709"/>
              <a:gd name="connsiteY2" fmla="*/ 0 h 1194982"/>
              <a:gd name="connsiteX3" fmla="*/ 588709 w 588709"/>
              <a:gd name="connsiteY3" fmla="*/ 1194982 h 1194982"/>
              <a:gd name="connsiteX0" fmla="*/ 0 w 588709"/>
              <a:gd name="connsiteY0" fmla="*/ 0 h 1194982"/>
              <a:gd name="connsiteX1" fmla="*/ 588709 w 588709"/>
              <a:gd name="connsiteY1" fmla="*/ 0 h 1194982"/>
              <a:gd name="connsiteX2" fmla="*/ 588709 w 588709"/>
              <a:gd name="connsiteY2" fmla="*/ 1194982 h 1194982"/>
            </a:gdLst>
            <a:ahLst/>
            <a:cxnLst>
              <a:cxn ang="0">
                <a:pos x="connsiteX0" y="connsiteY0"/>
              </a:cxn>
              <a:cxn ang="0">
                <a:pos x="connsiteX1" y="connsiteY1"/>
              </a:cxn>
              <a:cxn ang="0">
                <a:pos x="connsiteX2" y="connsiteY2"/>
              </a:cxn>
            </a:cxnLst>
            <a:rect l="l" t="t" r="r" b="b"/>
            <a:pathLst>
              <a:path w="588709" h="1194982">
                <a:moveTo>
                  <a:pt x="0" y="0"/>
                </a:moveTo>
                <a:lnTo>
                  <a:pt x="588709" y="0"/>
                </a:lnTo>
                <a:lnTo>
                  <a:pt x="588709" y="1194982"/>
                </a:lnTo>
              </a:path>
            </a:pathLst>
          </a:custGeom>
          <a:ln w="19050">
            <a:solidFill>
              <a:schemeClr val="tx2"/>
            </a:solidFill>
            <a:miter lim="800000"/>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838500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Bipartisan Path to Privatized Medicare Coverage </a:t>
            </a:r>
          </a:p>
        </p:txBody>
      </p:sp>
      <p:sp>
        <p:nvSpPr>
          <p:cNvPr id="3" name="Text Placeholder 2"/>
          <p:cNvSpPr>
            <a:spLocks noGrp="1"/>
          </p:cNvSpPr>
          <p:nvPr>
            <p:ph type="body" sz="quarter" idx="10"/>
          </p:nvPr>
        </p:nvSpPr>
        <p:spPr/>
        <p:txBody>
          <a:bodyPr/>
          <a:lstStyle/>
          <a:p>
            <a:r>
              <a:rPr lang="en-US" dirty="0"/>
              <a:t>Implicit federal strategy for more than a decade has been an attempt to shift accountability for managing cost growth to commercial insurers</a:t>
            </a:r>
          </a:p>
        </p:txBody>
      </p:sp>
      <p:sp>
        <p:nvSpPr>
          <p:cNvPr id="4" name="Text Placeholder 3"/>
          <p:cNvSpPr>
            <a:spLocks noGrp="1"/>
          </p:cNvSpPr>
          <p:nvPr>
            <p:ph type="body" sz="quarter" idx="13"/>
          </p:nvPr>
        </p:nvSpPr>
        <p:spPr/>
        <p:txBody>
          <a:bodyPr>
            <a:normAutofit lnSpcReduction="10000"/>
          </a:bodyPr>
          <a:lstStyle/>
          <a:p>
            <a:r>
              <a:rPr lang="en-US" dirty="0"/>
              <a:t>Medicare</a:t>
            </a:r>
          </a:p>
        </p:txBody>
      </p:sp>
      <p:sp>
        <p:nvSpPr>
          <p:cNvPr id="5" name="Text Placeholder 4"/>
          <p:cNvSpPr>
            <a:spLocks noGrp="1"/>
          </p:cNvSpPr>
          <p:nvPr>
            <p:ph type="body" sz="quarter" idx="11"/>
          </p:nvPr>
        </p:nvSpPr>
        <p:spPr>
          <a:xfrm>
            <a:off x="9926989" y="6470202"/>
            <a:ext cx="2031211" cy="387798"/>
          </a:xfrm>
        </p:spPr>
        <p:txBody>
          <a:bodyPr/>
          <a:lstStyle/>
          <a:p>
            <a:r>
              <a:rPr lang="en-US" dirty="0"/>
              <a:t>Source: Medicare Advantage 2017 Spotlight: Enrollment Market Update. Rep. Kaiser Family Foundation, 6 June 2017. Web. 31 Dec. 2017, Gist Healthcare analysis. </a:t>
            </a:r>
          </a:p>
        </p:txBody>
      </p:sp>
      <p:sp>
        <p:nvSpPr>
          <p:cNvPr id="6" name="Text Placeholder 5"/>
          <p:cNvSpPr>
            <a:spLocks noGrp="1"/>
          </p:cNvSpPr>
          <p:nvPr>
            <p:ph type="body" sz="quarter" idx="12"/>
          </p:nvPr>
        </p:nvSpPr>
        <p:spPr>
          <a:xfrm>
            <a:off x="3352800" y="6285536"/>
            <a:ext cx="2935857" cy="572464"/>
          </a:xfrm>
        </p:spPr>
        <p:txBody>
          <a:bodyPr/>
          <a:lstStyle/>
          <a:p>
            <a:r>
              <a:rPr lang="en-US" dirty="0"/>
              <a:t>UnitedHealthcare, Aetna, Humana, Cigna, Blue Cross Blue Shield</a:t>
            </a:r>
          </a:p>
          <a:p>
            <a:r>
              <a:rPr lang="en-US" dirty="0"/>
              <a:t>Accountable care organizations </a:t>
            </a:r>
          </a:p>
          <a:p>
            <a:r>
              <a:rPr lang="en-US" dirty="0"/>
              <a:t>Medicare Access and CHIP Reauthorization Act</a:t>
            </a:r>
          </a:p>
          <a:p>
            <a:r>
              <a:rPr lang="en-US" dirty="0"/>
              <a:t>Medicare Advantage</a:t>
            </a:r>
          </a:p>
        </p:txBody>
      </p:sp>
      <p:sp>
        <p:nvSpPr>
          <p:cNvPr id="7" name="Text Placeholder 2"/>
          <p:cNvSpPr txBox="1">
            <a:spLocks/>
          </p:cNvSpPr>
          <p:nvPr/>
        </p:nvSpPr>
        <p:spPr bwMode="gray">
          <a:xfrm>
            <a:off x="3352800" y="903743"/>
            <a:ext cx="4060402" cy="261610"/>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Two Paths to “Discretionary” Medicare</a:t>
            </a:r>
          </a:p>
        </p:txBody>
      </p:sp>
      <p:sp>
        <p:nvSpPr>
          <p:cNvPr id="18" name="Text Placeholder 2"/>
          <p:cNvSpPr txBox="1">
            <a:spLocks/>
          </p:cNvSpPr>
          <p:nvPr/>
        </p:nvSpPr>
        <p:spPr bwMode="gray">
          <a:xfrm>
            <a:off x="8116694" y="2123400"/>
            <a:ext cx="996459"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Medicare</a:t>
            </a:r>
            <a:endParaRPr lang="en-US" b="1" baseline="30000"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657" y="1575623"/>
            <a:ext cx="484478" cy="547777"/>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729" y="3499179"/>
            <a:ext cx="321118" cy="470695"/>
          </a:xfrm>
          <a:prstGeom prst="rect">
            <a:avLst/>
          </a:prstGeom>
        </p:spPr>
      </p:pic>
      <p:sp>
        <p:nvSpPr>
          <p:cNvPr id="47" name="TextBox 46"/>
          <p:cNvSpPr txBox="1"/>
          <p:nvPr/>
        </p:nvSpPr>
        <p:spPr bwMode="gray">
          <a:xfrm>
            <a:off x="5528212" y="4525399"/>
            <a:ext cx="1612151" cy="1102866"/>
          </a:xfrm>
          <a:prstGeom prst="rect">
            <a:avLst/>
          </a:prstGeom>
          <a:solidFill>
            <a:schemeClr val="bg1"/>
          </a:solidFill>
        </p:spPr>
        <p:txBody>
          <a:bodyPr wrap="square" lIns="0" tIns="0" rIns="0" bIns="0" rtlCol="0">
            <a:spAutoFit/>
          </a:bodyPr>
          <a:lstStyle/>
          <a:p>
            <a:pPr algn="ctr">
              <a:spcBef>
                <a:spcPts val="800"/>
              </a:spcBef>
            </a:pPr>
            <a:r>
              <a:rPr lang="en-US" sz="1300" i="1" dirty="0"/>
              <a:t>Hospital incentive: </a:t>
            </a:r>
            <a:r>
              <a:rPr lang="en-US" sz="1300" dirty="0"/>
              <a:t>Productivity adjustment</a:t>
            </a:r>
          </a:p>
          <a:p>
            <a:pPr algn="ctr">
              <a:spcBef>
                <a:spcPts val="800"/>
              </a:spcBef>
            </a:pPr>
            <a:r>
              <a:rPr lang="en-US" sz="1300" i="1" dirty="0"/>
              <a:t>Physician incentive: </a:t>
            </a:r>
            <a:r>
              <a:rPr lang="en-US" sz="1300" dirty="0"/>
              <a:t>MACRA</a:t>
            </a:r>
            <a:r>
              <a:rPr lang="en-US" sz="1300" baseline="30000" dirty="0"/>
              <a:t>3</a:t>
            </a:r>
            <a:endParaRPr lang="en-US" sz="1300" dirty="0"/>
          </a:p>
        </p:txBody>
      </p:sp>
      <p:sp>
        <p:nvSpPr>
          <p:cNvPr id="49" name="TextBox 48"/>
          <p:cNvSpPr txBox="1"/>
          <p:nvPr/>
        </p:nvSpPr>
        <p:spPr bwMode="gray">
          <a:xfrm>
            <a:off x="10421561" y="4525399"/>
            <a:ext cx="1250406" cy="1302921"/>
          </a:xfrm>
          <a:prstGeom prst="rect">
            <a:avLst/>
          </a:prstGeom>
          <a:solidFill>
            <a:schemeClr val="bg1"/>
          </a:solidFill>
        </p:spPr>
        <p:txBody>
          <a:bodyPr wrap="square" lIns="0" tIns="0" rIns="0" bIns="0" rtlCol="0">
            <a:spAutoFit/>
          </a:bodyPr>
          <a:lstStyle/>
          <a:p>
            <a:pPr>
              <a:spcBef>
                <a:spcPts val="800"/>
              </a:spcBef>
            </a:pPr>
            <a:r>
              <a:rPr lang="en-US" sz="1300" dirty="0"/>
              <a:t>Beneficiaries use vouchers to purchase on exchange</a:t>
            </a:r>
          </a:p>
          <a:p>
            <a:pPr>
              <a:spcBef>
                <a:spcPts val="800"/>
              </a:spcBef>
            </a:pPr>
            <a:r>
              <a:rPr lang="en-US" sz="1300" dirty="0"/>
              <a:t>Plans compete on premium</a:t>
            </a:r>
          </a:p>
        </p:txBody>
      </p:sp>
      <p:sp>
        <p:nvSpPr>
          <p:cNvPr id="50" name="Text Placeholder 2"/>
          <p:cNvSpPr txBox="1">
            <a:spLocks/>
          </p:cNvSpPr>
          <p:nvPr/>
        </p:nvSpPr>
        <p:spPr bwMode="gray">
          <a:xfrm>
            <a:off x="5734102" y="3991996"/>
            <a:ext cx="1200372" cy="430887"/>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Provider-led ACOs</a:t>
            </a:r>
            <a:r>
              <a:rPr lang="en-US" b="1" baseline="30000" dirty="0"/>
              <a:t>2</a:t>
            </a:r>
          </a:p>
        </p:txBody>
      </p:sp>
      <p:sp>
        <p:nvSpPr>
          <p:cNvPr id="51" name="Text Placeholder 2"/>
          <p:cNvSpPr txBox="1">
            <a:spLocks/>
          </p:cNvSpPr>
          <p:nvPr/>
        </p:nvSpPr>
        <p:spPr bwMode="gray">
          <a:xfrm>
            <a:off x="10362321" y="3991996"/>
            <a:ext cx="1223446" cy="430887"/>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Payer-led networks</a:t>
            </a:r>
            <a:endParaRPr lang="en-US" b="1" baseline="30000" dirty="0"/>
          </a:p>
        </p:txBody>
      </p:sp>
      <p:sp>
        <p:nvSpPr>
          <p:cNvPr id="13" name="Rectangle 12"/>
          <p:cNvSpPr/>
          <p:nvPr/>
        </p:nvSpPr>
        <p:spPr bwMode="gray">
          <a:xfrm>
            <a:off x="7503543" y="3176784"/>
            <a:ext cx="2194706" cy="2370128"/>
          </a:xfrm>
          <a:prstGeom prst="rect">
            <a:avLst/>
          </a:prstGeom>
          <a:no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TextBox 38"/>
          <p:cNvSpPr txBox="1"/>
          <p:nvPr/>
        </p:nvSpPr>
        <p:spPr bwMode="gray">
          <a:xfrm>
            <a:off x="9331823" y="3929495"/>
            <a:ext cx="714999" cy="553998"/>
          </a:xfrm>
          <a:prstGeom prst="rect">
            <a:avLst/>
          </a:prstGeom>
          <a:solidFill>
            <a:schemeClr val="bg1"/>
          </a:solidFill>
        </p:spPr>
        <p:txBody>
          <a:bodyPr wrap="square" lIns="0" tIns="0" rIns="0" bIns="0" rtlCol="0">
            <a:spAutoFit/>
          </a:bodyPr>
          <a:lstStyle/>
          <a:p>
            <a:pPr algn="ctr">
              <a:spcBef>
                <a:spcPts val="800"/>
              </a:spcBef>
            </a:pPr>
            <a:r>
              <a:rPr lang="en-US" sz="1200" i="1" dirty="0"/>
              <a:t>Buy physician practices</a:t>
            </a:r>
          </a:p>
        </p:txBody>
      </p:sp>
      <p:sp>
        <p:nvSpPr>
          <p:cNvPr id="40" name="TextBox 39"/>
          <p:cNvSpPr txBox="1"/>
          <p:nvPr/>
        </p:nvSpPr>
        <p:spPr bwMode="gray">
          <a:xfrm>
            <a:off x="7213930" y="3929495"/>
            <a:ext cx="597259" cy="553998"/>
          </a:xfrm>
          <a:prstGeom prst="rect">
            <a:avLst/>
          </a:prstGeom>
          <a:solidFill>
            <a:schemeClr val="bg1"/>
          </a:solidFill>
        </p:spPr>
        <p:txBody>
          <a:bodyPr wrap="square" lIns="0" tIns="0" rIns="0" bIns="0" rtlCol="0">
            <a:spAutoFit/>
          </a:bodyPr>
          <a:lstStyle/>
          <a:p>
            <a:pPr algn="ctr">
              <a:spcBef>
                <a:spcPts val="800"/>
              </a:spcBef>
            </a:pPr>
            <a:r>
              <a:rPr lang="en-US" sz="1200" i="1" dirty="0"/>
              <a:t>Launch health plan</a:t>
            </a:r>
          </a:p>
        </p:txBody>
      </p:sp>
      <p:sp>
        <p:nvSpPr>
          <p:cNvPr id="25" name="Text Placeholder 2"/>
          <p:cNvSpPr txBox="1">
            <a:spLocks/>
          </p:cNvSpPr>
          <p:nvPr/>
        </p:nvSpPr>
        <p:spPr bwMode="gray">
          <a:xfrm>
            <a:off x="7514625" y="3273831"/>
            <a:ext cx="2200596" cy="215444"/>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4"/>
                </a:solidFill>
              </a:rPr>
              <a:t>Strategic High Ground</a:t>
            </a:r>
            <a:endParaRPr lang="en-US" b="1" baseline="30000" dirty="0">
              <a:solidFill>
                <a:schemeClr val="accent4"/>
              </a:solidFill>
            </a:endParaRPr>
          </a:p>
        </p:txBody>
      </p:sp>
      <p:sp>
        <p:nvSpPr>
          <p:cNvPr id="64" name="TextBox 63"/>
          <p:cNvSpPr txBox="1"/>
          <p:nvPr/>
        </p:nvSpPr>
        <p:spPr bwMode="gray">
          <a:xfrm>
            <a:off x="7922870" y="4717577"/>
            <a:ext cx="1384106" cy="600164"/>
          </a:xfrm>
          <a:prstGeom prst="rect">
            <a:avLst/>
          </a:prstGeom>
          <a:solidFill>
            <a:schemeClr val="bg1"/>
          </a:solidFill>
        </p:spPr>
        <p:txBody>
          <a:bodyPr wrap="square" lIns="0" tIns="0" rIns="0" bIns="0" rtlCol="0">
            <a:spAutoFit/>
          </a:bodyPr>
          <a:lstStyle/>
          <a:p>
            <a:pPr marR="0" lvl="0" algn="ctr" defTabSz="914400" eaLnBrk="1" fontAlgn="auto" latinLnBrk="0" hangingPunct="1">
              <a:lnSpc>
                <a:spcPct val="100000"/>
              </a:lnSpc>
              <a:spcBef>
                <a:spcPts val="800"/>
              </a:spcBef>
              <a:spcAft>
                <a:spcPts val="0"/>
              </a:spcAft>
              <a:buClrTx/>
              <a:buSzTx/>
              <a:tabLst/>
              <a:defRPr/>
            </a:pPr>
            <a:r>
              <a:rPr lang="en-US" sz="1300" dirty="0"/>
              <a:t>Integrated payer-provider MA</a:t>
            </a:r>
            <a:r>
              <a:rPr lang="en-US" sz="1300" baseline="30000" dirty="0"/>
              <a:t>4</a:t>
            </a:r>
            <a:r>
              <a:rPr lang="en-US" sz="1300" dirty="0"/>
              <a:t> networks </a:t>
            </a:r>
          </a:p>
        </p:txBody>
      </p:sp>
      <p:sp>
        <p:nvSpPr>
          <p:cNvPr id="66" name="TextBox 65"/>
          <p:cNvSpPr txBox="1"/>
          <p:nvPr/>
        </p:nvSpPr>
        <p:spPr bwMode="gray">
          <a:xfrm>
            <a:off x="3585262" y="2593018"/>
            <a:ext cx="1235000" cy="430887"/>
          </a:xfrm>
          <a:prstGeom prst="rect">
            <a:avLst/>
          </a:prstGeom>
          <a:noFill/>
        </p:spPr>
        <p:txBody>
          <a:bodyPr wrap="square" lIns="0" tIns="0" rIns="0" bIns="0" rtlCol="0">
            <a:spAutoFit/>
          </a:bodyPr>
          <a:lstStyle/>
          <a:p>
            <a:pPr>
              <a:spcBef>
                <a:spcPts val="800"/>
              </a:spcBef>
            </a:pPr>
            <a:r>
              <a:rPr lang="en-US" sz="2400" b="1" dirty="0">
                <a:solidFill>
                  <a:schemeClr val="accent4"/>
                </a:solidFill>
                <a:latin typeface="+mj-lt"/>
              </a:rPr>
              <a:t>19M</a:t>
            </a:r>
            <a:r>
              <a:rPr lang="en-US" sz="2800" b="1" dirty="0">
                <a:solidFill>
                  <a:schemeClr val="accent4"/>
                </a:solidFill>
                <a:latin typeface="+mj-lt"/>
              </a:rPr>
              <a:t> </a:t>
            </a:r>
          </a:p>
        </p:txBody>
      </p:sp>
      <p:sp>
        <p:nvSpPr>
          <p:cNvPr id="67" name="TextBox 66"/>
          <p:cNvSpPr txBox="1"/>
          <p:nvPr/>
        </p:nvSpPr>
        <p:spPr bwMode="gray">
          <a:xfrm>
            <a:off x="3585261" y="2990105"/>
            <a:ext cx="1467474" cy="553998"/>
          </a:xfrm>
          <a:prstGeom prst="rect">
            <a:avLst/>
          </a:prstGeom>
          <a:noFill/>
        </p:spPr>
        <p:txBody>
          <a:bodyPr wrap="square" lIns="0" tIns="0" rIns="0" bIns="0" rtlCol="0">
            <a:spAutoFit/>
          </a:bodyPr>
          <a:lstStyle/>
          <a:p>
            <a:pPr>
              <a:spcBef>
                <a:spcPts val="800"/>
              </a:spcBef>
            </a:pPr>
            <a:r>
              <a:rPr lang="en-US" sz="1200" dirty="0"/>
              <a:t>Enrollees in 2017, 33% of all Medicare beneficiaries </a:t>
            </a:r>
          </a:p>
        </p:txBody>
      </p:sp>
      <p:sp>
        <p:nvSpPr>
          <p:cNvPr id="68" name="TextBox 67"/>
          <p:cNvSpPr txBox="1"/>
          <p:nvPr/>
        </p:nvSpPr>
        <p:spPr bwMode="gray">
          <a:xfrm>
            <a:off x="3566407" y="3621217"/>
            <a:ext cx="2097308" cy="369332"/>
          </a:xfrm>
          <a:prstGeom prst="rect">
            <a:avLst/>
          </a:prstGeom>
          <a:noFill/>
        </p:spPr>
        <p:txBody>
          <a:bodyPr wrap="square" lIns="0" tIns="0" rIns="0" bIns="0" rtlCol="0">
            <a:spAutoFit/>
          </a:bodyPr>
          <a:lstStyle/>
          <a:p>
            <a:pPr>
              <a:spcBef>
                <a:spcPts val="800"/>
              </a:spcBef>
            </a:pPr>
            <a:r>
              <a:rPr lang="en-US" sz="2400" b="1" dirty="0">
                <a:solidFill>
                  <a:schemeClr val="accent4"/>
                </a:solidFill>
                <a:latin typeface="+mj-lt"/>
              </a:rPr>
              <a:t>10.3%</a:t>
            </a:r>
          </a:p>
        </p:txBody>
      </p:sp>
      <p:sp>
        <p:nvSpPr>
          <p:cNvPr id="69" name="TextBox 68"/>
          <p:cNvSpPr txBox="1"/>
          <p:nvPr/>
        </p:nvSpPr>
        <p:spPr bwMode="gray">
          <a:xfrm>
            <a:off x="3585261" y="3965282"/>
            <a:ext cx="1697706" cy="369332"/>
          </a:xfrm>
          <a:prstGeom prst="rect">
            <a:avLst/>
          </a:prstGeom>
          <a:noFill/>
        </p:spPr>
        <p:txBody>
          <a:bodyPr wrap="square" lIns="0" tIns="0" rIns="0" bIns="0" rtlCol="0">
            <a:spAutoFit/>
          </a:bodyPr>
          <a:lstStyle/>
          <a:p>
            <a:pPr>
              <a:spcBef>
                <a:spcPts val="800"/>
              </a:spcBef>
            </a:pPr>
            <a:r>
              <a:rPr lang="en-US" sz="1200" dirty="0"/>
              <a:t>Annual growth rate, 2004-2017</a:t>
            </a:r>
          </a:p>
        </p:txBody>
      </p:sp>
      <p:sp>
        <p:nvSpPr>
          <p:cNvPr id="70" name="TextBox 69"/>
          <p:cNvSpPr txBox="1"/>
          <p:nvPr/>
        </p:nvSpPr>
        <p:spPr bwMode="gray">
          <a:xfrm>
            <a:off x="3585261" y="4747500"/>
            <a:ext cx="1537013" cy="553998"/>
          </a:xfrm>
          <a:prstGeom prst="rect">
            <a:avLst/>
          </a:prstGeom>
          <a:noFill/>
        </p:spPr>
        <p:txBody>
          <a:bodyPr wrap="square" lIns="0" tIns="0" rIns="0" bIns="0" rtlCol="0">
            <a:spAutoFit/>
          </a:bodyPr>
          <a:lstStyle/>
          <a:p>
            <a:pPr>
              <a:spcBef>
                <a:spcPts val="800"/>
              </a:spcBef>
            </a:pPr>
            <a:r>
              <a:rPr lang="en-US" sz="1200" dirty="0"/>
              <a:t>Beneficiaries in plan offered by “big five” carriers</a:t>
            </a:r>
            <a:r>
              <a:rPr lang="en-US" sz="1200" baseline="30000" dirty="0"/>
              <a:t>1</a:t>
            </a:r>
          </a:p>
        </p:txBody>
      </p:sp>
      <p:sp>
        <p:nvSpPr>
          <p:cNvPr id="71" name="TextBox 70"/>
          <p:cNvSpPr txBox="1"/>
          <p:nvPr/>
        </p:nvSpPr>
        <p:spPr bwMode="gray">
          <a:xfrm>
            <a:off x="3585261" y="4410343"/>
            <a:ext cx="1235001" cy="369332"/>
          </a:xfrm>
          <a:prstGeom prst="rect">
            <a:avLst/>
          </a:prstGeom>
          <a:noFill/>
        </p:spPr>
        <p:txBody>
          <a:bodyPr wrap="square" lIns="0" tIns="0" rIns="0" bIns="0" rtlCol="0">
            <a:spAutoFit/>
          </a:bodyPr>
          <a:lstStyle/>
          <a:p>
            <a:pPr>
              <a:spcBef>
                <a:spcPts val="800"/>
              </a:spcBef>
            </a:pPr>
            <a:r>
              <a:rPr lang="en-US" sz="2400" b="1" dirty="0">
                <a:solidFill>
                  <a:schemeClr val="accent4"/>
                </a:solidFill>
                <a:latin typeface="+mj-lt"/>
              </a:rPr>
              <a:t>66%</a:t>
            </a:r>
          </a:p>
        </p:txBody>
      </p:sp>
      <p:sp>
        <p:nvSpPr>
          <p:cNvPr id="72" name="Left Bracket 71"/>
          <p:cNvSpPr/>
          <p:nvPr/>
        </p:nvSpPr>
        <p:spPr bwMode="gray">
          <a:xfrm>
            <a:off x="3365578" y="2016009"/>
            <a:ext cx="213607" cy="3541297"/>
          </a:xfrm>
          <a:prstGeom prst="leftBracket">
            <a:avLst>
              <a:gd name="adj" fmla="val 0"/>
            </a:avLst>
          </a:prstGeom>
          <a:ln w="190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902" y="1710264"/>
            <a:ext cx="397813" cy="323415"/>
          </a:xfrm>
          <a:prstGeom prst="rect">
            <a:avLst/>
          </a:prstGeom>
          <a:solidFill>
            <a:schemeClr val="bg1"/>
          </a:solidFill>
        </p:spPr>
      </p:pic>
      <p:sp>
        <p:nvSpPr>
          <p:cNvPr id="75" name="Text Placeholder 2"/>
          <p:cNvSpPr txBox="1">
            <a:spLocks/>
          </p:cNvSpPr>
          <p:nvPr/>
        </p:nvSpPr>
        <p:spPr bwMode="gray">
          <a:xfrm>
            <a:off x="3582614" y="2134875"/>
            <a:ext cx="1281425" cy="430887"/>
          </a:xfrm>
          <a:prstGeom prst="rect">
            <a:avLst/>
          </a:prstGeom>
          <a:noFill/>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Medicare Advantage</a:t>
            </a:r>
            <a:endParaRPr lang="en-US" b="1" baseline="30000" dirty="0"/>
          </a:p>
        </p:txBody>
      </p:sp>
      <p:sp>
        <p:nvSpPr>
          <p:cNvPr id="41" name="Text Placeholder 2"/>
          <p:cNvSpPr txBox="1">
            <a:spLocks/>
          </p:cNvSpPr>
          <p:nvPr/>
        </p:nvSpPr>
        <p:spPr bwMode="gray">
          <a:xfrm>
            <a:off x="3352797" y="1204205"/>
            <a:ext cx="4388053" cy="230832"/>
          </a:xfrm>
          <a:prstGeom prst="rect">
            <a:avLst/>
          </a:prstGeom>
        </p:spPr>
        <p:txBody>
          <a:bodyPr vert="horz" wrap="square" lIns="0" tIns="0" rIns="0" bIns="0" rtlCol="0">
            <a:spAutoFit/>
          </a:bodyPr>
          <a:lstStyle>
            <a:lvl1pPr marL="1714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1pPr>
            <a:lvl2pPr marL="3429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2pPr>
            <a:lvl3pPr marL="5143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3pPr>
            <a:lvl4pPr marL="68580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8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solidFill>
                  <a:schemeClr val="accent2"/>
                </a:solidFill>
              </a:rPr>
              <a:t>Encouraging the Growth of Private Coverage</a:t>
            </a:r>
          </a:p>
        </p:txBody>
      </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389" y="3561344"/>
            <a:ext cx="528971" cy="346364"/>
          </a:xfrm>
          <a:prstGeom prst="rect">
            <a:avLst/>
          </a:prstGeom>
        </p:spPr>
      </p:pic>
      <p:grpSp>
        <p:nvGrpSpPr>
          <p:cNvPr id="9" name="Group 8"/>
          <p:cNvGrpSpPr/>
          <p:nvPr/>
        </p:nvGrpSpPr>
        <p:grpSpPr>
          <a:xfrm>
            <a:off x="8177058" y="3743804"/>
            <a:ext cx="875731" cy="868015"/>
            <a:chOff x="8234240" y="3743804"/>
            <a:chExt cx="875731" cy="868015"/>
          </a:xfrm>
        </p:grpSpPr>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4240" y="3743804"/>
              <a:ext cx="875731" cy="868015"/>
            </a:xfrm>
            <a:prstGeom prst="rect">
              <a:avLst/>
            </a:prstGeom>
          </p:spPr>
        </p:pic>
        <p:grpSp>
          <p:nvGrpSpPr>
            <p:cNvPr id="8" name="Group 7"/>
            <p:cNvGrpSpPr/>
            <p:nvPr/>
          </p:nvGrpSpPr>
          <p:grpSpPr>
            <a:xfrm>
              <a:off x="8418713" y="4008438"/>
              <a:ext cx="493453" cy="255649"/>
              <a:chOff x="8418713" y="4008438"/>
              <a:chExt cx="493453" cy="255649"/>
            </a:xfrm>
          </p:grpSpPr>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8713" y="4008438"/>
                <a:ext cx="174409" cy="255649"/>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681" y="4080973"/>
                <a:ext cx="264485" cy="173182"/>
              </a:xfrm>
              <a:prstGeom prst="rect">
                <a:avLst/>
              </a:prstGeom>
            </p:spPr>
          </p:pic>
        </p:grpSp>
      </p:grpSp>
      <p:cxnSp>
        <p:nvCxnSpPr>
          <p:cNvPr id="15" name="Straight Arrow Connector 14"/>
          <p:cNvCxnSpPr/>
          <p:nvPr/>
        </p:nvCxnSpPr>
        <p:spPr bwMode="gray">
          <a:xfrm>
            <a:off x="8614924" y="2377440"/>
            <a:ext cx="2154869" cy="837940"/>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gray">
          <a:xfrm flipH="1">
            <a:off x="6625249" y="2377440"/>
            <a:ext cx="1989675" cy="822960"/>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bwMode="gray">
          <a:xfrm>
            <a:off x="9113153" y="2528712"/>
            <a:ext cx="697031" cy="369332"/>
          </a:xfrm>
          <a:prstGeom prst="rect">
            <a:avLst/>
          </a:prstGeom>
          <a:solidFill>
            <a:schemeClr val="bg1"/>
          </a:solidFill>
        </p:spPr>
        <p:txBody>
          <a:bodyPr wrap="square" lIns="0" tIns="0" rIns="0" bIns="0" rtlCol="0">
            <a:spAutoFit/>
          </a:bodyPr>
          <a:lstStyle/>
          <a:p>
            <a:pPr algn="ctr">
              <a:spcBef>
                <a:spcPts val="800"/>
              </a:spcBef>
            </a:pPr>
            <a:r>
              <a:rPr lang="en-US" sz="1200" i="1" dirty="0"/>
              <a:t>Premium support</a:t>
            </a:r>
          </a:p>
        </p:txBody>
      </p:sp>
      <p:sp>
        <p:nvSpPr>
          <p:cNvPr id="23" name="TextBox 22"/>
          <p:cNvSpPr txBox="1"/>
          <p:nvPr/>
        </p:nvSpPr>
        <p:spPr bwMode="gray">
          <a:xfrm>
            <a:off x="7337786" y="2512856"/>
            <a:ext cx="786159" cy="369332"/>
          </a:xfrm>
          <a:prstGeom prst="rect">
            <a:avLst/>
          </a:prstGeom>
          <a:solidFill>
            <a:schemeClr val="bg1"/>
          </a:solidFill>
        </p:spPr>
        <p:txBody>
          <a:bodyPr wrap="square" lIns="0" tIns="0" rIns="0" bIns="0" rtlCol="0">
            <a:spAutoFit/>
          </a:bodyPr>
          <a:lstStyle/>
          <a:p>
            <a:pPr algn="ctr">
              <a:spcBef>
                <a:spcPts val="800"/>
              </a:spcBef>
            </a:pPr>
            <a:r>
              <a:rPr lang="en-US" sz="1200" i="1" dirty="0"/>
              <a:t>Incentive redesign</a:t>
            </a:r>
          </a:p>
        </p:txBody>
      </p:sp>
      <p:cxnSp>
        <p:nvCxnSpPr>
          <p:cNvPr id="32" name="Straight Arrow Connector 31"/>
          <p:cNvCxnSpPr>
            <a:stCxn id="50" idx="3"/>
            <a:endCxn id="40" idx="1"/>
          </p:cNvCxnSpPr>
          <p:nvPr/>
        </p:nvCxnSpPr>
        <p:spPr bwMode="gray">
          <a:xfrm flipV="1">
            <a:off x="6934474" y="4206494"/>
            <a:ext cx="279456" cy="946"/>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51" idx="1"/>
          </p:cNvCxnSpPr>
          <p:nvPr/>
        </p:nvCxnSpPr>
        <p:spPr bwMode="gray">
          <a:xfrm flipH="1" flipV="1">
            <a:off x="10127916" y="4206494"/>
            <a:ext cx="234405" cy="946"/>
          </a:xfrm>
          <a:prstGeom prst="straightConnector1">
            <a:avLst/>
          </a:prstGeom>
          <a:ln w="19050">
            <a:solidFill>
              <a:schemeClr val="accent4"/>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3" name="Left Bracket 52"/>
          <p:cNvSpPr/>
          <p:nvPr/>
        </p:nvSpPr>
        <p:spPr bwMode="gray">
          <a:xfrm flipH="1">
            <a:off x="5058484" y="2016009"/>
            <a:ext cx="213607" cy="3541297"/>
          </a:xfrm>
          <a:prstGeom prst="leftBracket">
            <a:avLst>
              <a:gd name="adj" fmla="val 0"/>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654817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ist Healthcare 16:9">
  <a:themeElements>
    <a:clrScheme name="Gist Healthcare">
      <a:dk1>
        <a:srgbClr val="262729"/>
      </a:dk1>
      <a:lt1>
        <a:srgbClr val="FFFFFF"/>
      </a:lt1>
      <a:dk2>
        <a:srgbClr val="003E52"/>
      </a:dk2>
      <a:lt2>
        <a:srgbClr val="DCDBDB"/>
      </a:lt2>
      <a:accent1>
        <a:srgbClr val="A6A7A7"/>
      </a:accent1>
      <a:accent2>
        <a:srgbClr val="555759"/>
      </a:accent2>
      <a:accent3>
        <a:srgbClr val="FFC843"/>
      </a:accent3>
      <a:accent4>
        <a:srgbClr val="00AFAA"/>
      </a:accent4>
      <a:accent5>
        <a:srgbClr val="1B7BA4"/>
      </a:accent5>
      <a:accent6>
        <a:srgbClr val="E07C37"/>
      </a:accent6>
      <a:hlink>
        <a:srgbClr val="1B7BA4"/>
      </a:hlink>
      <a:folHlink>
        <a:srgbClr val="A6A7A7"/>
      </a:folHlink>
    </a:clrScheme>
    <a:fontScheme name="Gist Healthcare">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tx2"/>
        </a:solidFill>
        <a:ln w="19050">
          <a:solidFill>
            <a:schemeClr val="tx2"/>
          </a:solid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a:solidFill>
            <a:schemeClr val="tx2"/>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spcBef>
            <a:spcPts val="800"/>
          </a:spcBef>
          <a:defRPr sz="1400" dirty="0" err="1" smtClean="0"/>
        </a:defPPr>
      </a:lstStyle>
    </a:txDef>
  </a:objectDefaults>
  <a:extraClrSchemeLst/>
  <a:extLst>
    <a:ext uri="{05A4C25C-085E-4340-85A3-A5531E510DB2}">
      <thm15:themeFamily xmlns:thm15="http://schemas.microsoft.com/office/thememl/2012/main" name="Gist-On-screen-16x9-010118.potm" id="{C50371AB-DCF7-4E6C-87D8-97089646D048}" vid="{1497EB94-104B-421F-9194-E5ECB2749F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ist Healthcare">
    <a:dk1>
      <a:srgbClr val="262729"/>
    </a:dk1>
    <a:lt1>
      <a:srgbClr val="FFFFFF"/>
    </a:lt1>
    <a:dk2>
      <a:srgbClr val="003E52"/>
    </a:dk2>
    <a:lt2>
      <a:srgbClr val="DCDBDB"/>
    </a:lt2>
    <a:accent1>
      <a:srgbClr val="A6A7A7"/>
    </a:accent1>
    <a:accent2>
      <a:srgbClr val="555759"/>
    </a:accent2>
    <a:accent3>
      <a:srgbClr val="FFC843"/>
    </a:accent3>
    <a:accent4>
      <a:srgbClr val="00AFAA"/>
    </a:accent4>
    <a:accent5>
      <a:srgbClr val="1B7BA4"/>
    </a:accent5>
    <a:accent6>
      <a:srgbClr val="E07C37"/>
    </a:accent6>
    <a:hlink>
      <a:srgbClr val="1B7BA4"/>
    </a:hlink>
    <a:folHlink>
      <a:srgbClr val="A6A7A7"/>
    </a:folHlink>
  </a:clrScheme>
  <a:fontScheme name="Gist Healthcare">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ist Healthcare">
    <a:dk1>
      <a:srgbClr val="262729"/>
    </a:dk1>
    <a:lt1>
      <a:srgbClr val="FFFFFF"/>
    </a:lt1>
    <a:dk2>
      <a:srgbClr val="003E52"/>
    </a:dk2>
    <a:lt2>
      <a:srgbClr val="DCDBDB"/>
    </a:lt2>
    <a:accent1>
      <a:srgbClr val="A6A7A7"/>
    </a:accent1>
    <a:accent2>
      <a:srgbClr val="555759"/>
    </a:accent2>
    <a:accent3>
      <a:srgbClr val="FFC843"/>
    </a:accent3>
    <a:accent4>
      <a:srgbClr val="00AFAA"/>
    </a:accent4>
    <a:accent5>
      <a:srgbClr val="1B7BA4"/>
    </a:accent5>
    <a:accent6>
      <a:srgbClr val="E07C37"/>
    </a:accent6>
    <a:hlink>
      <a:srgbClr val="1B7BA4"/>
    </a:hlink>
    <a:folHlink>
      <a:srgbClr val="A6A7A7"/>
    </a:folHlink>
  </a:clrScheme>
  <a:fontScheme name="Gist Healthcare">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ist Healthcare">
    <a:dk1>
      <a:srgbClr val="262729"/>
    </a:dk1>
    <a:lt1>
      <a:srgbClr val="FFFFFF"/>
    </a:lt1>
    <a:dk2>
      <a:srgbClr val="003E52"/>
    </a:dk2>
    <a:lt2>
      <a:srgbClr val="DCDBDB"/>
    </a:lt2>
    <a:accent1>
      <a:srgbClr val="A6A7A7"/>
    </a:accent1>
    <a:accent2>
      <a:srgbClr val="555759"/>
    </a:accent2>
    <a:accent3>
      <a:srgbClr val="FFC843"/>
    </a:accent3>
    <a:accent4>
      <a:srgbClr val="00AFAA"/>
    </a:accent4>
    <a:accent5>
      <a:srgbClr val="1B7BA4"/>
    </a:accent5>
    <a:accent6>
      <a:srgbClr val="E07C37"/>
    </a:accent6>
    <a:hlink>
      <a:srgbClr val="1B7BA4"/>
    </a:hlink>
    <a:folHlink>
      <a:srgbClr val="A6A7A7"/>
    </a:folHlink>
  </a:clrScheme>
  <a:fontScheme name="Gist Healthcare">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Gist Healthcare">
    <a:dk1>
      <a:srgbClr val="262729"/>
    </a:dk1>
    <a:lt1>
      <a:srgbClr val="FFFFFF"/>
    </a:lt1>
    <a:dk2>
      <a:srgbClr val="003E52"/>
    </a:dk2>
    <a:lt2>
      <a:srgbClr val="DCDBDB"/>
    </a:lt2>
    <a:accent1>
      <a:srgbClr val="A6A7A7"/>
    </a:accent1>
    <a:accent2>
      <a:srgbClr val="555759"/>
    </a:accent2>
    <a:accent3>
      <a:srgbClr val="FFC843"/>
    </a:accent3>
    <a:accent4>
      <a:srgbClr val="00AFAA"/>
    </a:accent4>
    <a:accent5>
      <a:srgbClr val="1B7BA4"/>
    </a:accent5>
    <a:accent6>
      <a:srgbClr val="E07C37"/>
    </a:accent6>
    <a:hlink>
      <a:srgbClr val="1B7BA4"/>
    </a:hlink>
    <a:folHlink>
      <a:srgbClr val="A6A7A7"/>
    </a:folHlink>
  </a:clrScheme>
  <a:fontScheme name="Gist Healthcare">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Gist-On-screen-16x9-010118</Template>
  <TotalTime>0</TotalTime>
  <Words>3979</Words>
  <Application>Microsoft Macintosh PowerPoint</Application>
  <PresentationFormat>Widescreen</PresentationFormat>
  <Paragraphs>747</Paragraphs>
  <Slides>33</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Century Gothic</vt:lpstr>
      <vt:lpstr>Wingdings</vt:lpstr>
      <vt:lpstr>Gist Healthcare 16:9</vt:lpstr>
      <vt:lpstr>The future of healthcare</vt:lpstr>
      <vt:lpstr>PowerPoint Presentation</vt:lpstr>
      <vt:lpstr>Dodging a Boomerang, Not a Bullet</vt:lpstr>
      <vt:lpstr>Entitlement Programs in the Crosshairs</vt:lpstr>
      <vt:lpstr>Putting Providers at Risk</vt:lpstr>
      <vt:lpstr>Demographics is Destiny</vt:lpstr>
      <vt:lpstr>Still Operating the Delivery System of Yesteryear</vt:lpstr>
      <vt:lpstr>Looking to Leave Providers “Holding the Bag”</vt:lpstr>
      <vt:lpstr>Bipartisan Path to Privatized Medicare Coverage </vt:lpstr>
      <vt:lpstr>Shifting the Burden of Cost Control to the States</vt:lpstr>
      <vt:lpstr>Employers Eager to Find the Exit </vt:lpstr>
      <vt:lpstr>Defined Contribution the End Game</vt:lpstr>
      <vt:lpstr>Awakening a Sleeping Giant: The American Consumer</vt:lpstr>
      <vt:lpstr>Sparking a Scramble for Higher Ground</vt:lpstr>
      <vt:lpstr>Bringing “Everyday Low Prices” to Our Industry</vt:lpstr>
      <vt:lpstr>Introducing the Marginal Revolution</vt:lpstr>
      <vt:lpstr>Orienting Around Consumer Value in Healthcare</vt:lpstr>
      <vt:lpstr>Shopping for Value at Two Points of Sale</vt:lpstr>
      <vt:lpstr>True Cost Reduction Easier Said Than Done</vt:lpstr>
      <vt:lpstr>Reduce Price? Are You Crazy?</vt:lpstr>
      <vt:lpstr>Admitting a Home Truth: We Follow the Money</vt:lpstr>
      <vt:lpstr>Seeking Shelter in Scale Amid a Wave of Merger Activity</vt:lpstr>
      <vt:lpstr>Health Systems Dwarfed by Other Industry Giants </vt:lpstr>
      <vt:lpstr>It’s Not a Journey if You Don’t Know the Destination</vt:lpstr>
      <vt:lpstr>Recognize the Limits of the Legacy Model</vt:lpstr>
      <vt:lpstr>Choosing Our Value Model for the New Market</vt:lpstr>
      <vt:lpstr>Raising the Bar on Consumer Value Delivery</vt:lpstr>
      <vt:lpstr>Running Two Distinct Businesses Under the Same Roof</vt:lpstr>
      <vt:lpstr>Climbing the Ladder of Value Delivery</vt:lpstr>
      <vt:lpstr>Adopting a Familiar Approach: Network Curation</vt:lpstr>
      <vt:lpstr>At the Heart of Our Approach to Value</vt:lpstr>
      <vt:lpstr>PowerPoint Presentation</vt:lpstr>
      <vt:lpstr>PowerPoint Presentation</vt:lpstr>
    </vt:vector>
  </TitlesOfParts>
  <Manager/>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Template designed and constucted by Kasedsgn.</dc:description>
  <cp:lastModifiedBy/>
  <cp:revision>1</cp:revision>
  <cp:lastPrinted>2018-04-04T13:50:20Z</cp:lastPrinted>
  <dcterms:created xsi:type="dcterms:W3CDTF">2017-12-23T14:25:24Z</dcterms:created>
  <dcterms:modified xsi:type="dcterms:W3CDTF">2018-04-24T17:16:37Z</dcterms:modified>
  <cp:category>Corporate Template</cp:category>
</cp:coreProperties>
</file>